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62" r:id="rId1"/>
  </p:sldMasterIdLst>
  <p:notesMasterIdLst>
    <p:notesMasterId r:id="rId47"/>
  </p:notesMasterIdLst>
  <p:handoutMasterIdLst>
    <p:handoutMasterId r:id="rId48"/>
  </p:handoutMasterIdLst>
  <p:sldIdLst>
    <p:sldId id="2109" r:id="rId2"/>
    <p:sldId id="2228" r:id="rId3"/>
    <p:sldId id="2233" r:id="rId4"/>
    <p:sldId id="2171" r:id="rId5"/>
    <p:sldId id="2257" r:id="rId6"/>
    <p:sldId id="2276" r:id="rId7"/>
    <p:sldId id="2166" r:id="rId8"/>
    <p:sldId id="2227" r:id="rId9"/>
    <p:sldId id="1853" r:id="rId10"/>
    <p:sldId id="2194" r:id="rId11"/>
    <p:sldId id="2245" r:id="rId12"/>
    <p:sldId id="2177" r:id="rId13"/>
    <p:sldId id="2239" r:id="rId14"/>
    <p:sldId id="2261" r:id="rId15"/>
    <p:sldId id="2267" r:id="rId16"/>
    <p:sldId id="2187" r:id="rId17"/>
    <p:sldId id="1862" r:id="rId18"/>
    <p:sldId id="2188" r:id="rId19"/>
    <p:sldId id="2259" r:id="rId20"/>
    <p:sldId id="2260" r:id="rId21"/>
    <p:sldId id="2273" r:id="rId22"/>
    <p:sldId id="2272" r:id="rId23"/>
    <p:sldId id="2243" r:id="rId24"/>
    <p:sldId id="2269" r:id="rId25"/>
    <p:sldId id="2281" r:id="rId26"/>
    <p:sldId id="2284" r:id="rId27"/>
    <p:sldId id="2248" r:id="rId28"/>
    <p:sldId id="2274" r:id="rId29"/>
    <p:sldId id="2234" r:id="rId30"/>
    <p:sldId id="2183" r:id="rId31"/>
    <p:sldId id="2167" r:id="rId32"/>
    <p:sldId id="2037" r:id="rId33"/>
    <p:sldId id="2278" r:id="rId34"/>
    <p:sldId id="2268" r:id="rId35"/>
    <p:sldId id="2170" r:id="rId36"/>
    <p:sldId id="2285" r:id="rId37"/>
    <p:sldId id="2283" r:id="rId38"/>
    <p:sldId id="2214" r:id="rId39"/>
    <p:sldId id="2213" r:id="rId40"/>
    <p:sldId id="2218" r:id="rId41"/>
    <p:sldId id="2231" r:id="rId42"/>
    <p:sldId id="2210" r:id="rId43"/>
    <p:sldId id="2258" r:id="rId44"/>
    <p:sldId id="2266" r:id="rId45"/>
    <p:sldId id="2279" r:id="rId46"/>
  </p:sldIdLst>
  <p:sldSz cx="9144000" cy="6858000" type="screen4x3"/>
  <p:notesSz cx="6735763" cy="9866313"/>
  <p:defaultTex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p:defaultTextStyle>
  <p:extLst>
    <p:ext uri="{EFAFB233-063F-42B5-8137-9DF3F51BA10A}">
      <p15:sldGuideLst xmlns="" xmlns:p15="http://schemas.microsoft.com/office/powerpoint/2012/main">
        <p15:guide id="1" orient="horz" pos="2659">
          <p15:clr>
            <a:srgbClr val="A4A3A4"/>
          </p15:clr>
        </p15:guide>
        <p15:guide id="2" pos="2608">
          <p15:clr>
            <a:srgbClr val="A4A3A4"/>
          </p15:clr>
        </p15:guide>
        <p15:guide id="3" pos="113">
          <p15:clr>
            <a:srgbClr val="A4A3A4"/>
          </p15:clr>
        </p15:guide>
        <p15:guide id="4" pos="204">
          <p15:clr>
            <a:srgbClr val="A4A3A4"/>
          </p15:clr>
        </p15:guide>
      </p15:sldGuideLst>
    </p:ext>
    <p:ext uri="{2D200454-40CA-4A62-9FC3-DE9A4176ACB9}">
      <p15:notesGuideLst xmlns="" xmlns:p15="http://schemas.microsoft.com/office/powerpoint/2012/main">
        <p15:guide id="1" orient="horz" pos="3106">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2"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FF4F"/>
    <a:srgbClr val="DBDC02"/>
    <a:srgbClr val="1E7EC0"/>
    <a:srgbClr val="FFCCFF"/>
    <a:srgbClr val="CCECFF"/>
    <a:srgbClr val="FFFFCC"/>
    <a:srgbClr val="C6D9F1"/>
    <a:srgbClr val="FF0000"/>
    <a:srgbClr val="6633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69" autoAdjust="0"/>
    <p:restoredTop sz="87925" autoAdjust="0"/>
  </p:normalViewPr>
  <p:slideViewPr>
    <p:cSldViewPr>
      <p:cViewPr varScale="1">
        <p:scale>
          <a:sx n="99" d="100"/>
          <a:sy n="99" d="100"/>
        </p:scale>
        <p:origin x="-992" y="-112"/>
      </p:cViewPr>
      <p:guideLst>
        <p:guide orient="horz" pos="2659"/>
        <p:guide pos="2608"/>
        <p:guide pos="113"/>
        <p:guide pos="204"/>
      </p:guideLst>
    </p:cSldViewPr>
  </p:slideViewPr>
  <p:outlineViewPr>
    <p:cViewPr>
      <p:scale>
        <a:sx n="33" d="100"/>
        <a:sy n="33" d="100"/>
      </p:scale>
      <p:origin x="0" y="30952"/>
    </p:cViewPr>
  </p:outlineViewPr>
  <p:notesTextViewPr>
    <p:cViewPr>
      <p:scale>
        <a:sx n="100" d="100"/>
        <a:sy n="100" d="100"/>
      </p:scale>
      <p:origin x="0" y="0"/>
    </p:cViewPr>
  </p:notesTextViewPr>
  <p:sorterViewPr>
    <p:cViewPr>
      <p:scale>
        <a:sx n="124" d="100"/>
        <a:sy n="124" d="100"/>
      </p:scale>
      <p:origin x="0" y="0"/>
    </p:cViewPr>
  </p:sorterViewPr>
  <p:notesViewPr>
    <p:cSldViewPr>
      <p:cViewPr varScale="1">
        <p:scale>
          <a:sx n="91" d="100"/>
          <a:sy n="91" d="100"/>
        </p:scale>
        <p:origin x="-3714" y="-126"/>
      </p:cViewPr>
      <p:guideLst>
        <p:guide orient="horz" pos="3106"/>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3816351" y="1"/>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t" anchorCtr="0" compatLnSpc="1">
            <a:prstTxWarp prst="textNoShape">
              <a:avLst/>
            </a:prstTxWarp>
          </a:bodyPr>
          <a:lstStyle>
            <a:lvl1pPr algn="r" fontAlgn="base">
              <a:defRPr sz="1200">
                <a:solidFill>
                  <a:schemeClr val="tx1"/>
                </a:solidFill>
                <a:latin typeface="Arial" charset="0"/>
                <a:ea typeface="ＭＳ Ｐゴシック" pitchFamily="50" charset="-128"/>
              </a:defRPr>
            </a:lvl1pPr>
          </a:lstStyle>
          <a:p>
            <a:pPr>
              <a:defRPr/>
            </a:pPr>
            <a:endParaRPr lang="en-GB" altLang="ja-JP"/>
          </a:p>
        </p:txBody>
      </p:sp>
      <p:sp>
        <p:nvSpPr>
          <p:cNvPr id="393219" name="Rectangle 3"/>
          <p:cNvSpPr>
            <a:spLocks noGrp="1" noChangeArrowheads="1"/>
          </p:cNvSpPr>
          <p:nvPr>
            <p:ph type="dt" sz="quarter" idx="1"/>
          </p:nvPr>
        </p:nvSpPr>
        <p:spPr bwMode="auto">
          <a:xfrm>
            <a:off x="1" y="1"/>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t" anchorCtr="0" compatLnSpc="1">
            <a:prstTxWarp prst="textNoShape">
              <a:avLst/>
            </a:prstTxWarp>
          </a:bodyPr>
          <a:lstStyle>
            <a:lvl1pPr fontAlgn="base">
              <a:defRPr sz="1200">
                <a:solidFill>
                  <a:schemeClr val="tx1"/>
                </a:solidFill>
                <a:latin typeface="Arial" charset="0"/>
                <a:ea typeface="ＭＳ Ｐゴシック" pitchFamily="50" charset="-128"/>
              </a:defRPr>
            </a:lvl1pPr>
          </a:lstStyle>
          <a:p>
            <a:pPr>
              <a:defRPr/>
            </a:pPr>
            <a:endParaRPr lang="en-GB" altLang="ja-JP"/>
          </a:p>
        </p:txBody>
      </p:sp>
      <p:sp>
        <p:nvSpPr>
          <p:cNvPr id="393220" name="Rectangle 4"/>
          <p:cNvSpPr>
            <a:spLocks noGrp="1" noChangeArrowheads="1"/>
          </p:cNvSpPr>
          <p:nvPr>
            <p:ph type="ftr" sz="quarter" idx="2"/>
          </p:nvPr>
        </p:nvSpPr>
        <p:spPr bwMode="auto">
          <a:xfrm>
            <a:off x="1" y="9371016"/>
            <a:ext cx="2919412" cy="4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b" anchorCtr="0" compatLnSpc="1">
            <a:prstTxWarp prst="textNoShape">
              <a:avLst/>
            </a:prstTxWarp>
          </a:bodyPr>
          <a:lstStyle>
            <a:lvl1pPr fontAlgn="base">
              <a:defRPr sz="1000">
                <a:solidFill>
                  <a:schemeClr val="tx1"/>
                </a:solidFill>
                <a:latin typeface="Arial" charset="0"/>
                <a:ea typeface="ＭＳ Ｐゴシック" pitchFamily="50" charset="-128"/>
              </a:defRPr>
            </a:lvl1pPr>
          </a:lstStyle>
          <a:p>
            <a:pPr>
              <a:defRPr/>
            </a:pPr>
            <a:r>
              <a:rPr lang="en-GB" altLang="ja-JP"/>
              <a:t>Copyright 2010 FUJITSU LIMITED</a:t>
            </a:r>
          </a:p>
        </p:txBody>
      </p:sp>
      <p:sp>
        <p:nvSpPr>
          <p:cNvPr id="393221" name="Rectangle 5"/>
          <p:cNvSpPr>
            <a:spLocks noGrp="1" noChangeArrowheads="1"/>
          </p:cNvSpPr>
          <p:nvPr>
            <p:ph type="sldNum" sz="quarter" idx="3"/>
          </p:nvPr>
        </p:nvSpPr>
        <p:spPr bwMode="auto">
          <a:xfrm>
            <a:off x="3814766" y="9371016"/>
            <a:ext cx="2919411" cy="4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395" tIns="45696" rIns="91395" bIns="45696" numCol="1" anchor="b" anchorCtr="0" compatLnSpc="1">
            <a:prstTxWarp prst="textNoShape">
              <a:avLst/>
            </a:prstTxWarp>
          </a:bodyPr>
          <a:lstStyle>
            <a:lvl1pPr algn="r" fontAlgn="base">
              <a:defRPr sz="1000">
                <a:solidFill>
                  <a:schemeClr val="tx1"/>
                </a:solidFill>
                <a:latin typeface="Arial" charset="0"/>
                <a:ea typeface="ＭＳ Ｐゴシック" pitchFamily="50" charset="-128"/>
              </a:defRPr>
            </a:lvl1pPr>
          </a:lstStyle>
          <a:p>
            <a:pPr>
              <a:defRPr/>
            </a:pPr>
            <a:fld id="{45FBC97A-FFBF-49F0-AA89-8F8B31774472}" type="slidenum">
              <a:rPr lang="en-GB" altLang="ja-JP"/>
              <a:pPr>
                <a:defRPr/>
              </a:pPr>
              <a:t>‹#›</a:t>
            </a:fld>
            <a:endParaRPr lang="en-GB" altLang="ja-JP"/>
          </a:p>
        </p:txBody>
      </p:sp>
      <p:pic>
        <p:nvPicPr>
          <p:cNvPr id="18438" name="Picture 11" descr="SD_INTERNAL USE ONLY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gray">
          <a:xfrm>
            <a:off x="53975" y="53978"/>
            <a:ext cx="157956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1379772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em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3816351" y="1"/>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t" anchorCtr="0" compatLnSpc="1">
            <a:prstTxWarp prst="textNoShape">
              <a:avLst/>
            </a:prstTxWarp>
          </a:bodyPr>
          <a:lstStyle>
            <a:lvl1pPr algn="r" fontAlgn="base">
              <a:defRPr sz="1200">
                <a:solidFill>
                  <a:schemeClr val="tx1"/>
                </a:solidFill>
                <a:latin typeface="Arial" charset="0"/>
                <a:ea typeface="ＭＳ Ｐゴシック" pitchFamily="50" charset="-128"/>
              </a:defRPr>
            </a:lvl1pPr>
          </a:lstStyle>
          <a:p>
            <a:pPr>
              <a:defRPr/>
            </a:pPr>
            <a:endParaRPr lang="en-US" altLang="ja-JP"/>
          </a:p>
        </p:txBody>
      </p:sp>
      <p:sp>
        <p:nvSpPr>
          <p:cNvPr id="167939" name="Rectangle 3"/>
          <p:cNvSpPr>
            <a:spLocks noGrp="1" noChangeArrowheads="1"/>
          </p:cNvSpPr>
          <p:nvPr>
            <p:ph type="dt" idx="1"/>
          </p:nvPr>
        </p:nvSpPr>
        <p:spPr bwMode="auto">
          <a:xfrm>
            <a:off x="1" y="1"/>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t" anchorCtr="0" compatLnSpc="1">
            <a:prstTxWarp prst="textNoShape">
              <a:avLst/>
            </a:prstTxWarp>
          </a:bodyPr>
          <a:lstStyle>
            <a:lvl1pPr fontAlgn="base">
              <a:defRPr sz="1200">
                <a:solidFill>
                  <a:schemeClr val="tx1"/>
                </a:solidFill>
                <a:latin typeface="Arial" charset="0"/>
                <a:ea typeface="ＭＳ Ｐゴシック" pitchFamily="50" charset="-128"/>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901700" y="738188"/>
            <a:ext cx="4933950" cy="3702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1" name="Rectangle 5"/>
          <p:cNvSpPr>
            <a:spLocks noGrp="1" noChangeArrowheads="1"/>
          </p:cNvSpPr>
          <p:nvPr>
            <p:ph type="body" sz="quarter" idx="3"/>
          </p:nvPr>
        </p:nvSpPr>
        <p:spPr bwMode="auto">
          <a:xfrm>
            <a:off x="673103" y="4686300"/>
            <a:ext cx="5389563"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67942" name="Rectangle 6"/>
          <p:cNvSpPr>
            <a:spLocks noGrp="1" noChangeArrowheads="1"/>
          </p:cNvSpPr>
          <p:nvPr>
            <p:ph type="ftr" sz="quarter" idx="4"/>
          </p:nvPr>
        </p:nvSpPr>
        <p:spPr bwMode="auto">
          <a:xfrm>
            <a:off x="1" y="9371016"/>
            <a:ext cx="2919412" cy="4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5" tIns="45696" rIns="91395" bIns="45696" numCol="1" anchor="b" anchorCtr="0" compatLnSpc="1">
            <a:prstTxWarp prst="textNoShape">
              <a:avLst/>
            </a:prstTxWarp>
          </a:bodyPr>
          <a:lstStyle>
            <a:lvl1pPr fontAlgn="base">
              <a:defRPr sz="1000">
                <a:solidFill>
                  <a:schemeClr val="tx1"/>
                </a:solidFill>
                <a:latin typeface="Arial" charset="0"/>
                <a:ea typeface="ＭＳ Ｐゴシック" pitchFamily="50" charset="-128"/>
              </a:defRPr>
            </a:lvl1pPr>
          </a:lstStyle>
          <a:p>
            <a:pPr>
              <a:defRPr/>
            </a:pPr>
            <a:r>
              <a:rPr lang="en-US" altLang="ja-JP"/>
              <a:t>Copyright 2010 FUJITSU LIMITED</a:t>
            </a:r>
          </a:p>
        </p:txBody>
      </p:sp>
      <p:sp>
        <p:nvSpPr>
          <p:cNvPr id="167943" name="Rectangle 7"/>
          <p:cNvSpPr>
            <a:spLocks noGrp="1" noChangeArrowheads="1"/>
          </p:cNvSpPr>
          <p:nvPr>
            <p:ph type="sldNum" sz="quarter" idx="5"/>
          </p:nvPr>
        </p:nvSpPr>
        <p:spPr bwMode="auto">
          <a:xfrm>
            <a:off x="3814766" y="9371016"/>
            <a:ext cx="2919411" cy="4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395" tIns="45696" rIns="91395" bIns="45696" numCol="1" anchor="b" anchorCtr="0" compatLnSpc="1">
            <a:prstTxWarp prst="textNoShape">
              <a:avLst/>
            </a:prstTxWarp>
          </a:bodyPr>
          <a:lstStyle>
            <a:lvl1pPr algn="r" fontAlgn="base">
              <a:defRPr sz="1000">
                <a:solidFill>
                  <a:schemeClr val="tx1"/>
                </a:solidFill>
                <a:latin typeface="Arial" charset="0"/>
                <a:ea typeface="ＭＳ Ｐゴシック" pitchFamily="50" charset="-128"/>
              </a:defRPr>
            </a:lvl1pPr>
          </a:lstStyle>
          <a:p>
            <a:pPr>
              <a:defRPr/>
            </a:pPr>
            <a:fld id="{FDEAD8F4-5FFD-49C2-94B0-D6F03B177915}" type="slidenum">
              <a:rPr lang="en-US" altLang="ja-JP"/>
              <a:pPr>
                <a:defRPr/>
              </a:pPr>
              <a:t>‹#›</a:t>
            </a:fld>
            <a:endParaRPr lang="en-US" altLang="ja-JP"/>
          </a:p>
        </p:txBody>
      </p:sp>
      <p:pic>
        <p:nvPicPr>
          <p:cNvPr id="16392" name="Picture 13" descr="SD_INTERNAL USE ONL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53975" y="53978"/>
            <a:ext cx="157956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34010589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hymkw.com</a:t>
            </a:r>
            <a:r>
              <a:rPr kumimoji="1" lang="en-US" altLang="ja-JP" dirty="0"/>
              <a:t>/researches/MACC97/poster-menu-</a:t>
            </a:r>
            <a:r>
              <a:rPr kumimoji="1" lang="en-US" altLang="ja-JP" dirty="0" err="1"/>
              <a:t>e.htm</a:t>
            </a:r>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4</a:t>
            </a:fld>
            <a:endParaRPr lang="en-US" altLang="ja-JP"/>
          </a:p>
        </p:txBody>
      </p:sp>
    </p:spTree>
    <p:extLst>
      <p:ext uri="{BB962C8B-B14F-4D97-AF65-F5344CB8AC3E}">
        <p14:creationId xmlns:p14="http://schemas.microsoft.com/office/powerpoint/2010/main" val="248934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1.1	Musical-rhythmic and harmonic</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1.2	Visual-spatial</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1.3	Verbal-linguistic</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1.4	Logical-mathematical</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1.5	Bodily-kinesthetic</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1.6	Interpersonal</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1.7	Intrapersonal</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1.8	Naturalistic</a:t>
            </a:r>
          </a:p>
          <a:p>
            <a:pPr marL="0" marR="0" indent="0" algn="l" defTabSz="914400" rtl="0" eaLnBrk="0" fontAlgn="base" latinLnBrk="0" hangingPunct="0">
              <a:lnSpc>
                <a:spcPct val="120000"/>
              </a:lnSpc>
              <a:spcBef>
                <a:spcPct val="30000"/>
              </a:spcBef>
              <a:spcAft>
                <a:spcPct val="0"/>
              </a:spcAft>
              <a:buClrTx/>
              <a:buSzTx/>
              <a:buFontTx/>
              <a:buNone/>
              <a:tabLst/>
              <a:defRPr/>
            </a:pPr>
            <a:r>
              <a:rPr lang="en-US" altLang="ja-JP" dirty="0"/>
              <a:t>1.9	Existential</a:t>
            </a:r>
          </a:p>
          <a:p>
            <a:pPr>
              <a:lnSpc>
                <a:spcPct val="120000"/>
              </a:lnSpc>
            </a:pPr>
            <a:endParaRPr lang="en-US" altLang="ja-JP" dirty="0"/>
          </a:p>
          <a:p>
            <a:pPr>
              <a:lnSpc>
                <a:spcPct val="120000"/>
              </a:lnSpc>
            </a:pPr>
            <a:endParaRPr lang="en-US" altLang="ja-JP" dirty="0"/>
          </a:p>
          <a:p>
            <a:pPr>
              <a:lnSpc>
                <a:spcPct val="120000"/>
              </a:lnSpc>
            </a:pPr>
            <a:r>
              <a:rPr lang="ja-JP" altLang="en-US" dirty="0"/>
              <a:t>機能的多様性　</a:t>
            </a:r>
            <a:r>
              <a:rPr lang="en-US" altLang="ja-JP" dirty="0"/>
              <a:t>vs.</a:t>
            </a:r>
            <a:r>
              <a:rPr lang="ja-JP" altLang="en-US" dirty="0"/>
              <a:t> 解剖学的一様性</a:t>
            </a:r>
          </a:p>
          <a:p>
            <a:pPr>
              <a:lnSpc>
                <a:spcPct val="120000"/>
              </a:lnSpc>
            </a:pPr>
            <a:endParaRPr lang="en-US" altLang="ja-JP" dirty="0"/>
          </a:p>
          <a:p>
            <a:pPr>
              <a:lnSpc>
                <a:spcPct val="120000"/>
              </a:lnSpc>
            </a:pPr>
            <a:r>
              <a:rPr lang="ja-JP" altLang="en-US" dirty="0"/>
              <a:t>脳機能を再現する理解からのアプローチは</a:t>
            </a:r>
            <a:r>
              <a:rPr lang="en-US" altLang="ja-JP" dirty="0"/>
              <a:t>AI</a:t>
            </a:r>
            <a:r>
              <a:rPr lang="ja-JP" altLang="en-US" dirty="0"/>
              <a:t>有望なのか</a:t>
            </a:r>
            <a:endParaRPr lang="en-US" altLang="ja-JP" dirty="0"/>
          </a:p>
          <a:p>
            <a:pPr lvl="1">
              <a:lnSpc>
                <a:spcPct val="120000"/>
              </a:lnSpc>
            </a:pPr>
            <a:r>
              <a:rPr lang="ja-JP" altLang="en-US" dirty="0"/>
              <a:t>知能に関わる主要な脳器官は少なく，なおかつ計算理論に目処がたちつつある器官が多い．</a:t>
            </a:r>
            <a:endParaRPr lang="en-US" altLang="ja-JP" dirty="0"/>
          </a:p>
          <a:p>
            <a:pPr lvl="2">
              <a:lnSpc>
                <a:spcPct val="120000"/>
              </a:lnSpc>
            </a:pPr>
            <a:r>
              <a:rPr lang="ja-JP" altLang="en-US" dirty="0"/>
              <a:t>小脳はフィードフォワード制御，大脳基底核は強化学習など</a:t>
            </a:r>
            <a:endParaRPr lang="en-US" altLang="ja-JP" dirty="0"/>
          </a:p>
          <a:p>
            <a:pPr lvl="1">
              <a:lnSpc>
                <a:spcPct val="120000"/>
              </a:lnSpc>
            </a:pPr>
            <a:r>
              <a:rPr lang="ja-JP" altLang="en-US" dirty="0"/>
              <a:t>新皮質によるほぼ同じ計算処理から多種多様な知性が生まれている．</a:t>
            </a:r>
            <a:endParaRPr lang="en-US" altLang="ja-JP" dirty="0"/>
          </a:p>
          <a:p>
            <a:pPr lvl="2">
              <a:lnSpc>
                <a:spcPct val="120000"/>
              </a:lnSpc>
            </a:pPr>
            <a:r>
              <a:rPr lang="en-US" altLang="ja-JP" dirty="0"/>
              <a:t>AI</a:t>
            </a:r>
            <a:r>
              <a:rPr lang="ja-JP" altLang="en-US" dirty="0"/>
              <a:t>研究者からはシンボル処理は早晩には解明されないとの反論が多いが，脳科学からみれば言語野であっても視覚野や聴覚野と特段に異なる処理をしているとは考えにくい．</a:t>
            </a:r>
            <a:endParaRPr lang="en-US" altLang="ja-JP" dirty="0"/>
          </a:p>
          <a:p>
            <a:pPr>
              <a:lnSpc>
                <a:spcPct val="120000"/>
              </a:lnSpc>
            </a:pPr>
            <a:r>
              <a:rPr lang="ja-JP" altLang="en-US" dirty="0"/>
              <a:t>全脳アーキ</a:t>
            </a:r>
            <a:r>
              <a:rPr lang="en-US" altLang="ja-JP" dirty="0"/>
              <a:t>(WBA)</a:t>
            </a:r>
            <a:r>
              <a:rPr lang="ja-JP" altLang="en-US" dirty="0"/>
              <a:t>は全脳エミュレーション</a:t>
            </a:r>
            <a:r>
              <a:rPr lang="en-US" altLang="ja-JP" dirty="0"/>
              <a:t>(WBE)</a:t>
            </a:r>
            <a:r>
              <a:rPr lang="ja-JP" altLang="en-US" dirty="0"/>
              <a:t>よりも早い</a:t>
            </a:r>
            <a:endParaRPr lang="en-US" altLang="ja-JP" dirty="0"/>
          </a:p>
          <a:p>
            <a:pPr lvl="1">
              <a:lnSpc>
                <a:spcPct val="120000"/>
              </a:lnSpc>
            </a:pPr>
            <a:r>
              <a:rPr lang="en-US" altLang="ja-JP" dirty="0"/>
              <a:t>WBE</a:t>
            </a:r>
            <a:r>
              <a:rPr lang="ja-JP" altLang="en-US" dirty="0"/>
              <a:t>は分子レベルでの脳理解を要するので，スキャナー性能が上がるまで待たなければいけないが，</a:t>
            </a:r>
            <a:r>
              <a:rPr lang="en-US" altLang="ja-JP" dirty="0"/>
              <a:t>WBA</a:t>
            </a:r>
            <a:r>
              <a:rPr lang="ja-JP" altLang="en-US" dirty="0"/>
              <a:t>はすぐに取り掛かれる．</a:t>
            </a:r>
            <a:endParaRPr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16</a:t>
            </a:fld>
            <a:endParaRPr lang="en-US" altLang="ja-JP"/>
          </a:p>
        </p:txBody>
      </p:sp>
    </p:spTree>
    <p:extLst>
      <p:ext uri="{BB962C8B-B14F-4D97-AF65-F5344CB8AC3E}">
        <p14:creationId xmlns:p14="http://schemas.microsoft.com/office/powerpoint/2010/main" val="2267416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8188"/>
            <a:ext cx="4937125"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17</a:t>
            </a:fld>
            <a:endParaRPr lang="en-US" altLang="ja-JP"/>
          </a:p>
        </p:txBody>
      </p:sp>
    </p:spTree>
    <p:extLst>
      <p:ext uri="{BB962C8B-B14F-4D97-AF65-F5344CB8AC3E}">
        <p14:creationId xmlns:p14="http://schemas.microsoft.com/office/powerpoint/2010/main" val="4176178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Until recently, there was a technological difficulty in both tasks, but it has become an increasingly possible approach in recent years because of the following background:</a:t>
            </a:r>
          </a:p>
          <a:p>
            <a:r>
              <a:rPr kumimoji="1" lang="en-US" altLang="ja-JP" dirty="0"/>
              <a:t>(1) The neocortex has a large role in the versatility of the brain; however, researchers have had success with deep learning studies in recent years, which could be seen as a model for neocortex.</a:t>
            </a:r>
          </a:p>
          <a:p>
            <a:r>
              <a:rPr kumimoji="1" lang="en-US" altLang="ja-JP" dirty="0"/>
              <a:t>(2) Overall brain connection manner (connectome) can be seen as a model for constructing the cognitive architecture for the flexible combination of machine learning [5]. A connectome includes static nerve connection structure [6] and also dynamic nerve activity connectivity during task execution and resting states.</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18</a:t>
            </a:fld>
            <a:endParaRPr lang="en-US" altLang="ja-JP"/>
          </a:p>
        </p:txBody>
      </p:sp>
    </p:spTree>
    <p:extLst>
      <p:ext uri="{BB962C8B-B14F-4D97-AF65-F5344CB8AC3E}">
        <p14:creationId xmlns:p14="http://schemas.microsoft.com/office/powerpoint/2010/main" val="219194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ja-JP" altLang="en-US" sz="1800" dirty="0">
                <a:solidFill>
                  <a:srgbClr val="FF0000"/>
                </a:solidFill>
              </a:rPr>
              <a:t>目的が多様な</a:t>
            </a:r>
            <a:r>
              <a:rPr lang="en-US" altLang="ja-JP" sz="1800" dirty="0">
                <a:solidFill>
                  <a:srgbClr val="FF0000"/>
                </a:solidFill>
              </a:rPr>
              <a:t>AGI</a:t>
            </a:r>
            <a:r>
              <a:rPr lang="ja-JP" altLang="en-US" sz="1800">
                <a:solidFill>
                  <a:srgbClr val="FF0000"/>
                </a:solidFill>
              </a:rPr>
              <a:t>では、機能に基づいた設計ができない</a:t>
            </a:r>
            <a:endParaRPr lang="ja-JP" altLang="ja-JP" sz="1800">
              <a:solidFill>
                <a:srgbClr val="FF0000"/>
              </a:solidFill>
            </a:endParaRPr>
          </a:p>
          <a:p>
            <a:endParaRPr kumimoji="1" lang="ja-JP" altLang="en-US"/>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19</a:t>
            </a:fld>
            <a:endParaRPr lang="en-US" altLang="ja-JP"/>
          </a:p>
        </p:txBody>
      </p:sp>
    </p:spTree>
    <p:extLst>
      <p:ext uri="{BB962C8B-B14F-4D97-AF65-F5344CB8AC3E}">
        <p14:creationId xmlns:p14="http://schemas.microsoft.com/office/powerpoint/2010/main" val="1455907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ja-JP" altLang="en-US" sz="1800" dirty="0">
                <a:solidFill>
                  <a:srgbClr val="FF0000"/>
                </a:solidFill>
              </a:rPr>
              <a:t>目的が多様な</a:t>
            </a:r>
            <a:r>
              <a:rPr lang="en-US" altLang="ja-JP" sz="1800" dirty="0">
                <a:solidFill>
                  <a:srgbClr val="FF0000"/>
                </a:solidFill>
              </a:rPr>
              <a:t>AGI</a:t>
            </a:r>
            <a:r>
              <a:rPr lang="ja-JP" altLang="en-US" sz="1800">
                <a:solidFill>
                  <a:srgbClr val="FF0000"/>
                </a:solidFill>
              </a:rPr>
              <a:t>では、機能に基づいた設計ができない</a:t>
            </a:r>
            <a:endParaRPr lang="ja-JP" altLang="ja-JP" sz="1800">
              <a:solidFill>
                <a:srgbClr val="FF0000"/>
              </a:solidFill>
            </a:endParaRPr>
          </a:p>
          <a:p>
            <a:endParaRPr kumimoji="1" lang="ja-JP" altLang="en-US"/>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20</a:t>
            </a:fld>
            <a:endParaRPr lang="en-US" altLang="ja-JP"/>
          </a:p>
        </p:txBody>
      </p:sp>
    </p:spTree>
    <p:extLst>
      <p:ext uri="{BB962C8B-B14F-4D97-AF65-F5344CB8AC3E}">
        <p14:creationId xmlns:p14="http://schemas.microsoft.com/office/powerpoint/2010/main" val="145590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ja-JP" altLang="en-US" sz="1800" dirty="0">
                <a:solidFill>
                  <a:srgbClr val="FF0000"/>
                </a:solidFill>
              </a:rPr>
              <a:t>目的が多様な</a:t>
            </a:r>
            <a:r>
              <a:rPr lang="en-US" altLang="ja-JP" sz="1800" dirty="0">
                <a:solidFill>
                  <a:srgbClr val="FF0000"/>
                </a:solidFill>
              </a:rPr>
              <a:t>AGI</a:t>
            </a:r>
            <a:r>
              <a:rPr lang="ja-JP" altLang="en-US" sz="1800">
                <a:solidFill>
                  <a:srgbClr val="FF0000"/>
                </a:solidFill>
              </a:rPr>
              <a:t>では、機能に基づいた設計ができない</a:t>
            </a:r>
            <a:endParaRPr lang="ja-JP" altLang="ja-JP" sz="1800">
              <a:solidFill>
                <a:srgbClr val="FF0000"/>
              </a:solidFill>
            </a:endParaRPr>
          </a:p>
          <a:p>
            <a:endParaRPr kumimoji="1" lang="ja-JP" altLang="en-US"/>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21</a:t>
            </a:fld>
            <a:endParaRPr lang="en-US" altLang="ja-JP"/>
          </a:p>
        </p:txBody>
      </p:sp>
    </p:spTree>
    <p:extLst>
      <p:ext uri="{BB962C8B-B14F-4D97-AF65-F5344CB8AC3E}">
        <p14:creationId xmlns:p14="http://schemas.microsoft.com/office/powerpoint/2010/main" val="1455907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機械学習の組み合わパターンは膨大であるため、それを統合するアーキテクチャとして唯一存在する脳を参考にするのは妥当かつ協力を得やすい。</a:t>
            </a:r>
            <a:endParaRPr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dirty="0" smtClean="0"/>
              <a:t>For constraining enormous combination patterns of MLs,  WBCA is reasonable as integration platform to build AGI.</a:t>
            </a:r>
          </a:p>
          <a:p>
            <a:endParaRPr kumimoji="1" lang="en-US" altLang="ja-JP" dirty="0" smtClean="0"/>
          </a:p>
          <a:p>
            <a:r>
              <a:rPr lang="en-US" altLang="ja-JP" dirty="0" smtClean="0"/>
              <a:t>(</a:t>
            </a:r>
            <a:r>
              <a:rPr lang="en-US" altLang="ja-JP" dirty="0" err="1" smtClean="0"/>
              <a:t>Manita</a:t>
            </a:r>
            <a:r>
              <a:rPr lang="en-US" altLang="ja-JP" dirty="0" smtClean="0"/>
              <a:t> S,</a:t>
            </a:r>
            <a:r>
              <a:rPr lang="en-US" altLang="ja-JP" baseline="0" dirty="0" smtClean="0"/>
              <a:t> </a:t>
            </a:r>
            <a:r>
              <a:rPr lang="is-IS" altLang="ja-JP" baseline="0" dirty="0" smtClean="0"/>
              <a:t>…, Murayama M, </a:t>
            </a:r>
            <a:r>
              <a:rPr lang="en-US" altLang="ja-JP" dirty="0" smtClean="0"/>
              <a:t>A Top-Down Cortical Circuit for Accurate Sensory Perception, Neuron,</a:t>
            </a:r>
            <a:r>
              <a:rPr lang="en-US" altLang="ja-JP" baseline="0" dirty="0" smtClean="0"/>
              <a:t> 2015)</a:t>
            </a:r>
            <a:endParaRPr lang="en-US" altLang="ja-JP" dirty="0" smtClean="0"/>
          </a:p>
          <a:p>
            <a:r>
              <a:rPr lang="en-US" altLang="ja-JP" dirty="0" smtClean="0"/>
              <a:t>Satoshi Manita10, </a:t>
            </a:r>
            <a:endParaRPr lang="ja-JP" altLang="en-US" dirty="0" smtClean="0"/>
          </a:p>
          <a:p>
            <a:endParaRPr kumimoji="1" lang="en-US" altLang="ja-JP" dirty="0" smtClean="0"/>
          </a:p>
          <a:p>
            <a:endParaRPr kumimoji="1" lang="en-US" altLang="ja-JP" dirty="0" smtClean="0"/>
          </a:p>
          <a:p>
            <a:r>
              <a:rPr lang="en-US" altLang="ja-JP" dirty="0" smtClean="0"/>
              <a:t>Miyamoto D,</a:t>
            </a:r>
            <a:r>
              <a:rPr lang="en-US" altLang="ja-JP" baseline="0" dirty="0" smtClean="0"/>
              <a:t> </a:t>
            </a:r>
            <a:r>
              <a:rPr lang="is-IS" altLang="ja-JP" baseline="0" dirty="0" smtClean="0"/>
              <a:t>…</a:t>
            </a:r>
            <a:r>
              <a:rPr lang="en-US" altLang="ja-JP" dirty="0" smtClean="0"/>
              <a:t>, Murayama M., Science,</a:t>
            </a:r>
            <a:r>
              <a:rPr lang="en-US" altLang="ja-JP" baseline="0" dirty="0" smtClean="0"/>
              <a:t> </a:t>
            </a:r>
            <a:r>
              <a:rPr kumimoji="1" lang="en-US" altLang="ja-JP" baseline="0" dirty="0" smtClean="0"/>
              <a:t> </a:t>
            </a:r>
            <a:r>
              <a:rPr lang="en-US" altLang="ja-JP" dirty="0" smtClean="0"/>
              <a:t>Top-down cortical input during NREM sleep consolidates perceptual memory. 2016.</a:t>
            </a:r>
            <a:endParaRPr lang="ja-JP" altLang="en-US" dirty="0" smtClean="0"/>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25</a:t>
            </a:fld>
            <a:endParaRPr lang="en-US" altLang="ja-JP"/>
          </a:p>
        </p:txBody>
      </p:sp>
    </p:spTree>
    <p:extLst>
      <p:ext uri="{BB962C8B-B14F-4D97-AF65-F5344CB8AC3E}">
        <p14:creationId xmlns:p14="http://schemas.microsoft.com/office/powerpoint/2010/main" val="1971838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機械学習の組み合わパターンは膨大であるため、それを統合するアーキテクチャとして唯一存在する脳を参考にするのは妥当かつ協力を得やすい。</a:t>
            </a:r>
            <a:endParaRPr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dirty="0" smtClean="0"/>
              <a:t>For constraining enormous combination patterns of MLs,  WBCA is reasonable as integration platform to build AGI.</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26</a:t>
            </a:fld>
            <a:endParaRPr lang="en-US" altLang="ja-JP"/>
          </a:p>
        </p:txBody>
      </p:sp>
    </p:spTree>
    <p:extLst>
      <p:ext uri="{BB962C8B-B14F-4D97-AF65-F5344CB8AC3E}">
        <p14:creationId xmlns:p14="http://schemas.microsoft.com/office/powerpoint/2010/main" val="197183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Arial" charset="0"/>
                <a:ea typeface="ＭＳ Ｐゴシック" charset="-128"/>
                <a:cs typeface="+mn-cs"/>
              </a:rPr>
              <a:t>図</a:t>
            </a:r>
            <a:r>
              <a:rPr kumimoji="1" lang="en-US" altLang="ja-JP" sz="1200" kern="1200" dirty="0">
                <a:solidFill>
                  <a:schemeClr val="tx1"/>
                </a:solidFill>
                <a:effectLst/>
                <a:latin typeface="Arial" charset="0"/>
                <a:ea typeface="ＭＳ Ｐゴシック" charset="-128"/>
                <a:cs typeface="+mn-cs"/>
              </a:rPr>
              <a:t>1</a:t>
            </a:r>
            <a:r>
              <a:rPr kumimoji="1" lang="ja-JP" altLang="ja-JP" sz="1200" kern="1200" dirty="0">
                <a:solidFill>
                  <a:schemeClr val="tx1"/>
                </a:solidFill>
                <a:effectLst/>
                <a:latin typeface="Arial" charset="0"/>
                <a:ea typeface="ＭＳ Ｐゴシック" charset="-128"/>
                <a:cs typeface="+mn-cs"/>
              </a:rPr>
              <a:t>： 海馬−嗅内皮質の興奮性神経細胞による主要な神経回路</a:t>
            </a:r>
          </a:p>
          <a:p>
            <a:r>
              <a:rPr kumimoji="1" lang="en-US" altLang="ja-JP" sz="1200" kern="1200" dirty="0">
                <a:solidFill>
                  <a:schemeClr val="tx1"/>
                </a:solidFill>
                <a:effectLst/>
                <a:latin typeface="Arial" charset="0"/>
                <a:ea typeface="ＭＳ Ｐゴシック" charset="-128"/>
                <a:cs typeface="+mn-cs"/>
              </a:rPr>
              <a:t>HP: Hippocampus (</a:t>
            </a:r>
            <a:r>
              <a:rPr kumimoji="1" lang="ja-JP" altLang="ja-JP" sz="1200" kern="1200" dirty="0">
                <a:solidFill>
                  <a:schemeClr val="tx1"/>
                </a:solidFill>
                <a:effectLst/>
                <a:latin typeface="Arial" charset="0"/>
                <a:ea typeface="ＭＳ Ｐゴシック" charset="-128"/>
                <a:cs typeface="+mn-cs"/>
              </a:rPr>
              <a:t>海馬</a:t>
            </a:r>
            <a:r>
              <a:rPr kumimoji="1" lang="en-US" altLang="ja-JP" sz="1200" kern="1200" dirty="0">
                <a:solidFill>
                  <a:schemeClr val="tx1"/>
                </a:solidFill>
                <a:effectLst/>
                <a:latin typeface="Arial" charset="0"/>
                <a:ea typeface="ＭＳ Ｐゴシック" charset="-128"/>
                <a:cs typeface="+mn-cs"/>
              </a:rPr>
              <a:t>), EC</a:t>
            </a:r>
            <a:r>
              <a:rPr kumimoji="1" lang="ja-JP" altLang="ja-JP" sz="1200" kern="1200" dirty="0">
                <a:solidFill>
                  <a:schemeClr val="tx1"/>
                </a:solidFill>
                <a:effectLst/>
                <a:latin typeface="Arial" charset="0"/>
                <a:ea typeface="ＭＳ Ｐゴシック" charset="-128"/>
                <a:cs typeface="+mn-cs"/>
              </a:rPr>
              <a:t>：</a:t>
            </a:r>
            <a:r>
              <a:rPr kumimoji="1" lang="en-US" altLang="ja-JP" sz="1200" kern="1200" dirty="0">
                <a:solidFill>
                  <a:schemeClr val="tx1"/>
                </a:solidFill>
                <a:effectLst/>
                <a:latin typeface="Arial" charset="0"/>
                <a:ea typeface="ＭＳ Ｐゴシック" charset="-128"/>
                <a:cs typeface="+mn-cs"/>
              </a:rPr>
              <a:t>Entorhinal Cortex(</a:t>
            </a:r>
            <a:r>
              <a:rPr kumimoji="1" lang="ja-JP" altLang="ja-JP" sz="1200" kern="1200" dirty="0">
                <a:solidFill>
                  <a:schemeClr val="tx1"/>
                </a:solidFill>
                <a:effectLst/>
                <a:latin typeface="Arial" charset="0"/>
                <a:ea typeface="ＭＳ Ｐゴシック" charset="-128"/>
                <a:cs typeface="+mn-cs"/>
              </a:rPr>
              <a:t>嗅内皮質</a:t>
            </a:r>
            <a:r>
              <a:rPr kumimoji="1" lang="en-US" altLang="ja-JP" sz="1200" kern="1200" dirty="0">
                <a:solidFill>
                  <a:schemeClr val="tx1"/>
                </a:solidFill>
                <a:effectLst/>
                <a:latin typeface="Arial" charset="0"/>
                <a:ea typeface="ＭＳ Ｐゴシック" charset="-128"/>
                <a:cs typeface="+mn-cs"/>
              </a:rPr>
              <a:t>)</a:t>
            </a:r>
            <a:r>
              <a:rPr kumimoji="1" lang="ja-JP" altLang="ja-JP" sz="1200" kern="1200" dirty="0">
                <a:solidFill>
                  <a:schemeClr val="tx1"/>
                </a:solidFill>
                <a:effectLst/>
                <a:latin typeface="Arial" charset="0"/>
                <a:ea typeface="ＭＳ Ｐゴシック" charset="-128"/>
                <a:cs typeface="+mn-cs"/>
              </a:rPr>
              <a:t>（</a:t>
            </a:r>
            <a:r>
              <a:rPr kumimoji="1" lang="en-US" altLang="ja-JP" sz="1200" kern="1200" dirty="0">
                <a:solidFill>
                  <a:schemeClr val="tx1"/>
                </a:solidFill>
                <a:effectLst/>
                <a:latin typeface="Arial" charset="0"/>
                <a:ea typeface="ＭＳ Ｐゴシック" charset="-128"/>
                <a:cs typeface="+mn-cs"/>
              </a:rPr>
              <a:t>MEC</a:t>
            </a:r>
            <a:r>
              <a:rPr kumimoji="1" lang="ja-JP" altLang="ja-JP" sz="1200" kern="1200" dirty="0">
                <a:solidFill>
                  <a:schemeClr val="tx1"/>
                </a:solidFill>
                <a:effectLst/>
                <a:latin typeface="Arial" charset="0"/>
                <a:ea typeface="ＭＳ Ｐゴシック" charset="-128"/>
                <a:cs typeface="+mn-cs"/>
              </a:rPr>
              <a:t>は内側，</a:t>
            </a:r>
            <a:r>
              <a:rPr kumimoji="1" lang="en-US" altLang="ja-JP" sz="1200" kern="1200" dirty="0">
                <a:solidFill>
                  <a:schemeClr val="tx1"/>
                </a:solidFill>
                <a:effectLst/>
                <a:latin typeface="Arial" charset="0"/>
                <a:ea typeface="ＭＳ Ｐゴシック" charset="-128"/>
                <a:cs typeface="+mn-cs"/>
              </a:rPr>
              <a:t>LEC</a:t>
            </a:r>
            <a:r>
              <a:rPr kumimoji="1" lang="ja-JP" altLang="ja-JP" sz="1200" kern="1200" dirty="0">
                <a:solidFill>
                  <a:schemeClr val="tx1"/>
                </a:solidFill>
                <a:effectLst/>
                <a:latin typeface="Arial" charset="0"/>
                <a:ea typeface="ＭＳ Ｐゴシック" charset="-128"/>
                <a:cs typeface="+mn-cs"/>
              </a:rPr>
              <a:t>は外側），</a:t>
            </a:r>
            <a:r>
              <a:rPr kumimoji="1" lang="en-US" altLang="ja-JP" sz="1200" kern="1200" dirty="0">
                <a:solidFill>
                  <a:schemeClr val="tx1"/>
                </a:solidFill>
                <a:effectLst/>
                <a:latin typeface="Arial" charset="0"/>
                <a:ea typeface="ＭＳ Ｐゴシック" charset="-128"/>
                <a:cs typeface="+mn-cs"/>
              </a:rPr>
              <a:t>GC</a:t>
            </a:r>
            <a:r>
              <a:rPr kumimoji="1" lang="ja-JP" altLang="ja-JP" sz="1200" kern="1200" dirty="0">
                <a:solidFill>
                  <a:schemeClr val="tx1"/>
                </a:solidFill>
                <a:effectLst/>
                <a:latin typeface="Arial" charset="0"/>
                <a:ea typeface="ＭＳ Ｐゴシック" charset="-128"/>
                <a:cs typeface="+mn-cs"/>
              </a:rPr>
              <a:t>：</a:t>
            </a:r>
            <a:r>
              <a:rPr kumimoji="1" lang="en-US" altLang="ja-JP" sz="1200" kern="1200" dirty="0">
                <a:solidFill>
                  <a:schemeClr val="tx1"/>
                </a:solidFill>
                <a:effectLst/>
                <a:latin typeface="Arial" charset="0"/>
                <a:ea typeface="ＭＳ Ｐゴシック" charset="-128"/>
                <a:cs typeface="+mn-cs"/>
              </a:rPr>
              <a:t>Granule Cell (</a:t>
            </a:r>
            <a:r>
              <a:rPr kumimoji="1" lang="ja-JP" altLang="ja-JP" sz="1200" kern="1200" dirty="0">
                <a:solidFill>
                  <a:schemeClr val="tx1"/>
                </a:solidFill>
                <a:effectLst/>
                <a:latin typeface="Arial" charset="0"/>
                <a:ea typeface="ＭＳ Ｐゴシック" charset="-128"/>
                <a:cs typeface="+mn-cs"/>
              </a:rPr>
              <a:t>顆粒細胞</a:t>
            </a:r>
            <a:r>
              <a:rPr kumimoji="1" lang="en-US" altLang="ja-JP" sz="1200" kern="1200" dirty="0">
                <a:solidFill>
                  <a:schemeClr val="tx1"/>
                </a:solidFill>
                <a:effectLst/>
                <a:latin typeface="Arial" charset="0"/>
                <a:ea typeface="ＭＳ Ｐゴシック" charset="-128"/>
                <a:cs typeface="+mn-cs"/>
              </a:rPr>
              <a:t>), MC: Mossy Cell (</a:t>
            </a:r>
            <a:r>
              <a:rPr kumimoji="1" lang="ja-JP" altLang="ja-JP" sz="1200" kern="1200" dirty="0">
                <a:solidFill>
                  <a:schemeClr val="tx1"/>
                </a:solidFill>
                <a:effectLst/>
                <a:latin typeface="Arial" charset="0"/>
                <a:ea typeface="ＭＳ Ｐゴシック" charset="-128"/>
                <a:cs typeface="+mn-cs"/>
              </a:rPr>
              <a:t>苔状細胞</a:t>
            </a:r>
            <a:r>
              <a:rPr kumimoji="1" lang="en-US" altLang="ja-JP" sz="1200" kern="1200" dirty="0">
                <a:solidFill>
                  <a:schemeClr val="tx1"/>
                </a:solidFill>
                <a:effectLst/>
                <a:latin typeface="Arial" charset="0"/>
                <a:ea typeface="ＭＳ Ｐゴシック" charset="-128"/>
                <a:cs typeface="+mn-cs"/>
              </a:rPr>
              <a:t>), Sb: Subiculum (</a:t>
            </a:r>
            <a:r>
              <a:rPr kumimoji="1" lang="ja-JP" altLang="ja-JP" sz="1200" kern="1200" dirty="0">
                <a:solidFill>
                  <a:schemeClr val="tx1"/>
                </a:solidFill>
                <a:effectLst/>
                <a:latin typeface="Arial" charset="0"/>
                <a:ea typeface="ＭＳ Ｐゴシック" charset="-128"/>
                <a:cs typeface="+mn-cs"/>
              </a:rPr>
              <a:t>海馬台</a:t>
            </a:r>
            <a:r>
              <a:rPr kumimoji="1" lang="en-US" altLang="ja-JP" sz="1200" kern="1200" dirty="0">
                <a:solidFill>
                  <a:schemeClr val="tx1"/>
                </a:solidFill>
                <a:effectLst/>
                <a:latin typeface="Arial" charset="0"/>
                <a:ea typeface="ＭＳ Ｐゴシック" charset="-128"/>
                <a:cs typeface="+mn-cs"/>
              </a:rPr>
              <a:t>), ParaSb: Parasubiculum (</a:t>
            </a:r>
            <a:r>
              <a:rPr kumimoji="1" lang="ja-JP" altLang="ja-JP" sz="1200" kern="1200" dirty="0">
                <a:solidFill>
                  <a:schemeClr val="tx1"/>
                </a:solidFill>
                <a:effectLst/>
                <a:latin typeface="Arial" charset="0"/>
                <a:ea typeface="ＭＳ Ｐゴシック" charset="-128"/>
                <a:cs typeface="+mn-cs"/>
              </a:rPr>
              <a:t>傍海馬台</a:t>
            </a:r>
            <a:r>
              <a:rPr kumimoji="1" lang="en-US" altLang="ja-JP" sz="1200" kern="1200" dirty="0">
                <a:solidFill>
                  <a:schemeClr val="tx1"/>
                </a:solidFill>
                <a:effectLst/>
                <a:latin typeface="Arial" charset="0"/>
                <a:ea typeface="ＭＳ Ｐゴシック" charset="-128"/>
                <a:cs typeface="+mn-cs"/>
              </a:rPr>
              <a:t>), PreSb: Presubiculum (</a:t>
            </a:r>
            <a:r>
              <a:rPr kumimoji="1" lang="ja-JP" altLang="ja-JP" sz="1200" kern="1200" dirty="0">
                <a:solidFill>
                  <a:schemeClr val="tx1"/>
                </a:solidFill>
                <a:effectLst/>
                <a:latin typeface="Arial" charset="0"/>
                <a:ea typeface="ＭＳ Ｐゴシック" charset="-128"/>
                <a:cs typeface="+mn-cs"/>
              </a:rPr>
              <a:t>前海馬台</a:t>
            </a:r>
            <a:r>
              <a:rPr kumimoji="1" lang="en-US" altLang="ja-JP" sz="1200" kern="1200" dirty="0">
                <a:solidFill>
                  <a:schemeClr val="tx1"/>
                </a:solidFill>
                <a:effectLst/>
                <a:latin typeface="Arial" charset="0"/>
                <a:ea typeface="ＭＳ Ｐゴシック" charset="-128"/>
                <a:cs typeface="+mn-cs"/>
              </a:rPr>
              <a:t>), Perirhinal Cortex (</a:t>
            </a:r>
            <a:r>
              <a:rPr kumimoji="1" lang="ja-JP" altLang="ja-JP" sz="1200" kern="1200" dirty="0">
                <a:solidFill>
                  <a:schemeClr val="tx1"/>
                </a:solidFill>
                <a:effectLst/>
                <a:latin typeface="Arial" charset="0"/>
                <a:ea typeface="ＭＳ Ｐゴシック" charset="-128"/>
                <a:cs typeface="+mn-cs"/>
              </a:rPr>
              <a:t>嗅周囲皮質</a:t>
            </a:r>
            <a:r>
              <a:rPr kumimoji="1" lang="en-US" altLang="ja-JP" sz="1200" kern="1200" dirty="0">
                <a:solidFill>
                  <a:schemeClr val="tx1"/>
                </a:solidFill>
                <a:effectLst/>
                <a:latin typeface="Arial" charset="0"/>
                <a:ea typeface="ＭＳ Ｐゴシック" charset="-128"/>
                <a:cs typeface="+mn-cs"/>
              </a:rPr>
              <a:t>), Postrhinal Cortex (</a:t>
            </a:r>
            <a:r>
              <a:rPr kumimoji="1" lang="ja-JP" altLang="ja-JP" sz="1200" kern="1200" dirty="0">
                <a:solidFill>
                  <a:schemeClr val="tx1"/>
                </a:solidFill>
                <a:effectLst/>
                <a:latin typeface="Arial" charset="0"/>
                <a:ea typeface="ＭＳ Ｐゴシック" charset="-128"/>
                <a:cs typeface="+mn-cs"/>
              </a:rPr>
              <a:t>嗅後部皮質</a:t>
            </a:r>
            <a:r>
              <a:rPr kumimoji="1" lang="en-US" altLang="ja-JP" sz="1200" kern="1200" dirty="0">
                <a:solidFill>
                  <a:schemeClr val="tx1"/>
                </a:solidFill>
                <a:effectLst/>
                <a:latin typeface="Arial" charset="0"/>
                <a:ea typeface="ＭＳ Ｐゴシック" charset="-128"/>
                <a:cs typeface="+mn-cs"/>
              </a:rPr>
              <a:t>), Mammillary bodies (</a:t>
            </a:r>
            <a:r>
              <a:rPr kumimoji="1" lang="ja-JP" altLang="ja-JP" sz="1200" kern="1200" dirty="0">
                <a:solidFill>
                  <a:schemeClr val="tx1"/>
                </a:solidFill>
                <a:effectLst/>
                <a:latin typeface="Arial" charset="0"/>
                <a:ea typeface="ＭＳ Ｐゴシック" charset="-128"/>
                <a:cs typeface="+mn-cs"/>
              </a:rPr>
              <a:t>乳頭体</a:t>
            </a:r>
            <a:r>
              <a:rPr kumimoji="1" lang="en-US" altLang="ja-JP" sz="1200" kern="1200" dirty="0">
                <a:solidFill>
                  <a:schemeClr val="tx1"/>
                </a:solidFill>
                <a:effectLst/>
                <a:latin typeface="Arial" charset="0"/>
                <a:ea typeface="ＭＳ Ｐゴシック" charset="-128"/>
                <a:cs typeface="+mn-cs"/>
              </a:rPr>
              <a:t>), Anterior nuclei of thalamus  (</a:t>
            </a:r>
            <a:r>
              <a:rPr kumimoji="1" lang="ja-JP" altLang="ja-JP" sz="1200" kern="1200" dirty="0">
                <a:solidFill>
                  <a:schemeClr val="tx1"/>
                </a:solidFill>
                <a:effectLst/>
                <a:latin typeface="Arial" charset="0"/>
                <a:ea typeface="ＭＳ Ｐゴシック" charset="-128"/>
                <a:cs typeface="+mn-cs"/>
              </a:rPr>
              <a:t>視床前核</a:t>
            </a:r>
            <a:r>
              <a:rPr kumimoji="1" lang="en-US" altLang="ja-JP" sz="1200" kern="1200" dirty="0">
                <a:solidFill>
                  <a:schemeClr val="tx1"/>
                </a:solidFill>
                <a:effectLst/>
                <a:latin typeface="Arial" charset="0"/>
                <a:ea typeface="ＭＳ Ｐゴシック" charset="-128"/>
                <a:cs typeface="+mn-cs"/>
              </a:rPr>
              <a:t>), Nucleus acumens (</a:t>
            </a:r>
            <a:r>
              <a:rPr kumimoji="1" lang="ja-JP" altLang="ja-JP" sz="1200" kern="1200" dirty="0">
                <a:solidFill>
                  <a:schemeClr val="tx1"/>
                </a:solidFill>
                <a:effectLst/>
                <a:latin typeface="Arial" charset="0"/>
                <a:ea typeface="ＭＳ Ｐゴシック" charset="-128"/>
                <a:cs typeface="+mn-cs"/>
              </a:rPr>
              <a:t>側坐核</a:t>
            </a:r>
            <a:r>
              <a:rPr kumimoji="1" lang="en-US" altLang="ja-JP" sz="1200" kern="1200" dirty="0">
                <a:solidFill>
                  <a:schemeClr val="tx1"/>
                </a:solidFill>
                <a:effectLst/>
                <a:latin typeface="Arial" charset="0"/>
                <a:ea typeface="ＭＳ Ｐゴシック" charset="-128"/>
                <a:cs typeface="+mn-cs"/>
              </a:rPr>
              <a:t>), Medial septum (</a:t>
            </a:r>
            <a:r>
              <a:rPr kumimoji="1" lang="ja-JP" altLang="ja-JP" sz="1200" kern="1200" dirty="0">
                <a:solidFill>
                  <a:schemeClr val="tx1"/>
                </a:solidFill>
                <a:effectLst/>
                <a:latin typeface="Arial" charset="0"/>
                <a:ea typeface="ＭＳ Ｐゴシック" charset="-128"/>
                <a:cs typeface="+mn-cs"/>
              </a:rPr>
              <a:t>内側中隔核</a:t>
            </a:r>
            <a:r>
              <a:rPr kumimoji="1" lang="en-US" altLang="ja-JP" sz="1200" kern="1200" dirty="0">
                <a:solidFill>
                  <a:schemeClr val="tx1"/>
                </a:solidFill>
                <a:effectLst/>
                <a:latin typeface="Arial" charset="0"/>
                <a:ea typeface="ＭＳ Ｐゴシック" charset="-128"/>
                <a:cs typeface="+mn-cs"/>
              </a:rPr>
              <a:t>), </a:t>
            </a:r>
            <a:r>
              <a:rPr kumimoji="1" lang="ja-JP" altLang="ja-JP" sz="1200" kern="1200" dirty="0">
                <a:solidFill>
                  <a:schemeClr val="tx1"/>
                </a:solidFill>
                <a:effectLst/>
                <a:latin typeface="Arial" charset="0"/>
                <a:ea typeface="ＭＳ Ｐゴシック" charset="-128"/>
                <a:cs typeface="+mn-cs"/>
              </a:rPr>
              <a:t>赤い矢印でトリシナプス回路を示した．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9CC4382C-1C6E-4E29-8147-F6079F73D423}" type="slidenum">
              <a:rPr kumimoji="1" lang="ja-JP" altLang="en-US" smtClean="0"/>
              <a:t>27</a:t>
            </a:fld>
            <a:endParaRPr kumimoji="1" lang="ja-JP" altLang="en-US"/>
          </a:p>
        </p:txBody>
      </p:sp>
    </p:spTree>
    <p:extLst>
      <p:ext uri="{BB962C8B-B14F-4D97-AF65-F5344CB8AC3E}">
        <p14:creationId xmlns:p14="http://schemas.microsoft.com/office/powerpoint/2010/main" val="310930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新皮質と海馬を統合した機能モデルの可能性も見え始めている</a:t>
            </a:r>
          </a:p>
          <a:p>
            <a:endParaRPr kumimoji="1" lang="en-US" altLang="ja-JP" dirty="0"/>
          </a:p>
          <a:p>
            <a:r>
              <a:rPr lang="en-US" altLang="ja-JP" sz="1200" dirty="0">
                <a:solidFill>
                  <a:schemeClr val="tx1"/>
                </a:solidFill>
              </a:rPr>
              <a:t>Subspaces can be compared using local sequences</a:t>
            </a:r>
          </a:p>
          <a:p>
            <a:endParaRPr kumimoji="1" lang="en-US" altLang="ja-JP" sz="1200" dirty="0">
              <a:solidFill>
                <a:schemeClr val="tx1"/>
              </a:solidFill>
            </a:endParaRPr>
          </a:p>
          <a:p>
            <a:r>
              <a:rPr kumimoji="1" lang="en-US" altLang="ja-JP" dirty="0"/>
              <a:t>A technique of extracting pairs (or sets) of feature amount sets that can be regarded as mutually equivalent, from multidimensional series data.</a:t>
            </a:r>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28</a:t>
            </a:fld>
            <a:endParaRPr lang="en-US" altLang="ja-JP"/>
          </a:p>
        </p:txBody>
      </p:sp>
    </p:spTree>
    <p:extLst>
      <p:ext uri="{BB962C8B-B14F-4D97-AF65-F5344CB8AC3E}">
        <p14:creationId xmlns:p14="http://schemas.microsoft.com/office/powerpoint/2010/main" val="155317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8188"/>
            <a:ext cx="4933950" cy="3702050"/>
          </a:xfrm>
        </p:spPr>
      </p:sp>
      <p:sp>
        <p:nvSpPr>
          <p:cNvPr id="3" name="ノート プレースホルダー 2"/>
          <p:cNvSpPr>
            <a:spLocks noGrp="1"/>
          </p:cNvSpPr>
          <p:nvPr>
            <p:ph type="body" idx="1"/>
          </p:nvPr>
        </p:nvSpPr>
        <p:spPr/>
        <p:txBody>
          <a:bodyPr/>
          <a:lstStyle/>
          <a:p>
            <a:pPr defTabSz="914125" eaLnBrk="0" hangingPunct="0">
              <a:defRPr/>
            </a:pPr>
            <a:r>
              <a:rPr lang="en-US" altLang="ja-JP" dirty="0"/>
              <a:t>Then we elucidate that experts’ basal ganglia are activated for intuitive next-move, and experts are acquiring special representation </a:t>
            </a:r>
            <a:r>
              <a:rPr lang="en-US" altLang="ja-JP" b="0" dirty="0"/>
              <a:t>on</a:t>
            </a:r>
            <a:r>
              <a:rPr lang="en-US" altLang="ja-JP" b="1" dirty="0"/>
              <a:t> the</a:t>
            </a:r>
            <a:r>
              <a:rPr lang="en-US" altLang="ja-JP" dirty="0"/>
              <a:t> neocortex to support that ability through long</a:t>
            </a:r>
            <a:r>
              <a:rPr lang="en-US" altLang="ja-JP" b="1" dirty="0"/>
              <a:t>-</a:t>
            </a:r>
            <a:r>
              <a:rPr lang="en-US" altLang="ja-JP" dirty="0"/>
              <a:t>term training.</a:t>
            </a:r>
            <a:endParaRPr lang="ja-JP" altLang="en-US" dirty="0"/>
          </a:p>
          <a:p>
            <a:pPr defTabSz="914125" eaLnBrk="0" hangingPunct="0">
              <a:defRPr/>
            </a:pPr>
            <a:endParaRPr lang="en-US" altLang="ja-JP" dirty="0"/>
          </a:p>
          <a:p>
            <a:pPr defTabSz="914125" eaLnBrk="0" hangingPunct="0">
              <a:defRPr/>
            </a:pPr>
            <a:endParaRPr lang="en-US" altLang="ja-JP" dirty="0"/>
          </a:p>
          <a:p>
            <a:pPr defTabSz="914125" eaLnBrk="0" hangingPunct="0">
              <a:defRPr/>
            </a:pPr>
            <a:r>
              <a:rPr lang="ja-JP" altLang="en-US" dirty="0"/>
              <a:t>現状の計算機は，強力な論理思考で網羅的に読んで局面評価．</a:t>
            </a:r>
          </a:p>
          <a:p>
            <a:pPr defTabSz="914125" eaLnBrk="0" hangingPunct="0">
              <a:defRPr/>
            </a:pPr>
            <a:r>
              <a:rPr lang="ja-JP" altLang="en-US" dirty="0"/>
              <a:t>これに対して，エキスパートを仮説を立ててから検証する．</a:t>
            </a:r>
          </a:p>
          <a:p>
            <a:pPr defTabSz="914125" eaLnBrk="0" hangingPunct="0">
              <a:defRPr/>
            </a:pPr>
            <a:endParaRPr lang="en-US" altLang="ja-JP" dirty="0"/>
          </a:p>
          <a:p>
            <a:pPr defTabSz="914125" eaLnBrk="0" hangingPunct="0">
              <a:defRPr/>
            </a:pPr>
            <a:r>
              <a:rPr lang="ja-JP" altLang="en-US" dirty="0"/>
              <a:t>盤面を見た時にプロ棋士で特異的に活動したのが楔前部．ここに直観を支える特徴量が存在すると考えられる．</a:t>
            </a:r>
            <a:endParaRPr lang="en-US" altLang="ja-JP" dirty="0"/>
          </a:p>
          <a:p>
            <a:pPr defTabSz="914125" eaLnBrk="0" hangingPunct="0">
              <a:defRPr/>
            </a:pPr>
            <a:endParaRPr lang="en-US" altLang="ja-JP" dirty="0"/>
          </a:p>
          <a:p>
            <a:pPr defTabSz="914125" eaLnBrk="0" hangingPunct="0">
              <a:defRPr/>
            </a:pPr>
            <a:r>
              <a:rPr lang="en-US" altLang="ja-JP" dirty="0"/>
              <a:t>Then we elucidate that experts’ caudate are activated for intuitive next-move, and experts are acquiring special representation on </a:t>
            </a:r>
            <a:r>
              <a:rPr lang="en-US" altLang="ja-JP" b="1" dirty="0"/>
              <a:t>the</a:t>
            </a:r>
            <a:r>
              <a:rPr lang="en-US" altLang="ja-JP" dirty="0"/>
              <a:t> neocortex to support that ability through long term training.</a:t>
            </a:r>
          </a:p>
          <a:p>
            <a:pPr defTabSz="914125" eaLnBrk="0" hangingPunct="0">
              <a:defRPr/>
            </a:pPr>
            <a:endParaRPr lang="ja-JP" altLang="en-US" dirty="0"/>
          </a:p>
          <a:p>
            <a:endParaRPr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55CCA40-7A93-434C-BD05-E627693199FB}" type="slidenum">
              <a:rPr lang="en-US" altLang="ja-JP" smtClean="0"/>
              <a:pPr>
                <a:defRPr/>
              </a:pPr>
              <a:t>5</a:t>
            </a:fld>
            <a:endParaRPr lang="en-US" altLang="ja-JP"/>
          </a:p>
        </p:txBody>
      </p:sp>
    </p:spTree>
    <p:extLst>
      <p:ext uri="{BB962C8B-B14F-4D97-AF65-F5344CB8AC3E}">
        <p14:creationId xmlns:p14="http://schemas.microsoft.com/office/powerpoint/2010/main" val="4106860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■AGI</a:t>
            </a:r>
            <a:r>
              <a:rPr kumimoji="1" lang="ja-JP" altLang="en-US" dirty="0"/>
              <a:t>は何をもたらすのか</a:t>
            </a:r>
          </a:p>
          <a:p>
            <a:r>
              <a:rPr kumimoji="1" lang="ja-JP" altLang="en-US" dirty="0"/>
              <a:t>汎用性＋自律性</a:t>
            </a:r>
            <a:r>
              <a:rPr kumimoji="1" lang="en-US" altLang="ja-JP" dirty="0"/>
              <a:t>→</a:t>
            </a:r>
            <a:r>
              <a:rPr kumimoji="1" lang="ja-JP" altLang="en-US" dirty="0"/>
              <a:t>創造性</a:t>
            </a:r>
          </a:p>
          <a:p>
            <a:r>
              <a:rPr kumimoji="1" lang="ja-JP" altLang="en-US" dirty="0"/>
              <a:t>執事ロボットから</a:t>
            </a:r>
            <a:r>
              <a:rPr kumimoji="1" lang="en-US" altLang="ja-JP" dirty="0"/>
              <a:t>AI</a:t>
            </a:r>
            <a:r>
              <a:rPr kumimoji="1" lang="ja-JP" altLang="en-US" dirty="0"/>
              <a:t>サイエンティストへ</a:t>
            </a:r>
            <a:endParaRPr kumimoji="1" lang="en-US" altLang="ja-JP" dirty="0"/>
          </a:p>
          <a:p>
            <a:endParaRPr kumimoji="1" lang="en-US" altLang="ja-JP" dirty="0"/>
          </a:p>
          <a:p>
            <a:endParaRPr kumimoji="1" lang="ja-JP" altLang="en-US" dirty="0"/>
          </a:p>
          <a:p>
            <a:r>
              <a:rPr kumimoji="1" lang="ja-JP" altLang="en-US" dirty="0"/>
              <a:t>ホモ</a:t>
            </a:r>
            <a:r>
              <a:rPr kumimoji="1" lang="en-US" altLang="ja-JP" dirty="0"/>
              <a:t>‐</a:t>
            </a:r>
            <a:r>
              <a:rPr kumimoji="1" lang="ja-JP" altLang="en-US" dirty="0"/>
              <a:t>ルーデンス（</a:t>
            </a:r>
            <a:r>
              <a:rPr kumimoji="1" lang="en-US" altLang="ja-JP" dirty="0"/>
              <a:t>〈</a:t>
            </a:r>
            <a:r>
              <a:rPr kumimoji="1" lang="ja-JP" altLang="en-US" dirty="0"/>
              <a:t>ラテン</a:t>
            </a:r>
            <a:r>
              <a:rPr kumimoji="1" lang="en-US" altLang="ja-JP" dirty="0"/>
              <a:t>〉Homo </a:t>
            </a:r>
            <a:r>
              <a:rPr kumimoji="1" lang="en-US" altLang="ja-JP" dirty="0" err="1"/>
              <a:t>ludens</a:t>
            </a:r>
            <a:r>
              <a:rPr kumimoji="1" lang="ja-JP" altLang="en-US" dirty="0"/>
              <a:t>）</a:t>
            </a:r>
          </a:p>
          <a:p>
            <a:r>
              <a:rPr kumimoji="1" lang="en-US" altLang="ja-JP" dirty="0"/>
              <a:t>《</a:t>
            </a:r>
            <a:r>
              <a:rPr kumimoji="1" lang="ja-JP" altLang="en-US" dirty="0"/>
              <a:t>遊ぶ人の意</a:t>
            </a:r>
            <a:r>
              <a:rPr kumimoji="1" lang="en-US" altLang="ja-JP" dirty="0"/>
              <a:t>》</a:t>
            </a:r>
            <a:r>
              <a:rPr kumimoji="1" lang="ja-JP" altLang="en-US" dirty="0"/>
              <a:t>人間観の一。遊ぶことに人間の本質的機能を認める立場から人間を規定した言葉。オランダの歴史家ホイジンガが提唱した。 </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30</a:t>
            </a:fld>
            <a:endParaRPr lang="en-US" altLang="ja-JP"/>
          </a:p>
        </p:txBody>
      </p:sp>
    </p:spTree>
    <p:extLst>
      <p:ext uri="{BB962C8B-B14F-4D97-AF65-F5344CB8AC3E}">
        <p14:creationId xmlns:p14="http://schemas.microsoft.com/office/powerpoint/2010/main" val="1490090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8188"/>
            <a:ext cx="4933950" cy="3702050"/>
          </a:xfrm>
        </p:spPr>
      </p:sp>
      <p:sp>
        <p:nvSpPr>
          <p:cNvPr id="3" name="ノート プレースホルダー 2"/>
          <p:cNvSpPr>
            <a:spLocks noGrp="1"/>
          </p:cNvSpPr>
          <p:nvPr>
            <p:ph type="body" idx="1"/>
          </p:nvPr>
        </p:nvSpPr>
        <p:spPr/>
        <p:txBody>
          <a:bodyPr/>
          <a:lstStyle/>
          <a:p>
            <a:r>
              <a:rPr kumimoji="1" lang="en-US" altLang="ja-JP" dirty="0"/>
              <a:t>http://keima.la.coocan.jp/rwcp/10years/10-2/docs/chapter007/3para/01/</a:t>
            </a:r>
            <a:r>
              <a:rPr kumimoji="1" lang="en-US" altLang="ja-JP" dirty="0" err="1"/>
              <a:t>yamakawa.html</a:t>
            </a:r>
            <a:r>
              <a:rPr kumimoji="1" lang="en-US" altLang="ja-JP" dirty="0"/>
              <a:t/>
            </a:r>
            <a:br>
              <a:rPr kumimoji="1" lang="en-US" altLang="ja-JP" dirty="0"/>
            </a:br>
            <a:r>
              <a:rPr kumimoji="1" lang="en-US" altLang="ja-JP" dirty="0"/>
              <a:t/>
            </a:r>
            <a:br>
              <a:rPr kumimoji="1" lang="en-US" altLang="ja-JP" dirty="0"/>
            </a:br>
            <a:r>
              <a:rPr lang="en-US" altLang="ja-JP" dirty="0"/>
              <a:t>It is critical to give artificial intelligence (AI) a general purpose </a:t>
            </a:r>
          </a:p>
          <a:p>
            <a:r>
              <a:rPr lang="en-US" altLang="ja-JP" dirty="0"/>
              <a:t>problem-solving ability, as artificial general intelligence (AGI) with such functionality will bring about unprecedented intelligence development by its self-improvement capability. </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E40F71E-B37C-4344-AEF3-9E68694B5BB0}" type="slidenum">
              <a:rPr lang="en-US" altLang="ja-JP" smtClean="0"/>
              <a:pPr>
                <a:defRPr/>
              </a:pPr>
              <a:t>31</a:t>
            </a:fld>
            <a:endParaRPr lang="en-US" altLang="ja-JP"/>
          </a:p>
        </p:txBody>
      </p:sp>
    </p:spTree>
    <p:extLst>
      <p:ext uri="{BB962C8B-B14F-4D97-AF65-F5344CB8AC3E}">
        <p14:creationId xmlns:p14="http://schemas.microsoft.com/office/powerpoint/2010/main" val="3608626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73102" y="4686300"/>
            <a:ext cx="5389499" cy="4440300"/>
          </a:xfrm>
          <a:prstGeom prst="rect">
            <a:avLst/>
          </a:prstGeom>
        </p:spPr>
        <p:txBody>
          <a:bodyPr lIns="91425" tIns="91425" rIns="91425" bIns="91425" anchor="t" anchorCtr="0">
            <a:noAutofit/>
          </a:bodyPr>
          <a:lstStyle/>
          <a:p>
            <a:pPr lvl="0" rtl="0">
              <a:spcBef>
                <a:spcPts val="0"/>
              </a:spcBef>
              <a:buNone/>
            </a:pPr>
            <a:endParaRPr/>
          </a:p>
        </p:txBody>
      </p:sp>
      <p:sp>
        <p:nvSpPr>
          <p:cNvPr id="335" name="Shape 335"/>
          <p:cNvSpPr>
            <a:spLocks noGrp="1" noRot="1" noChangeAspect="1"/>
          </p:cNvSpPr>
          <p:nvPr>
            <p:ph type="sldImg" idx="2"/>
          </p:nvPr>
        </p:nvSpPr>
        <p:spPr>
          <a:xfrm>
            <a:off x="901700" y="738188"/>
            <a:ext cx="4933950"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8188"/>
            <a:ext cx="4933950" cy="3702050"/>
          </a:xfrm>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Direction of the whole brain architecture initiative (WBAI)</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(Tentative translation version:  March 14, 2017)</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Our vision is to create a world in which AI exists in concord with humanity.</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Our mission is to promote the open development of Whole Brain Architecture.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In order to make human-friendly artificial general intelligence a public good for all of mankind, we are constantly going to expand open co-creation on whole brain architectures.</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We act valuing "studying, survey and synthesize".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Study:  Learn expertise and propagate.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Survey: Deepen view through open dialogue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Synthesize: Create AI collaboratively.</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WBAI</a:t>
            </a:r>
            <a:r>
              <a:rPr kumimoji="1" lang="ja-JP" altLang="en-US" dirty="0"/>
              <a:t>の理念 </a:t>
            </a:r>
            <a:r>
              <a:rPr kumimoji="1" lang="en-US" altLang="ja-JP" dirty="0"/>
              <a:t>(</a:t>
            </a:r>
            <a:r>
              <a:rPr kumimoji="1" lang="ja-JP" altLang="en-US" dirty="0"/>
              <a:t>日本語版：</a:t>
            </a:r>
            <a:r>
              <a:rPr kumimoji="1" lang="en-US" altLang="ja-JP" dirty="0"/>
              <a:t>2017</a:t>
            </a:r>
            <a:r>
              <a:rPr kumimoji="1" lang="ja-JP" altLang="en-US" dirty="0"/>
              <a:t>年</a:t>
            </a:r>
            <a:r>
              <a:rPr kumimoji="1" lang="en-US" altLang="ja-JP" dirty="0"/>
              <a:t>3</a:t>
            </a:r>
            <a:r>
              <a:rPr kumimoji="1" lang="ja-JP" altLang="en-US" dirty="0"/>
              <a:t>月</a:t>
            </a:r>
            <a:r>
              <a:rPr kumimoji="1" lang="en-US" altLang="ja-JP" dirty="0"/>
              <a:t>13</a:t>
            </a:r>
            <a:r>
              <a:rPr kumimoji="1" lang="ja-JP" altLang="en-US" dirty="0"/>
              <a:t>日）</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私たちのビジョンは、「人類と調和する人工知能のある世界」を実現することです</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私たちのミッションは、「全脳アーキテクチャのオープンな開発を促進する」ことです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ヒューマン・フレンドリーな汎用人工知能を全人類の公共財とするために、脳全体に学んだアーキテクチャ上でのオープンな共創を継続的に拡大します</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私たちは、「 まなぶ、みわたす、つくる」を価値として行動します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まなぶ：	関連分野の専門知識等を学び拡めてゆく</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みわたす：広く未来の人類社会のありかたを対話を通じて見識を高めてゆく</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つくる：	具体的な成果物を皆と共に作り上げてゆく</a:t>
            </a:r>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35</a:t>
            </a:fld>
            <a:endParaRPr lang="en-US" altLang="ja-JP"/>
          </a:p>
        </p:txBody>
      </p:sp>
    </p:spTree>
    <p:extLst>
      <p:ext uri="{BB962C8B-B14F-4D97-AF65-F5344CB8AC3E}">
        <p14:creationId xmlns:p14="http://schemas.microsoft.com/office/powerpoint/2010/main" val="3670656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Shape 1970"/>
          <p:cNvSpPr>
            <a:spLocks noGrp="1" noRot="1" noChangeAspect="1"/>
          </p:cNvSpPr>
          <p:nvPr>
            <p:ph type="sldImg" idx="2"/>
          </p:nvPr>
        </p:nvSpPr>
        <p:spPr>
          <a:xfrm>
            <a:off x="901700" y="738188"/>
            <a:ext cx="4933950" cy="37020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71" name="Shape 1971"/>
          <p:cNvSpPr txBox="1">
            <a:spLocks noGrp="1"/>
          </p:cNvSpPr>
          <p:nvPr>
            <p:ph type="body" idx="1"/>
          </p:nvPr>
        </p:nvSpPr>
        <p:spPr>
          <a:xfrm>
            <a:off x="673102" y="4686300"/>
            <a:ext cx="5389562" cy="4440237"/>
          </a:xfrm>
          <a:prstGeom prst="rect">
            <a:avLst/>
          </a:prstGeom>
          <a:noFill/>
          <a:ln>
            <a:noFill/>
          </a:ln>
        </p:spPr>
        <p:txBody>
          <a:bodyPr lIns="91375" tIns="45675" rIns="91375" bIns="4567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https://www.youtube.com/watch?v=lcoy6wIYY7c</a:t>
            </a:r>
          </a:p>
        </p:txBody>
      </p:sp>
      <p:sp>
        <p:nvSpPr>
          <p:cNvPr id="1972" name="Shape 1972"/>
          <p:cNvSpPr txBox="1">
            <a:spLocks noGrp="1"/>
          </p:cNvSpPr>
          <p:nvPr>
            <p:ph type="ftr" idx="11"/>
          </p:nvPr>
        </p:nvSpPr>
        <p:spPr>
          <a:xfrm>
            <a:off x="0" y="9371015"/>
            <a:ext cx="2919411" cy="493710"/>
          </a:xfrm>
          <a:prstGeom prst="rect">
            <a:avLst/>
          </a:prstGeom>
          <a:noFill/>
          <a:ln>
            <a:noFill/>
          </a:ln>
        </p:spPr>
        <p:txBody>
          <a:bodyPr lIns="91375" tIns="45675" rIns="91375" bIns="45675" anchor="b" anchorCtr="0">
            <a:noAutofit/>
          </a:bodyPr>
          <a:lstStyle/>
          <a:p>
            <a:pPr marL="0" marR="0" lvl="0" indent="0" algn="l" rtl="0">
              <a:spcBef>
                <a:spcPts val="0"/>
              </a:spcBef>
              <a:spcAft>
                <a:spcPts val="0"/>
              </a:spcAft>
              <a:buSzPct val="25000"/>
              <a:buNone/>
            </a:pPr>
            <a:r>
              <a:rPr lang="en-US" sz="1000">
                <a:solidFill>
                  <a:schemeClr val="dk1"/>
                </a:solidFill>
                <a:latin typeface="Arial"/>
                <a:ea typeface="Arial"/>
                <a:cs typeface="Arial"/>
                <a:sym typeface="Arial"/>
              </a:rPr>
              <a:t>Copyright 2010 FUJITSU LIMITED</a:t>
            </a:r>
          </a:p>
        </p:txBody>
      </p:sp>
      <p:sp>
        <p:nvSpPr>
          <p:cNvPr id="1973" name="Shape 1973"/>
          <p:cNvSpPr txBox="1">
            <a:spLocks noGrp="1"/>
          </p:cNvSpPr>
          <p:nvPr>
            <p:ph type="sldNum" idx="12"/>
          </p:nvPr>
        </p:nvSpPr>
        <p:spPr>
          <a:xfrm>
            <a:off x="3814766" y="9371015"/>
            <a:ext cx="2919411" cy="493710"/>
          </a:xfrm>
          <a:prstGeom prst="rect">
            <a:avLst/>
          </a:prstGeom>
          <a:noFill/>
          <a:ln>
            <a:noFill/>
          </a:ln>
        </p:spPr>
        <p:txBody>
          <a:bodyPr lIns="91375" tIns="45675" rIns="91375" bIns="45675" anchor="b" anchorCtr="0">
            <a:noAutofit/>
          </a:bodyPr>
          <a:lstStyle/>
          <a:p>
            <a:pPr marL="0" marR="0" lvl="0" indent="0" algn="r" rtl="0">
              <a:spcBef>
                <a:spcPts val="0"/>
              </a:spcBef>
              <a:spcAft>
                <a:spcPts val="0"/>
              </a:spcAft>
              <a:buSzPct val="25000"/>
              <a:buNone/>
            </a:pPr>
            <a:fld id="{00000000-1234-1234-1234-123412341234}" type="slidenum">
              <a:rPr lang="en-US" sz="1000">
                <a:solidFill>
                  <a:schemeClr val="dk1"/>
                </a:solidFill>
                <a:latin typeface="Arial"/>
                <a:ea typeface="Arial"/>
                <a:cs typeface="Arial"/>
                <a:sym typeface="Arial"/>
              </a:rPr>
              <a:t>38</a:t>
            </a:fld>
            <a:endParaRPr lang="en-US" sz="10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Shape 1923"/>
          <p:cNvSpPr txBox="1">
            <a:spLocks noGrp="1"/>
          </p:cNvSpPr>
          <p:nvPr>
            <p:ph type="body" idx="1"/>
          </p:nvPr>
        </p:nvSpPr>
        <p:spPr>
          <a:xfrm>
            <a:off x="673102" y="4686300"/>
            <a:ext cx="5389562" cy="4440237"/>
          </a:xfrm>
          <a:prstGeom prst="rect">
            <a:avLst/>
          </a:prstGeom>
        </p:spPr>
        <p:txBody>
          <a:bodyPr lIns="91425" tIns="91425" rIns="91425" bIns="91425" anchor="t" anchorCtr="0">
            <a:noAutofit/>
          </a:bodyPr>
          <a:lstStyle/>
          <a:p>
            <a:pPr lvl="0">
              <a:spcBef>
                <a:spcPts val="0"/>
              </a:spcBef>
              <a:buNone/>
            </a:pPr>
            <a:endParaRPr/>
          </a:p>
        </p:txBody>
      </p:sp>
      <p:sp>
        <p:nvSpPr>
          <p:cNvPr id="1924" name="Shape 1924"/>
          <p:cNvSpPr>
            <a:spLocks noGrp="1" noRot="1" noChangeAspect="1"/>
          </p:cNvSpPr>
          <p:nvPr>
            <p:ph type="sldImg" idx="2"/>
          </p:nvPr>
        </p:nvSpPr>
        <p:spPr>
          <a:xfrm>
            <a:off x="901700" y="738188"/>
            <a:ext cx="4933950"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Shape 2001"/>
          <p:cNvSpPr txBox="1">
            <a:spLocks noGrp="1"/>
          </p:cNvSpPr>
          <p:nvPr>
            <p:ph type="body" idx="1"/>
          </p:nvPr>
        </p:nvSpPr>
        <p:spPr>
          <a:xfrm>
            <a:off x="673102" y="4686300"/>
            <a:ext cx="5389562" cy="4440237"/>
          </a:xfrm>
          <a:prstGeom prst="rect">
            <a:avLst/>
          </a:prstGeom>
        </p:spPr>
        <p:txBody>
          <a:bodyPr lIns="91425" tIns="91425" rIns="91425" bIns="91425" anchor="t" anchorCtr="0">
            <a:noAutofit/>
          </a:bodyPr>
          <a:lstStyle/>
          <a:p>
            <a:r>
              <a:rPr lang="ja-JP" altLang="en-US" dirty="0"/>
              <a:t>賛助会員として資金援助をしたい</a:t>
            </a:r>
            <a:endParaRPr lang="en-US" altLang="ja-JP" dirty="0"/>
          </a:p>
          <a:p>
            <a:r>
              <a:rPr lang="en-US" altLang="ja-JP" sz="1200" dirty="0"/>
              <a:t>WBAI</a:t>
            </a:r>
            <a:r>
              <a:rPr lang="ja-JP" altLang="en-US" sz="1200" dirty="0"/>
              <a:t>技術奨励賞のために寄付したい</a:t>
            </a:r>
            <a:endParaRPr lang="en-US" altLang="ja-JP" sz="1200"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ボランティアとして開発に関わりたい</a:t>
            </a:r>
            <a:endParaRPr lang="en-US" altLang="ja-JP" dirty="0"/>
          </a:p>
          <a:p>
            <a:r>
              <a:rPr lang="ja-JP" altLang="en-US" sz="1200" dirty="0"/>
              <a:t>　</a:t>
            </a:r>
            <a:r>
              <a:rPr lang="ja-JP" altLang="ja-JP" sz="1200" dirty="0"/>
              <a:t>　</a:t>
            </a:r>
            <a:r>
              <a:rPr lang="en-US" altLang="ja-JP" sz="1200" dirty="0"/>
              <a:t>		</a:t>
            </a:r>
            <a:endParaRPr lang="ja-JP" altLang="en-US" sz="1200" dirty="0"/>
          </a:p>
          <a:p>
            <a:endParaRPr lang="ja-JP" altLang="en-US" sz="1200" dirty="0"/>
          </a:p>
          <a:p>
            <a:endParaRPr lang="en-US" altLang="ja-JP" dirty="0"/>
          </a:p>
          <a:p>
            <a:r>
              <a:rPr lang="en-US" altLang="ja-JP" dirty="0"/>
              <a:t>→</a:t>
            </a:r>
            <a:r>
              <a:rPr lang="ja-JP" altLang="en-US" dirty="0"/>
              <a:t>賛助会員 </a:t>
            </a:r>
          </a:p>
          <a:p>
            <a:r>
              <a:rPr lang="ja-JP" altLang="en-US" dirty="0"/>
              <a:t>戦略／国際化等に関わりたい</a:t>
            </a:r>
            <a:r>
              <a:rPr lang="en-US" altLang="ja-JP" dirty="0"/>
              <a:t>→</a:t>
            </a:r>
            <a:r>
              <a:rPr lang="ja-JP" altLang="en-US" dirty="0"/>
              <a:t>正会員 </a:t>
            </a:r>
          </a:p>
          <a:p>
            <a:pPr lvl="0">
              <a:spcBef>
                <a:spcPts val="0"/>
              </a:spcBef>
              <a:buNone/>
            </a:pPr>
            <a:endParaRPr dirty="0"/>
          </a:p>
        </p:txBody>
      </p:sp>
      <p:sp>
        <p:nvSpPr>
          <p:cNvPr id="2002" name="Shape 2002"/>
          <p:cNvSpPr>
            <a:spLocks noGrp="1" noRot="1" noChangeAspect="1"/>
          </p:cNvSpPr>
          <p:nvPr>
            <p:ph type="sldImg" idx="2"/>
          </p:nvPr>
        </p:nvSpPr>
        <p:spPr>
          <a:xfrm>
            <a:off x="901700" y="738188"/>
            <a:ext cx="4933950" cy="37020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Even if AGI goes beyond our intelligence, it will be relatively easy to understand it if it operates on the same architecture as our brain. </a:t>
            </a:r>
          </a:p>
          <a:p>
            <a:r>
              <a:rPr lang="en-US" altLang="ja-JP" dirty="0"/>
              <a:t>AGI based on the brain architecture will more likely be a common property of mankind, </a:t>
            </a:r>
          </a:p>
          <a:p>
            <a:pPr lvl="1"/>
            <a:r>
              <a:rPr lang="en-US" altLang="ja-JP" dirty="0"/>
              <a:t>because the architecture can be agreed upon by many </a:t>
            </a:r>
          </a:p>
          <a:p>
            <a:pPr lvl="1"/>
            <a:r>
              <a:rPr lang="en-US" altLang="ja-JP" dirty="0"/>
              <a:t>be used in a widely shared development platform. </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42</a:t>
            </a:fld>
            <a:endParaRPr lang="en-US" altLang="ja-JP"/>
          </a:p>
        </p:txBody>
      </p:sp>
    </p:spTree>
    <p:extLst>
      <p:ext uri="{BB962C8B-B14F-4D97-AF65-F5344CB8AC3E}">
        <p14:creationId xmlns:p14="http://schemas.microsoft.com/office/powerpoint/2010/main" val="617301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パイオニアになりうる人材は</a:t>
            </a:r>
            <a:r>
              <a:rPr lang="en-US" altLang="ja-JP" dirty="0" smtClean="0"/>
              <a:t>AGI</a:t>
            </a:r>
            <a:r>
              <a:rPr lang="ja-JP" altLang="en-US" dirty="0" smtClean="0"/>
              <a:t>のインパクトをよく理解し、それをどのように世界に伝えるべきかを事前に決めておく必要がある</a:t>
            </a:r>
            <a:endParaRPr lang="en-US" altLang="ja-JP" dirty="0" smtClean="0"/>
          </a:p>
          <a:p>
            <a:endParaRPr lang="en-US" altLang="ja-JP" dirty="0" smtClean="0"/>
          </a:p>
          <a:p>
            <a:r>
              <a:rPr lang="ja-JP" altLang="en-US" dirty="0" smtClean="0"/>
              <a:t>スーパーエンジニアの意識を高めておくのは大事 </a:t>
            </a:r>
          </a:p>
          <a:p>
            <a:r>
              <a:rPr lang="ja-JP" altLang="en-US" dirty="0" smtClean="0"/>
              <a:t>管理されている </a:t>
            </a:r>
          </a:p>
          <a:p>
            <a:pPr marL="0" indent="0">
              <a:buNone/>
            </a:pPr>
            <a:endParaRPr lang="ja-JP" altLang="en-US" dirty="0" smtClean="0"/>
          </a:p>
          <a:p>
            <a:pPr marL="0" indent="0">
              <a:buNone/>
            </a:pPr>
            <a:endParaRPr lang="en-US" altLang="ja-JP" dirty="0" smtClean="0"/>
          </a:p>
          <a:p>
            <a:pPr marL="0" indent="0">
              <a:buNone/>
            </a:pPr>
            <a:r>
              <a:rPr lang="ja-JP" altLang="en-US" dirty="0" smtClean="0"/>
              <a:t>ーーー</a:t>
            </a:r>
          </a:p>
          <a:p>
            <a:pPr marL="0" indent="0">
              <a:buNone/>
            </a:pPr>
            <a:endParaRPr lang="en-US" altLang="ja-JP" dirty="0" smtClean="0"/>
          </a:p>
          <a:p>
            <a:pPr marL="0" indent="0">
              <a:buNone/>
            </a:pPr>
            <a:r>
              <a:rPr lang="ja-JP" altLang="en-US" dirty="0" smtClean="0"/>
              <a:t>本当</a:t>
            </a:r>
            <a:r>
              <a:rPr lang="ja-JP" altLang="en-US" dirty="0"/>
              <a:t>に</a:t>
            </a:r>
            <a:r>
              <a:rPr lang="en-US" altLang="ja-JP" dirty="0"/>
              <a:t>AGI</a:t>
            </a:r>
            <a:r>
              <a:rPr lang="ja-JP" altLang="en-US" dirty="0"/>
              <a:t>出現することを踏まえ何を考えておくべきか？</a:t>
            </a:r>
            <a:endParaRPr lang="en-US" altLang="ja-JP" dirty="0"/>
          </a:p>
          <a:p>
            <a:pPr marL="0" indent="0">
              <a:buNone/>
            </a:pPr>
            <a:endParaRPr kumimoji="1" lang="en-US" altLang="ja-JP" dirty="0"/>
          </a:p>
          <a:p>
            <a:r>
              <a:rPr lang="ja-JP" altLang="en-US" dirty="0"/>
              <a:t>誰が最初に</a:t>
            </a:r>
            <a:r>
              <a:rPr lang="en-US" altLang="ja-JP" dirty="0"/>
              <a:t>AGI</a:t>
            </a:r>
            <a:r>
              <a:rPr lang="ja-JP" altLang="en-US" dirty="0"/>
              <a:t>を完成されるかは特定できない</a:t>
            </a:r>
            <a:endParaRPr lang="en-US" altLang="ja-JP" dirty="0"/>
          </a:p>
          <a:p>
            <a:pPr lvl="1"/>
            <a:r>
              <a:rPr lang="ja-JP" altLang="en-US" dirty="0"/>
              <a:t>組織化された研究チーム</a:t>
            </a:r>
            <a:endParaRPr lang="en-US" altLang="ja-JP" dirty="0"/>
          </a:p>
          <a:p>
            <a:pPr lvl="1"/>
            <a:r>
              <a:rPr lang="ja-JP" altLang="en-US" dirty="0"/>
              <a:t>世界の片隅での天才のひらめき</a:t>
            </a:r>
            <a:endParaRPr lang="en-US" altLang="ja-JP" dirty="0"/>
          </a:p>
          <a:p>
            <a:pPr lvl="1"/>
            <a:r>
              <a:rPr lang="ja-JP" altLang="en-US" dirty="0"/>
              <a:t>共創開発</a:t>
            </a:r>
            <a:endParaRPr lang="en-US" altLang="ja-JP" dirty="0"/>
          </a:p>
          <a:p>
            <a:r>
              <a:rPr lang="en-US" altLang="ja-JP" dirty="0"/>
              <a:t>AGI</a:t>
            </a:r>
            <a:r>
              <a:rPr lang="ja-JP" altLang="en-US" dirty="0"/>
              <a:t>完成が完成する瞬間</a:t>
            </a:r>
            <a:endParaRPr lang="en-US" altLang="ja-JP" dirty="0"/>
          </a:p>
          <a:p>
            <a:pPr lvl="1"/>
            <a:r>
              <a:rPr lang="en-US" altLang="ja-JP" dirty="0"/>
              <a:t>SF</a:t>
            </a:r>
            <a:r>
              <a:rPr lang="ja-JP" altLang="en-US" dirty="0"/>
              <a:t>のように、再帰的な知能爆発がおこるのか</a:t>
            </a:r>
            <a:endParaRPr lang="en-US" altLang="ja-JP" dirty="0"/>
          </a:p>
          <a:p>
            <a:pPr lvl="1"/>
            <a:r>
              <a:rPr lang="ja-JP" altLang="en-US" dirty="0"/>
              <a:t>穏やかな変化が続くのか</a:t>
            </a:r>
            <a:endParaRPr lang="en-US" altLang="ja-JP" dirty="0"/>
          </a:p>
          <a:p>
            <a:r>
              <a:rPr lang="ja-JP" altLang="en-US" dirty="0"/>
              <a:t>もし明日、自分が</a:t>
            </a:r>
            <a:r>
              <a:rPr lang="en-US" altLang="ja-JP" dirty="0"/>
              <a:t>AGI</a:t>
            </a:r>
            <a:r>
              <a:rPr lang="ja-JP" altLang="en-US" dirty="0"/>
              <a:t>完成したら、いかに行動すべきか？</a:t>
            </a:r>
            <a:endParaRPr lang="en-US" altLang="ja-JP" dirty="0"/>
          </a:p>
          <a:p>
            <a:pPr lvl="1"/>
            <a:r>
              <a:rPr lang="ja-JP" altLang="en-US" dirty="0"/>
              <a:t>相談すべき相手は誰か？</a:t>
            </a:r>
            <a:endParaRPr lang="en-US" altLang="ja-JP" dirty="0"/>
          </a:p>
          <a:p>
            <a:pPr lvl="1"/>
            <a:r>
              <a:rPr lang="ja-JP" altLang="en-US" dirty="0"/>
              <a:t>速やかに公開すべきだろうか？</a:t>
            </a:r>
            <a:endParaRPr lang="en-US" altLang="ja-JP" dirty="0"/>
          </a:p>
          <a:p>
            <a:r>
              <a:rPr lang="en-US" altLang="ja-JP" dirty="0"/>
              <a:t>WBAI</a:t>
            </a:r>
            <a:r>
              <a:rPr lang="ja-JP" altLang="en-US" dirty="0"/>
              <a:t>は、開かれた協創をによる２０３０年</a:t>
            </a:r>
            <a:r>
              <a:rPr lang="en-US" altLang="ja-JP" dirty="0"/>
              <a:t>AGI</a:t>
            </a:r>
            <a:r>
              <a:rPr lang="ja-JP" altLang="en-US" dirty="0"/>
              <a:t>完成を促進しするために</a:t>
            </a:r>
            <a:r>
              <a:rPr lang="en-US" altLang="ja-JP" dirty="0"/>
              <a:t>2015</a:t>
            </a:r>
            <a:r>
              <a:rPr lang="ja-JP" altLang="en-US" dirty="0"/>
              <a:t>年に創設した。</a:t>
            </a:r>
            <a:endParaRPr lang="en-US" altLang="ja-JP" dirty="0"/>
          </a:p>
          <a:p>
            <a:pPr lvl="1"/>
            <a:r>
              <a:rPr lang="ja-JP" altLang="en-US" dirty="0"/>
              <a:t>安全な形で</a:t>
            </a:r>
            <a:r>
              <a:rPr lang="en-US" altLang="ja-JP" dirty="0"/>
              <a:t>AGI</a:t>
            </a:r>
            <a:r>
              <a:rPr lang="ja-JP" altLang="en-US" dirty="0"/>
              <a:t>技術を広めることが、</a:t>
            </a:r>
            <a:r>
              <a:rPr lang="en-US" altLang="ja-JP" dirty="0"/>
              <a:t>WBAI</a:t>
            </a:r>
            <a:r>
              <a:rPr lang="ja-JP" altLang="en-US" dirty="0"/>
              <a:t>は、の役割になる可能性もあるだろう。</a:t>
            </a:r>
            <a:endParaRPr lang="en-US" altLang="ja-JP" dirty="0"/>
          </a:p>
          <a:p>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43</a:t>
            </a:fld>
            <a:endParaRPr lang="en-US" altLang="ja-JP"/>
          </a:p>
        </p:txBody>
      </p:sp>
    </p:spTree>
    <p:extLst>
      <p:ext uri="{BB962C8B-B14F-4D97-AF65-F5344CB8AC3E}">
        <p14:creationId xmlns:p14="http://schemas.microsoft.com/office/powerpoint/2010/main" val="1792539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ja-JP" dirty="0" smtClean="0"/>
              <a:t>Here today can be the ignition origin of new collaborative movement/trend.</a:t>
            </a:r>
          </a:p>
          <a:p>
            <a:endParaRPr lang="en-US" altLang="ja-JP" dirty="0" smtClean="0"/>
          </a:p>
          <a:p>
            <a:endParaRPr lang="en-US" altLang="ja-JP" dirty="0" smtClean="0"/>
          </a:p>
          <a:p>
            <a:r>
              <a:rPr lang="ja-JP" altLang="en-US" dirty="0" smtClean="0"/>
              <a:t>私たちは、脳に学びながらオープンに</a:t>
            </a:r>
            <a:r>
              <a:rPr lang="en-US" altLang="ja-JP" dirty="0" smtClean="0"/>
              <a:t>AGI</a:t>
            </a:r>
            <a:r>
              <a:rPr lang="ja-JP" altLang="en-US" dirty="0" smtClean="0"/>
              <a:t>を構築することが人類にとって有益と考える。</a:t>
            </a:r>
            <a:endParaRPr lang="en-US" altLang="ja-JP" dirty="0" smtClean="0"/>
          </a:p>
          <a:p>
            <a:r>
              <a:rPr lang="ja-JP" altLang="en-US" dirty="0" smtClean="0"/>
              <a:t>それゆえ今、そうした世界的な潮流を立ち上げることが必要ではないだろうか。</a:t>
            </a:r>
            <a:endParaRPr lang="en-US" altLang="ja-JP" dirty="0" smtClean="0"/>
          </a:p>
          <a:p>
            <a:r>
              <a:rPr lang="ja-JP" altLang="en-US" dirty="0" smtClean="0"/>
              <a:t>私達</a:t>
            </a:r>
            <a:r>
              <a:rPr lang="en-US" altLang="ja-JP" dirty="0" smtClean="0"/>
              <a:t>WBAI</a:t>
            </a:r>
            <a:r>
              <a:rPr lang="ja-JP" altLang="en-US" dirty="0" smtClean="0"/>
              <a:t>はこうした動きに貢献したいと考えている。</a:t>
            </a:r>
            <a:endParaRPr lang="en-US" altLang="ja-JP" dirty="0" smtClean="0"/>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smtClean="0"/>
              <a:t>Copyright 2010 FUJITSU LIMITED</a:t>
            </a:r>
            <a:endParaRPr lang="en-US" altLang="ja-JP"/>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45</a:t>
            </a:fld>
            <a:endParaRPr lang="en-US" altLang="ja-JP"/>
          </a:p>
        </p:txBody>
      </p:sp>
    </p:spTree>
    <p:extLst>
      <p:ext uri="{BB962C8B-B14F-4D97-AF65-F5344CB8AC3E}">
        <p14:creationId xmlns:p14="http://schemas.microsoft.com/office/powerpoint/2010/main" val="8511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E2E8FBC-C834-4B8A-8712-D06FE3B245DB}" type="slidenum">
              <a:rPr lang="en-US" altLang="ja-JP" smtClean="0"/>
              <a:pPr>
                <a:defRPr/>
              </a:pPr>
              <a:t>9</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Meanwhile, from the viewpoint of AI drawing on the brain, the realization of AGI does not seem so far away, as brain functions have been partially realized with artificial neural networks (ANNs). </a:t>
            </a:r>
          </a:p>
          <a:p>
            <a:pPr lvl="1"/>
            <a:r>
              <a:rPr lang="en-US" altLang="ja-JP" dirty="0"/>
              <a:t>For example, general object </a:t>
            </a:r>
            <a:r>
              <a:rPr lang="en-US" altLang="ja-JP" dirty="0" err="1" smtClean="0"/>
              <a:t>reninition</a:t>
            </a:r>
            <a:r>
              <a:rPr lang="en-US" altLang="ja-JP" dirty="0" smtClean="0"/>
              <a:t> </a:t>
            </a:r>
            <a:r>
              <a:rPr lang="en-US" altLang="ja-JP" dirty="0"/>
              <a:t>with a convolutional neural  network (CNN) can be used to model the visual temporal lobe pathway </a:t>
            </a:r>
          </a:p>
          <a:p>
            <a:pPr lvl="1"/>
            <a:r>
              <a:rPr lang="en-US" altLang="ja-JP" dirty="0"/>
              <a:t>the delayed reward calculation of reinforcement learning for the basal ganglia.  </a:t>
            </a:r>
          </a:p>
          <a:p>
            <a:pPr lvl="1"/>
            <a:r>
              <a:rPr lang="en-US" altLang="ja-JP" dirty="0"/>
              <a:t>auditory cortex and cerebellum.  </a:t>
            </a:r>
          </a:p>
          <a:p>
            <a:r>
              <a:rPr lang="en-US" altLang="ja-JP" dirty="0"/>
              <a:t>Those functional models will be gradually integrated to the whole brain architecture with mesoscopic </a:t>
            </a:r>
            <a:r>
              <a:rPr lang="en-US" altLang="ja-JP" dirty="0" err="1"/>
              <a:t>connectomic</a:t>
            </a:r>
            <a:r>
              <a:rPr lang="en-US" altLang="ja-JP" dirty="0"/>
              <a:t> information</a:t>
            </a:r>
          </a:p>
          <a:p>
            <a:endParaRPr kumimoji="1" lang="en-US" altLang="ja-JP" dirty="0"/>
          </a:p>
          <a:p>
            <a:r>
              <a:rPr lang="ja-JP" altLang="en-US" kern="0" dirty="0">
                <a:latin typeface="ヒラギノ角ゴ Pro W3"/>
                <a:ea typeface="ヒラギノ角ゴ Pro W3"/>
                <a:cs typeface="ヒラギノ角ゴ Pro W3"/>
              </a:rPr>
              <a:t>新皮質の神経活動は学習済みの</a:t>
            </a:r>
            <a:r>
              <a:rPr lang="en-US" altLang="ja-JP" kern="0" dirty="0">
                <a:latin typeface="ヒラギノ角ゴ Pro W3"/>
                <a:ea typeface="ヒラギノ角ゴ Pro W3"/>
                <a:cs typeface="ヒラギノ角ゴ Pro W3"/>
              </a:rPr>
              <a:t>ANN</a:t>
            </a:r>
            <a:r>
              <a:rPr lang="ja-JP" altLang="en-US" kern="0" dirty="0">
                <a:latin typeface="ヒラギノ角ゴ Pro W3"/>
                <a:ea typeface="ヒラギノ角ゴ Pro W3"/>
                <a:cs typeface="ヒラギノ角ゴ Pro W3"/>
              </a:rPr>
              <a:t>の活動と相同する。</a:t>
            </a:r>
            <a:r>
              <a:rPr lang="en-US" altLang="ja-JP" kern="0" dirty="0">
                <a:latin typeface="ヒラギノ角ゴ Pro W3"/>
                <a:ea typeface="ヒラギノ角ゴ Pro W3"/>
                <a:cs typeface="ヒラギノ角ゴ Pro W3"/>
              </a:rPr>
              <a:t/>
            </a:r>
            <a:br>
              <a:rPr lang="en-US" altLang="ja-JP" kern="0" dirty="0">
                <a:latin typeface="ヒラギノ角ゴ Pro W3"/>
                <a:ea typeface="ヒラギノ角ゴ Pro W3"/>
                <a:cs typeface="ヒラギノ角ゴ Pro W3"/>
              </a:rPr>
            </a:br>
            <a:r>
              <a:rPr lang="ja-JP" altLang="en-US" kern="0" dirty="0">
                <a:latin typeface="ヒラギノ角ゴ Pro W3"/>
                <a:ea typeface="ヒラギノ角ゴ Pro W3"/>
                <a:cs typeface="ヒラギノ角ゴ Pro W3"/>
              </a:rPr>
              <a:t>それでも、中間領域は意味づけできず、当然設計もできない</a:t>
            </a:r>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10</a:t>
            </a:fld>
            <a:endParaRPr lang="en-US" altLang="ja-JP"/>
          </a:p>
        </p:txBody>
      </p:sp>
    </p:spTree>
    <p:extLst>
      <p:ext uri="{BB962C8B-B14F-4D97-AF65-F5344CB8AC3E}">
        <p14:creationId xmlns:p14="http://schemas.microsoft.com/office/powerpoint/2010/main" val="79297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ja-JP" altLang="en-US" kern="0" dirty="0">
                <a:solidFill>
                  <a:srgbClr val="3366FF"/>
                </a:solidFill>
              </a:rPr>
              <a:t>しかし</a:t>
            </a:r>
            <a:r>
              <a:rPr lang="en-US" altLang="ja-JP" kern="0" dirty="0">
                <a:solidFill>
                  <a:srgbClr val="3366FF"/>
                </a:solidFill>
              </a:rPr>
              <a:t>DL</a:t>
            </a:r>
            <a:r>
              <a:rPr lang="ja-JP" altLang="en-US" kern="0" dirty="0">
                <a:solidFill>
                  <a:srgbClr val="3366FF"/>
                </a:solidFill>
              </a:rPr>
              <a:t>は</a:t>
            </a:r>
            <a:r>
              <a:rPr lang="en-US" altLang="ja-JP" kern="0" dirty="0">
                <a:solidFill>
                  <a:srgbClr val="3366FF"/>
                </a:solidFill>
              </a:rPr>
              <a:t>AI</a:t>
            </a:r>
            <a:r>
              <a:rPr lang="ja-JP" altLang="en-US" kern="0" dirty="0">
                <a:solidFill>
                  <a:srgbClr val="3366FF"/>
                </a:solidFill>
              </a:rPr>
              <a:t>のエンジンであって車ではない</a:t>
            </a:r>
            <a:endParaRPr lang="en-US" altLang="ja-JP" kern="0" dirty="0">
              <a:solidFill>
                <a:srgbClr val="3366FF"/>
              </a:solidFill>
            </a:endParaRP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11</a:t>
            </a:fld>
            <a:endParaRPr lang="en-US" altLang="ja-JP"/>
          </a:p>
        </p:txBody>
      </p:sp>
    </p:spTree>
    <p:extLst>
      <p:ext uri="{BB962C8B-B14F-4D97-AF65-F5344CB8AC3E}">
        <p14:creationId xmlns:p14="http://schemas.microsoft.com/office/powerpoint/2010/main" val="3928308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With the advent of deep learning, </a:t>
            </a:r>
            <a:r>
              <a:rPr lang="en-US" altLang="ja-JP" dirty="0" err="1"/>
              <a:t>Moravec’s</a:t>
            </a:r>
            <a:r>
              <a:rPr lang="en-US" altLang="ja-JP" dirty="0"/>
              <a:t> paradox began to be eliminated and the current AI is progressing in a bottom-up approach following the ways of phylogeny and ontogeny. </a:t>
            </a:r>
          </a:p>
          <a:p>
            <a:r>
              <a:rPr lang="en-US" altLang="ja-JP" dirty="0"/>
              <a:t>However, it is still struggling with intuitive physics that can be grasped by less-than-</a:t>
            </a:r>
            <a:r>
              <a:rPr lang="en-US" altLang="ja-JP" b="1" dirty="0"/>
              <a:t>a-</a:t>
            </a:r>
            <a:r>
              <a:rPr lang="en-US" altLang="ja-JP" dirty="0"/>
              <a:t>year-old infants.  From this viewpoint, the realization of  AGI seems far away. </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12</a:t>
            </a:fld>
            <a:endParaRPr lang="en-US" altLang="ja-JP"/>
          </a:p>
        </p:txBody>
      </p:sp>
    </p:spTree>
    <p:extLst>
      <p:ext uri="{BB962C8B-B14F-4D97-AF65-F5344CB8AC3E}">
        <p14:creationId xmlns:p14="http://schemas.microsoft.com/office/powerpoint/2010/main" val="3517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lvl="0" indent="0">
              <a:buNone/>
            </a:pPr>
            <a:r>
              <a:rPr lang="ja-JP" altLang="en-US" dirty="0"/>
              <a:t>本質的に関連している。</a:t>
            </a:r>
            <a:endParaRPr lang="ja-JP" altLang="ja-JP" dirty="0"/>
          </a:p>
          <a:p>
            <a:pPr marL="0" indent="0">
              <a:buNone/>
            </a:pPr>
            <a:r>
              <a:rPr lang="ja-JP" altLang="ja-JP" sz="1200" dirty="0"/>
              <a:t>知能の汎用化を目指してタスクの適用範囲を広げてゆけば、必要とされるデータ増大するが、そこで一定のタスクに対してあらたにデータを収集するほどの時間的余裕がないときが問題となる。</a:t>
            </a:r>
            <a:r>
              <a:rPr lang="en-US" altLang="ja-JP" sz="1200" dirty="0"/>
              <a:t/>
            </a:r>
            <a:br>
              <a:rPr lang="en-US" altLang="ja-JP" sz="1200" dirty="0"/>
            </a:br>
            <a:r>
              <a:rPr lang="ja-JP" altLang="ja-JP" sz="1200" dirty="0"/>
              <a:t>こうした状況では、必然的にデータが不足するために、帰納推論によって良い性能は得られない。そこで、演繹やアブダクションのような大人の知能が必要となる。</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13</a:t>
            </a:fld>
            <a:endParaRPr lang="en-US" altLang="ja-JP"/>
          </a:p>
        </p:txBody>
      </p:sp>
    </p:spTree>
    <p:extLst>
      <p:ext uri="{BB962C8B-B14F-4D97-AF65-F5344CB8AC3E}">
        <p14:creationId xmlns:p14="http://schemas.microsoft.com/office/powerpoint/2010/main" val="3298978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lnSpc>
                <a:spcPct val="130000"/>
              </a:lnSpc>
            </a:pPr>
            <a:r>
              <a:rPr lang="ja-JP" altLang="ja-JP" sz="1200" dirty="0"/>
              <a:t>知的エージェント</a:t>
            </a:r>
            <a:r>
              <a:rPr lang="en-US" altLang="ja-JP" sz="1200" dirty="0"/>
              <a:t>(</a:t>
            </a:r>
            <a:r>
              <a:rPr lang="ja-JP" altLang="ja-JP" sz="1200" dirty="0"/>
              <a:t>動物や機械</a:t>
            </a:r>
            <a:r>
              <a:rPr lang="en-US" altLang="ja-JP" sz="1200" dirty="0"/>
              <a:t>)</a:t>
            </a:r>
            <a:r>
              <a:rPr lang="ja-JP" altLang="en-US" sz="1200" dirty="0"/>
              <a:t>を構成する</a:t>
            </a:r>
            <a:r>
              <a:rPr lang="ja-JP" altLang="ja-JP" sz="1200" dirty="0"/>
              <a:t>コンポーネントの配置を描いた固定的</a:t>
            </a:r>
            <a:r>
              <a:rPr lang="ja-JP" altLang="en-US" sz="1200" dirty="0"/>
              <a:t>な</a:t>
            </a:r>
            <a:r>
              <a:rPr lang="ja-JP" altLang="ja-JP" sz="1200" dirty="0"/>
              <a:t>設計図（学習部分ではない）．</a:t>
            </a:r>
            <a:endParaRPr lang="en-US" altLang="ja-JP" sz="1200" dirty="0"/>
          </a:p>
          <a:p>
            <a:pPr lvl="0">
              <a:lnSpc>
                <a:spcPct val="130000"/>
              </a:lnSpc>
            </a:pPr>
            <a:r>
              <a:rPr lang="ja-JP" altLang="ja-JP" sz="1200" dirty="0"/>
              <a:t>認識行動のリアルタイムな挙動を統合的に実装</a:t>
            </a:r>
            <a:r>
              <a:rPr lang="ja-JP" altLang="en-US" sz="1200" dirty="0"/>
              <a:t>する</a:t>
            </a:r>
            <a:r>
              <a:rPr lang="ja-JP" altLang="ja-JP" sz="1200" dirty="0"/>
              <a:t>．</a:t>
            </a:r>
          </a:p>
          <a:p>
            <a:pPr lvl="0">
              <a:lnSpc>
                <a:spcPct val="130000"/>
              </a:lnSpc>
            </a:pPr>
            <a:r>
              <a:rPr lang="ja-JP" altLang="en-US" sz="1200" dirty="0">
                <a:solidFill>
                  <a:srgbClr val="FF0000"/>
                </a:solidFill>
              </a:rPr>
              <a:t>コンポーネントの組合せ</a:t>
            </a:r>
            <a:r>
              <a:rPr lang="en-US" altLang="ja-JP" sz="1200" dirty="0">
                <a:solidFill>
                  <a:srgbClr val="FF0000"/>
                </a:solidFill>
              </a:rPr>
              <a:t>(</a:t>
            </a:r>
            <a:r>
              <a:rPr lang="ja-JP" altLang="ja-JP" sz="1200" dirty="0">
                <a:solidFill>
                  <a:srgbClr val="FF0000"/>
                </a:solidFill>
              </a:rPr>
              <a:t>相互作用</a:t>
            </a:r>
            <a:r>
              <a:rPr lang="ja-JP" altLang="en-US" sz="1200" dirty="0">
                <a:solidFill>
                  <a:srgbClr val="FF0000"/>
                </a:solidFill>
              </a:rPr>
              <a:t>）を通じて，</a:t>
            </a:r>
            <a:r>
              <a:rPr lang="ja-JP" altLang="ja-JP" sz="1200" dirty="0">
                <a:solidFill>
                  <a:srgbClr val="FF0000"/>
                </a:solidFill>
              </a:rPr>
              <a:t>予期しない</a:t>
            </a:r>
            <a:r>
              <a:rPr lang="ja-JP" altLang="en-US" sz="1200" dirty="0">
                <a:solidFill>
                  <a:srgbClr val="FF0000"/>
                </a:solidFill>
              </a:rPr>
              <a:t>／</a:t>
            </a:r>
            <a:r>
              <a:rPr lang="ja-JP" altLang="ja-JP" sz="1200" dirty="0">
                <a:solidFill>
                  <a:srgbClr val="FF0000"/>
                </a:solidFill>
              </a:rPr>
              <a:t>未知の事態</a:t>
            </a:r>
            <a:r>
              <a:rPr lang="ja-JP" altLang="en-US" sz="1200" dirty="0">
                <a:solidFill>
                  <a:srgbClr val="FF0000"/>
                </a:solidFill>
              </a:rPr>
              <a:t>への柔軟な対応が可能である</a:t>
            </a:r>
            <a:endParaRPr lang="en-US" altLang="ja-JP" sz="1200" dirty="0">
              <a:solidFill>
                <a:srgbClr val="FF0000"/>
              </a:solidFill>
            </a:endParaRPr>
          </a:p>
          <a:p>
            <a:pPr lvl="0">
              <a:lnSpc>
                <a:spcPct val="130000"/>
              </a:lnSpc>
            </a:pPr>
            <a:endParaRPr lang="en-US" altLang="ja-JP" sz="1200" dirty="0">
              <a:solidFill>
                <a:srgbClr val="FF0000"/>
              </a:solidFill>
            </a:endParaRPr>
          </a:p>
          <a:p>
            <a:pPr lvl="0">
              <a:lnSpc>
                <a:spcPct val="130000"/>
              </a:lnSpc>
            </a:pPr>
            <a:r>
              <a:rPr lang="en-US" altLang="ja-JP" sz="1200" dirty="0"/>
              <a:t>AI</a:t>
            </a:r>
            <a:r>
              <a:rPr lang="ja-JP" altLang="en-US" sz="1200" dirty="0"/>
              <a:t>分野の重要概念だが、神経科学での議論は少なかった。しかしコネクトーム等からから学びうるもの</a:t>
            </a:r>
            <a:endParaRPr lang="en-US" altLang="ja-JP" sz="1200"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14</a:t>
            </a:fld>
            <a:endParaRPr lang="en-US" altLang="ja-JP"/>
          </a:p>
        </p:txBody>
      </p:sp>
    </p:spTree>
    <p:extLst>
      <p:ext uri="{BB962C8B-B14F-4D97-AF65-F5344CB8AC3E}">
        <p14:creationId xmlns:p14="http://schemas.microsoft.com/office/powerpoint/2010/main" val="196435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kern="1200" baseline="0" dirty="0">
                <a:solidFill>
                  <a:schemeClr val="tx1"/>
                </a:solidFill>
                <a:latin typeface="Arial" charset="0"/>
                <a:ea typeface="ＭＳ Ｐゴシック" charset="-128"/>
                <a:cs typeface="+mn-cs"/>
              </a:rPr>
              <a:t>岡本 洋、全脳ネットワーク分析：複雑ネットワーク科学とコネクトームとの融合から全脳アーキテクチャにせまる、情知報能（と日情本報知（能日情本報知フ能ァ情ジ報ィフ学ァ会ジ誌ィ）学会誌）</a:t>
            </a:r>
            <a:r>
              <a:rPr kumimoji="1" lang="en-US" altLang="ja-JP" sz="1200" b="0" i="0" u="none" strike="noStrike" kern="1200" baseline="0" dirty="0">
                <a:solidFill>
                  <a:schemeClr val="tx1"/>
                </a:solidFill>
                <a:latin typeface="Arial" charset="0"/>
                <a:ea typeface="ＭＳ Ｐゴシック" charset="-128"/>
                <a:cs typeface="+mn-cs"/>
              </a:rPr>
              <a:t>Vo.28, No.2, pp.28</a:t>
            </a:r>
            <a:r>
              <a:rPr kumimoji="1" lang="ja-JP" altLang="en-US" sz="1200" b="0" i="0" u="none" strike="noStrike" kern="1200" baseline="0" dirty="0">
                <a:solidFill>
                  <a:schemeClr val="tx1"/>
                </a:solidFill>
                <a:latin typeface="Arial" charset="0"/>
                <a:ea typeface="ＭＳ Ｐゴシック" charset="-128"/>
                <a:cs typeface="+mn-cs"/>
              </a:rPr>
              <a:t>－ </a:t>
            </a:r>
            <a:r>
              <a:rPr kumimoji="1" lang="en-US" altLang="ja-JP" sz="1200" b="0" i="0" u="none" strike="noStrike" kern="1200" baseline="0" dirty="0">
                <a:solidFill>
                  <a:schemeClr val="tx1"/>
                </a:solidFill>
                <a:latin typeface="Arial" charset="0"/>
                <a:ea typeface="ＭＳ Ｐゴシック" charset="-128"/>
                <a:cs typeface="+mn-cs"/>
              </a:rPr>
              <a:t>37</a:t>
            </a:r>
            <a:r>
              <a:rPr kumimoji="1" lang="ja-JP" altLang="en-US" sz="1200" b="0" i="0" u="none" strike="noStrike" kern="1200" baseline="0" dirty="0">
                <a:solidFill>
                  <a:schemeClr val="tx1"/>
                </a:solidFill>
                <a:latin typeface="Arial" charset="0"/>
                <a:ea typeface="ＭＳ Ｐゴシック" charset="-128"/>
                <a:cs typeface="+mn-cs"/>
              </a:rPr>
              <a:t>（</a:t>
            </a:r>
            <a:r>
              <a:rPr kumimoji="1" lang="en-US" altLang="ja-JP" sz="1200" b="0" i="0" u="none" strike="noStrike" kern="1200" baseline="0" dirty="0">
                <a:solidFill>
                  <a:schemeClr val="tx1"/>
                </a:solidFill>
                <a:latin typeface="Arial" charset="0"/>
                <a:ea typeface="ＭＳ Ｐゴシック" charset="-128"/>
                <a:cs typeface="+mn-cs"/>
              </a:rPr>
              <a:t>2016</a:t>
            </a:r>
            <a:r>
              <a:rPr kumimoji="1" lang="ja-JP" altLang="en-US" sz="1200" b="0" i="0" u="none" strike="noStrike" kern="1200" baseline="0" dirty="0">
                <a:solidFill>
                  <a:schemeClr val="tx1"/>
                </a:solidFill>
                <a:latin typeface="Arial" charset="0"/>
                <a:ea typeface="ＭＳ Ｐゴシック" charset="-128"/>
                <a:cs typeface="+mn-cs"/>
              </a:rPr>
              <a:t>）。</a:t>
            </a:r>
          </a:p>
          <a:p>
            <a:endParaRPr kumimoji="1" lang="ja-JP" altLang="en-US" sz="1200" b="0" i="0" u="none" strike="noStrike" kern="1200" baseline="0" dirty="0">
              <a:solidFill>
                <a:schemeClr val="tx1"/>
              </a:solidFill>
              <a:latin typeface="Arial" charset="0"/>
              <a:ea typeface="ＭＳ Ｐゴシック" charset="-128"/>
              <a:cs typeface="+mn-cs"/>
            </a:endParaRPr>
          </a:p>
          <a:p>
            <a:r>
              <a:rPr kumimoji="1" lang="ja-JP" altLang="en-US" sz="1200" b="0" i="0" u="none" strike="noStrike" kern="1200" baseline="0" dirty="0">
                <a:solidFill>
                  <a:schemeClr val="tx1"/>
                </a:solidFill>
                <a:latin typeface="Arial" charset="0"/>
                <a:ea typeface="ＭＳ Ｐゴシック" charset="-128"/>
                <a:cs typeface="+mn-cs"/>
              </a:rPr>
              <a:t>＊</a:t>
            </a:r>
            <a:r>
              <a:rPr kumimoji="1" lang="en-US" altLang="ja-JP" sz="1200" b="0" i="0" u="none" strike="noStrike" kern="1200" baseline="0" dirty="0">
                <a:solidFill>
                  <a:schemeClr val="tx1"/>
                </a:solidFill>
                <a:latin typeface="Arial" charset="0"/>
                <a:ea typeface="ＭＳ Ｐゴシック" charset="-128"/>
                <a:cs typeface="+mn-cs"/>
              </a:rPr>
              <a:t>1</a:t>
            </a:r>
            <a:r>
              <a:rPr kumimoji="1" lang="ja-JP" altLang="en-US" sz="1200" b="0" i="0" u="none" strike="noStrike" kern="1200" baseline="0" dirty="0">
                <a:solidFill>
                  <a:schemeClr val="tx1"/>
                </a:solidFill>
                <a:latin typeface="Arial" charset="0"/>
                <a:ea typeface="ＭＳ Ｐゴシック" charset="-128"/>
                <a:cs typeface="+mn-cs"/>
              </a:rPr>
              <a:t>，</a:t>
            </a:r>
            <a:r>
              <a:rPr kumimoji="1" lang="en-US" altLang="ja-JP" sz="1200" b="0" i="0" u="none" strike="noStrike" kern="1200" baseline="0" dirty="0">
                <a:solidFill>
                  <a:schemeClr val="tx1"/>
                </a:solidFill>
                <a:latin typeface="Arial" charset="0"/>
                <a:ea typeface="ＭＳ Ｐゴシック" charset="-128"/>
                <a:cs typeface="+mn-cs"/>
              </a:rPr>
              <a:t>2</a:t>
            </a:r>
          </a:p>
          <a:p>
            <a:endParaRPr kumimoji="1" lang="ja-JP" altLang="en-US" dirty="0"/>
          </a:p>
        </p:txBody>
      </p:sp>
      <p:sp>
        <p:nvSpPr>
          <p:cNvPr id="4" name="フッター プレースホルダー 3"/>
          <p:cNvSpPr>
            <a:spLocks noGrp="1"/>
          </p:cNvSpPr>
          <p:nvPr>
            <p:ph type="ftr" sz="quarter" idx="10"/>
          </p:nvPr>
        </p:nvSpPr>
        <p:spPr/>
        <p:txBody>
          <a:bodyPr/>
          <a:lstStyle/>
          <a:p>
            <a:pPr>
              <a:defRPr/>
            </a:pPr>
            <a:r>
              <a:rPr lang="en-US" altLang="ja-JP"/>
              <a:t>Copyright 2010 FUJITSU LIMITED</a:t>
            </a:r>
          </a:p>
        </p:txBody>
      </p:sp>
      <p:sp>
        <p:nvSpPr>
          <p:cNvPr id="5" name="スライド番号プレースホルダー 4"/>
          <p:cNvSpPr>
            <a:spLocks noGrp="1"/>
          </p:cNvSpPr>
          <p:nvPr>
            <p:ph type="sldNum" sz="quarter" idx="11"/>
          </p:nvPr>
        </p:nvSpPr>
        <p:spPr/>
        <p:txBody>
          <a:bodyPr/>
          <a:lstStyle/>
          <a:p>
            <a:pPr>
              <a:defRPr/>
            </a:pPr>
            <a:fld id="{FDEAD8F4-5FFD-49C2-94B0-D6F03B177915}" type="slidenum">
              <a:rPr lang="en-US" altLang="ja-JP" smtClean="0"/>
              <a:pPr>
                <a:defRPr/>
              </a:pPr>
              <a:t>15</a:t>
            </a:fld>
            <a:endParaRPr lang="en-US" altLang="ja-JP"/>
          </a:p>
        </p:txBody>
      </p:sp>
    </p:spTree>
    <p:extLst>
      <p:ext uri="{BB962C8B-B14F-4D97-AF65-F5344CB8AC3E}">
        <p14:creationId xmlns:p14="http://schemas.microsoft.com/office/powerpoint/2010/main" val="49529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latin typeface="ヒラギノ角ゴ Pro W3"/>
                <a:ea typeface="ヒラギノ角ゴ Pro W3"/>
                <a:cs typeface="ヒラギノ角ゴ Pro W3"/>
              </a:defRPr>
            </a:lvl1p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ヒラギノ角ゴ Pro W3"/>
                <a:ea typeface="ヒラギノ角ゴ Pro W3"/>
                <a:cs typeface="ヒラギノ角ゴ Pro W3"/>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5" name="フッター プレースホルダー 4"/>
          <p:cNvSpPr>
            <a:spLocks noGrp="1"/>
          </p:cNvSpPr>
          <p:nvPr>
            <p:ph type="ftr" sz="quarter" idx="11"/>
          </p:nvPr>
        </p:nvSpPr>
        <p:spPr/>
        <p:txBody>
          <a:bodyPr/>
          <a:lstStyle>
            <a:lvl1pPr>
              <a:defRPr>
                <a:latin typeface="ヒラギノ角ゴ Pro W3"/>
                <a:ea typeface="ヒラギノ角ゴ Pro W3"/>
                <a:cs typeface="ヒラギノ角ゴ Pro W3"/>
              </a:defRPr>
            </a:lvl1p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ヒラギノ角ゴ Pro W3"/>
                <a:ea typeface="ヒラギノ角ゴ Pro W3"/>
                <a:cs typeface="ヒラギノ角ゴ Pro W3"/>
              </a:defRPr>
            </a:lvl1pPr>
          </a:lstStyle>
          <a:p>
            <a:fld id="{92CAB992-58DE-CF47-BCA6-6994FB3EF372}" type="slidenum">
              <a:rPr lang="ja-JP" altLang="en-US" smtClean="0">
                <a:solidFill>
                  <a:prstClr val="black">
                    <a:tint val="75000"/>
                  </a:prstClr>
                </a:solidFill>
              </a:rPr>
              <a:pPr/>
              <a:t>‹#›</a:t>
            </a:fld>
            <a:endParaRPr lang="ja-JP" altLang="en-US">
              <a:solidFill>
                <a:prstClr val="black">
                  <a:tint val="75000"/>
                </a:prstClr>
              </a:solidFill>
            </a:endParaRPr>
          </a:p>
        </p:txBody>
      </p:sp>
      <p:sp>
        <p:nvSpPr>
          <p:cNvPr id="7" name="正方形/長方形 6"/>
          <p:cNvSpPr/>
          <p:nvPr userDrawn="1"/>
        </p:nvSpPr>
        <p:spPr>
          <a:xfrm>
            <a:off x="0" y="0"/>
            <a:ext cx="9144000" cy="98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ja-JP" altLang="en-US" sz="1800">
              <a:solidFill>
                <a:prstClr val="white"/>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2912901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8127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06308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fld id="{00000000-1234-1234-1234-123412341234}" type="slidenum">
              <a:rPr lang="en-US" altLang="ja">
                <a:solidFill>
                  <a:prstClr val="black">
                    <a:tint val="75000"/>
                  </a:prstClr>
                </a:solidFill>
                <a:latin typeface="Calibri"/>
                <a:ea typeface="Calibri"/>
              </a:rPr>
              <a:pPr/>
              <a:t>‹#›</a:t>
            </a:fld>
            <a:endParaRPr lang="ja" altLang="en-US">
              <a:solidFill>
                <a:prstClr val="black">
                  <a:tint val="75000"/>
                </a:prstClr>
              </a:solidFill>
              <a:latin typeface="Calibri"/>
              <a:ea typeface="Calibri"/>
            </a:endParaRPr>
          </a:p>
        </p:txBody>
      </p:sp>
    </p:spTree>
    <p:extLst>
      <p:ext uri="{BB962C8B-B14F-4D97-AF65-F5344CB8AC3E}">
        <p14:creationId xmlns:p14="http://schemas.microsoft.com/office/powerpoint/2010/main" val="2882314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ヒラギノ角ゴ Pro W3"/>
                <a:ea typeface="ヒラギノ角ゴ Pro W3"/>
                <a:cs typeface="ヒラギノ角ゴ Pro W3"/>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ヒラギノ角ゴ Pro W3"/>
                <a:ea typeface="ヒラギノ角ゴ Pro W3"/>
                <a:cs typeface="ヒラギノ角ゴ Pro W3"/>
              </a:defRPr>
            </a:lvl1pPr>
            <a:lvl2pPr>
              <a:defRPr>
                <a:latin typeface="ヒラギノ角ゴ Pro W3"/>
                <a:ea typeface="ヒラギノ角ゴ Pro W3"/>
                <a:cs typeface="ヒラギノ角ゴ Pro W3"/>
              </a:defRPr>
            </a:lvl2pPr>
            <a:lvl3pPr>
              <a:defRPr>
                <a:latin typeface="ヒラギノ角ゴ Pro W3"/>
                <a:ea typeface="ヒラギノ角ゴ Pro W3"/>
                <a:cs typeface="ヒラギノ角ゴ Pro W3"/>
              </a:defRPr>
            </a:lvl3pPr>
            <a:lvl4pPr>
              <a:defRPr>
                <a:latin typeface="ヒラギノ角ゴ Pro W3"/>
                <a:ea typeface="ヒラギノ角ゴ Pro W3"/>
                <a:cs typeface="ヒラギノ角ゴ Pro W3"/>
              </a:defRPr>
            </a:lvl4pPr>
            <a:lvl5pPr>
              <a:defRPr>
                <a:latin typeface="ヒラギノ角ゴ Pro W3"/>
                <a:ea typeface="ヒラギノ角ゴ Pro W3"/>
                <a:cs typeface="ヒラギノ角ゴ Pro W3"/>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571407"/>
            <a:ext cx="2133600" cy="218252"/>
          </a:xfrm>
          <a:prstGeom prst="rect">
            <a:avLst/>
          </a:prstGeom>
        </p:spPr>
        <p:txBody>
          <a:bodyPr/>
          <a:lstStyle>
            <a:lvl1pPr>
              <a:defRPr>
                <a:latin typeface="ヒラギノ角ゴ Pro W3"/>
                <a:ea typeface="ヒラギノ角ゴ Pro W3"/>
                <a:cs typeface="ヒラギノ角ゴ Pro W3"/>
              </a:defRPr>
            </a:lvl1pPr>
          </a:lstStyle>
          <a:p>
            <a:pPr defTabSz="457200" fontAlgn="auto">
              <a:spcBef>
                <a:spcPts val="0"/>
              </a:spcBef>
              <a:spcAft>
                <a:spcPts val="0"/>
              </a:spcAft>
            </a:pPr>
            <a:endParaRPr lang="ja-JP" altLang="en-US" sz="1800">
              <a:solidFill>
                <a:prstClr val="black"/>
              </a:solidFill>
            </a:endParaRPr>
          </a:p>
        </p:txBody>
      </p:sp>
      <p:sp>
        <p:nvSpPr>
          <p:cNvPr id="5" name="フッター プレースホルダー 4"/>
          <p:cNvSpPr>
            <a:spLocks noGrp="1"/>
          </p:cNvSpPr>
          <p:nvPr>
            <p:ph type="ftr" sz="quarter" idx="11"/>
          </p:nvPr>
        </p:nvSpPr>
        <p:spPr/>
        <p:txBody>
          <a:bodyPr/>
          <a:lstStyle>
            <a:lvl1pPr>
              <a:defRPr>
                <a:latin typeface="ヒラギノ角ゴ Pro W3"/>
                <a:ea typeface="ヒラギノ角ゴ Pro W3"/>
                <a:cs typeface="ヒラギノ角ゴ Pro W3"/>
              </a:defRPr>
            </a:lvl1p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ヒラギノ角ゴ Pro W3"/>
                <a:ea typeface="ヒラギノ角ゴ Pro W3"/>
                <a:cs typeface="ヒラギノ角ゴ Pro W3"/>
              </a:defRPr>
            </a:lvl1pPr>
          </a:lstStyle>
          <a:p>
            <a:fld id="{92CAB992-58DE-CF47-BCA6-6994FB3EF3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483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ヒラギノ角ゴ Pro W3"/>
                <a:ea typeface="ヒラギノ角ゴ Pro W3"/>
                <a:cs typeface="ヒラギノ角ゴ Pro W3"/>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ヒラギノ角ゴ Pro W3"/>
                <a:ea typeface="ヒラギノ角ゴ Pro W3"/>
                <a:cs typeface="ヒラギノ角ゴ Pro W3"/>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457200" y="6571407"/>
            <a:ext cx="2133600" cy="218252"/>
          </a:xfrm>
          <a:prstGeom prst="rect">
            <a:avLst/>
          </a:prstGeom>
        </p:spPr>
        <p:txBody>
          <a:bodyPr/>
          <a:lstStyle>
            <a:lvl1pPr>
              <a:defRPr>
                <a:latin typeface="ヒラギノ角ゴ Pro W3"/>
                <a:ea typeface="ヒラギノ角ゴ Pro W3"/>
                <a:cs typeface="ヒラギノ角ゴ Pro W3"/>
              </a:defRPr>
            </a:lvl1pPr>
          </a:lstStyle>
          <a:p>
            <a:pPr defTabSz="457200" fontAlgn="auto">
              <a:spcBef>
                <a:spcPts val="0"/>
              </a:spcBef>
              <a:spcAft>
                <a:spcPts val="0"/>
              </a:spcAft>
            </a:pPr>
            <a:endParaRPr lang="ja-JP" altLang="en-US" sz="1800">
              <a:solidFill>
                <a:prstClr val="black"/>
              </a:solidFill>
            </a:endParaRPr>
          </a:p>
        </p:txBody>
      </p:sp>
      <p:sp>
        <p:nvSpPr>
          <p:cNvPr id="5" name="フッター プレースホルダー 4"/>
          <p:cNvSpPr>
            <a:spLocks noGrp="1"/>
          </p:cNvSpPr>
          <p:nvPr>
            <p:ph type="ftr" sz="quarter" idx="11"/>
          </p:nvPr>
        </p:nvSpPr>
        <p:spPr/>
        <p:txBody>
          <a:bodyPr/>
          <a:lstStyle>
            <a:lvl1pPr>
              <a:defRPr>
                <a:latin typeface="ヒラギノ角ゴ Pro W3"/>
                <a:ea typeface="ヒラギノ角ゴ Pro W3"/>
                <a:cs typeface="ヒラギノ角ゴ Pro W3"/>
              </a:defRPr>
            </a:lvl1p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atin typeface="ヒラギノ角ゴ Pro W3"/>
                <a:ea typeface="ヒラギノ角ゴ Pro W3"/>
                <a:cs typeface="ヒラギノ角ゴ Pro W3"/>
              </a:defRPr>
            </a:lvl1pPr>
          </a:lstStyle>
          <a:p>
            <a:fld id="{92CAB992-58DE-CF47-BCA6-6994FB3EF37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150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38948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99791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9126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3538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8497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571407"/>
            <a:ext cx="2133600" cy="218252"/>
          </a:xfrm>
          <a:prstGeom prst="rect">
            <a:avLst/>
          </a:prstGeom>
        </p:spPr>
        <p:txBody>
          <a:bodyPr/>
          <a:lstStyle/>
          <a:p>
            <a:pPr defTabSz="457200" fontAlgn="auto">
              <a:spcBef>
                <a:spcPts val="0"/>
              </a:spcBef>
              <a:spcAft>
                <a:spcPts val="0"/>
              </a:spcAft>
            </a:pPr>
            <a:endParaRPr lang="ja-JP" altLang="en-US" sz="1800">
              <a:solidFill>
                <a:prstClr val="black"/>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92CAB992-58DE-CF47-BCA6-6994FB3EF37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573124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hyperlink" Target="http://wba-initiative.org/" TargetMode="Externa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50036" y="7264"/>
            <a:ext cx="8061464" cy="586208"/>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52624" y="758376"/>
            <a:ext cx="8686800" cy="5831392"/>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3"/>
          </p:nvPr>
        </p:nvSpPr>
        <p:spPr>
          <a:xfrm>
            <a:off x="3916288" y="6642752"/>
            <a:ext cx="5120208" cy="215248"/>
          </a:xfrm>
          <a:prstGeom prst="rect">
            <a:avLst/>
          </a:prstGeom>
        </p:spPr>
        <p:txBody>
          <a:bodyPr vert="horz" lIns="91440" tIns="45720" rIns="91440" bIns="45720" rtlCol="0" anchor="ctr"/>
          <a:lstStyle>
            <a:lvl1pPr algn="r">
              <a:defRPr sz="1200">
                <a:solidFill>
                  <a:schemeClr val="tx1">
                    <a:tint val="75000"/>
                  </a:schemeClr>
                </a:solidFill>
                <a:latin typeface="ヒラギノ角ゴ Pro W3"/>
                <a:ea typeface="ヒラギノ角ゴ Pro W3"/>
                <a:cs typeface="ヒラギノ角ゴ Pro W3"/>
              </a:defRPr>
            </a:lvl1pPr>
          </a:lstStyle>
          <a:p>
            <a:pPr defTabSz="457200" fontAlgn="auto">
              <a:spcBef>
                <a:spcPts val="0"/>
              </a:spcBef>
              <a:spcAft>
                <a:spcPts val="0"/>
              </a:spcAft>
            </a:pPr>
            <a:r>
              <a:rPr lang="en-US" altLang="ja-JP" dirty="0">
                <a:solidFill>
                  <a:prstClr val="black">
                    <a:tint val="75000"/>
                  </a:prstClr>
                </a:solidFill>
              </a:rPr>
              <a:t>Gatsby-Kaken Joint Workshop on AI and Neuroscience </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53200" y="6642752"/>
            <a:ext cx="2133600" cy="218252"/>
          </a:xfrm>
          <a:prstGeom prst="rect">
            <a:avLst/>
          </a:prstGeom>
        </p:spPr>
        <p:txBody>
          <a:bodyPr vert="horz" lIns="91440" tIns="45720" rIns="91440" bIns="45720" rtlCol="0" anchor="ctr"/>
          <a:lstStyle>
            <a:lvl1pPr algn="r">
              <a:defRPr sz="1200">
                <a:solidFill>
                  <a:schemeClr val="tx1">
                    <a:tint val="75000"/>
                  </a:schemeClr>
                </a:solidFill>
                <a:latin typeface="ヒラギノ角ゴ Pro W3"/>
                <a:ea typeface="ヒラギノ角ゴ Pro W3"/>
                <a:cs typeface="ヒラギノ角ゴ Pro W3"/>
              </a:defRPr>
            </a:lvl1pPr>
          </a:lstStyle>
          <a:p>
            <a:pPr defTabSz="457200" fontAlgn="auto">
              <a:spcBef>
                <a:spcPts val="0"/>
              </a:spcBef>
              <a:spcAft>
                <a:spcPts val="0"/>
              </a:spcAft>
            </a:pPr>
            <a:fld id="{92CAB992-58DE-CF47-BCA6-6994FB3EF372}" type="slidenum">
              <a:rPr lang="ja-JP" altLang="en-US" smtClean="0">
                <a:solidFill>
                  <a:prstClr val="black">
                    <a:tint val="75000"/>
                  </a:prstClr>
                </a:solidFill>
              </a:rPr>
              <a:pPr defTabSz="457200" fontAlgn="auto">
                <a:spcBef>
                  <a:spcPts val="0"/>
                </a:spcBef>
                <a:spcAft>
                  <a:spcPts val="0"/>
                </a:spcAft>
              </a:pPr>
              <a:t>‹#›</a:t>
            </a:fld>
            <a:endParaRPr lang="ja-JP" altLang="en-US">
              <a:solidFill>
                <a:prstClr val="black">
                  <a:tint val="75000"/>
                </a:prstClr>
              </a:solidFill>
            </a:endParaRPr>
          </a:p>
        </p:txBody>
      </p:sp>
      <p:sp>
        <p:nvSpPr>
          <p:cNvPr id="8" name="正方形/長方形 13"/>
          <p:cNvSpPr/>
          <p:nvPr userDrawn="1"/>
        </p:nvSpPr>
        <p:spPr>
          <a:xfrm>
            <a:off x="0" y="571504"/>
            <a:ext cx="9144000" cy="142875"/>
          </a:xfrm>
          <a:prstGeom prst="rect">
            <a:avLst/>
          </a:prstGeom>
          <a:gradFill flip="none" rotWithShape="1">
            <a:gsLst>
              <a:gs pos="0">
                <a:schemeClr val="tx1">
                  <a:lumMod val="50000"/>
                  <a:lumOff val="50000"/>
                </a:schemeClr>
              </a:gs>
              <a:gs pos="50000">
                <a:srgbClr val="FFCEAC"/>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lang="ja-JP" altLang="en-US" sz="1800" dirty="0">
              <a:solidFill>
                <a:prstClr val="white"/>
              </a:solidFill>
              <a:latin typeface="ヒラギノ角ゴ Pro W3"/>
              <a:ea typeface="ヒラギノ角ゴ Pro W3"/>
              <a:cs typeface="ヒラギノ角ゴ Pro W3"/>
            </a:endParaRPr>
          </a:p>
        </p:txBody>
      </p:sp>
      <p:pic>
        <p:nvPicPr>
          <p:cNvPr id="9" name="図 8" descr="WBAILogo_standard.png"/>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8497520" y="66329"/>
            <a:ext cx="646479" cy="483620"/>
          </a:xfrm>
          <a:prstGeom prst="rect">
            <a:avLst/>
          </a:prstGeom>
        </p:spPr>
      </p:pic>
      <p:pic>
        <p:nvPicPr>
          <p:cNvPr id="10" name="図 9" descr="WBAILogo_standard.png"/>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34890" y="6669029"/>
            <a:ext cx="670669" cy="185633"/>
          </a:xfrm>
          <a:prstGeom prst="rect">
            <a:avLst/>
          </a:prstGeom>
        </p:spPr>
      </p:pic>
      <p:sp>
        <p:nvSpPr>
          <p:cNvPr id="11" name="Line 4"/>
          <p:cNvSpPr>
            <a:spLocks noChangeShapeType="1"/>
          </p:cNvSpPr>
          <p:nvPr userDrawn="1"/>
        </p:nvSpPr>
        <p:spPr bwMode="gray">
          <a:xfrm>
            <a:off x="0" y="6632575"/>
            <a:ext cx="9144000" cy="0"/>
          </a:xfrm>
          <a:prstGeom prst="line">
            <a:avLst/>
          </a:prstGeom>
          <a:noFill/>
          <a:ln w="12700">
            <a:solidFill>
              <a:srgbClr val="87867E"/>
            </a:solidFill>
            <a:round/>
            <a:headEnd/>
            <a:tailEnd/>
          </a:ln>
          <a:effectLst/>
        </p:spPr>
        <p:txBody>
          <a:bodyPr/>
          <a:lstStyle/>
          <a:p>
            <a:pPr algn="ctr" defTabSz="457200" fontAlgn="auto">
              <a:spcBef>
                <a:spcPts val="0"/>
              </a:spcBef>
              <a:spcAft>
                <a:spcPts val="0"/>
              </a:spcAft>
              <a:defRPr/>
            </a:pPr>
            <a:endParaRPr lang="ja-JP" altLang="en-US" sz="1800">
              <a:solidFill>
                <a:prstClr val="black"/>
              </a:solidFill>
              <a:latin typeface="ヒラギノ角ゴ Pro W3"/>
              <a:ea typeface="ヒラギノ角ゴ Pro W3"/>
              <a:cs typeface="ヒラギノ角ゴ Pro W3"/>
            </a:endParaRPr>
          </a:p>
        </p:txBody>
      </p:sp>
      <p:sp>
        <p:nvSpPr>
          <p:cNvPr id="4" name="正方形/長方形 3"/>
          <p:cNvSpPr/>
          <p:nvPr userDrawn="1"/>
        </p:nvSpPr>
        <p:spPr>
          <a:xfrm>
            <a:off x="899592" y="6597352"/>
            <a:ext cx="2044149" cy="276999"/>
          </a:xfrm>
          <a:prstGeom prst="rect">
            <a:avLst/>
          </a:prstGeom>
        </p:spPr>
        <p:txBody>
          <a:bodyPr wrap="none">
            <a:spAutoFit/>
          </a:bodyPr>
          <a:lstStyle/>
          <a:p>
            <a:pPr marL="0" indent="0" algn="ctr">
              <a:buNone/>
            </a:pPr>
            <a:r>
              <a:rPr lang="en-US" altLang="ja-JP" sz="1200" dirty="0" smtClean="0">
                <a:latin typeface="ヒラギノ角ゴ Pro W3"/>
                <a:ea typeface="ヒラギノ角ゴ Pro W3"/>
                <a:cs typeface="ヒラギノ角ゴ Pro W3"/>
                <a:hlinkClick r:id="rId16"/>
              </a:rPr>
              <a:t>http://wba-initiative.org/</a:t>
            </a:r>
            <a:r>
              <a:rPr lang="en-US" altLang="ja-JP" sz="1200" dirty="0" smtClean="0">
                <a:solidFill>
                  <a:srgbClr val="FF0000"/>
                </a:solidFill>
                <a:latin typeface="ヒラギノ角ゴ Pro W3"/>
                <a:ea typeface="ヒラギノ角ゴ Pro W3"/>
                <a:cs typeface="ヒラギノ角ゴ Pro W3"/>
              </a:rPr>
              <a:t>  </a:t>
            </a:r>
            <a:endParaRPr lang="ja-JP" altLang="en-US" sz="1200" dirty="0">
              <a:solidFill>
                <a:srgbClr val="FF0000"/>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43086909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dt="0"/>
  <p:txStyles>
    <p:titleStyle>
      <a:lvl1pPr algn="l" defTabSz="457200" rtl="0" eaLnBrk="1" latinLnBrk="0" hangingPunct="1">
        <a:spcBef>
          <a:spcPct val="0"/>
        </a:spcBef>
        <a:buNone/>
        <a:defRPr kumimoji="1" sz="3200" kern="1200">
          <a:solidFill>
            <a:schemeClr val="tx1"/>
          </a:solidFill>
          <a:latin typeface="ヒラギノ角ゴ Pro W3"/>
          <a:ea typeface="ヒラギノ角ゴ Pro W3"/>
          <a:cs typeface="ヒラギノ角ゴ Pro W3"/>
        </a:defRPr>
      </a:lvl1pPr>
    </p:titleStyle>
    <p:bodyStyle>
      <a:lvl1pPr marL="342900" indent="-342900" algn="l" defTabSz="457200" rtl="0" eaLnBrk="1" latinLnBrk="0" hangingPunct="1">
        <a:lnSpc>
          <a:spcPct val="100000"/>
        </a:lnSpc>
        <a:spcBef>
          <a:spcPct val="20000"/>
        </a:spcBef>
        <a:buFont typeface="Arial"/>
        <a:buChar char="•"/>
        <a:defRPr kumimoji="1" sz="320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lnSpc>
          <a:spcPct val="100000"/>
        </a:lnSpc>
        <a:spcBef>
          <a:spcPct val="20000"/>
        </a:spcBef>
        <a:buFont typeface="Arial"/>
        <a:buChar char="–"/>
        <a:defRPr kumimoji="1" sz="280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lnSpc>
          <a:spcPct val="100000"/>
        </a:lnSpc>
        <a:spcBef>
          <a:spcPct val="20000"/>
        </a:spcBef>
        <a:buFont typeface="Arial"/>
        <a:buChar char="•"/>
        <a:defRPr kumimoji="1" sz="240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lnSpc>
          <a:spcPct val="100000"/>
        </a:lnSpc>
        <a:spcBef>
          <a:spcPct val="20000"/>
        </a:spcBef>
        <a:buFont typeface="Arial"/>
        <a:buChar char="–"/>
        <a:defRPr kumimoji="1" sz="200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lnSpc>
          <a:spcPct val="100000"/>
        </a:lnSpc>
        <a:spcBef>
          <a:spcPct val="20000"/>
        </a:spcBef>
        <a:buFont typeface="Arial"/>
        <a:buChar char="»"/>
        <a:defRPr kumimoji="1" sz="200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hyperlink" Target="http://wba-initiative.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emf"/><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30.wmf"/><Relationship Id="rId7" Type="http://schemas.openxmlformats.org/officeDocument/2006/relationships/image" Target="../media/image31.wmf"/><Relationship Id="rId8"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9" Type="http://schemas.openxmlformats.org/officeDocument/2006/relationships/image" Target="../media/image42.png"/><Relationship Id="rId20" Type="http://schemas.openxmlformats.org/officeDocument/2006/relationships/image" Target="../media/image53.jpg"/><Relationship Id="rId21" Type="http://schemas.openxmlformats.org/officeDocument/2006/relationships/image" Target="../media/image54.png"/><Relationship Id="rId22" Type="http://schemas.openxmlformats.org/officeDocument/2006/relationships/image" Target="../media/image55.png"/><Relationship Id="rId23" Type="http://schemas.openxmlformats.org/officeDocument/2006/relationships/image" Target="../media/image56.png"/><Relationship Id="rId24" Type="http://schemas.openxmlformats.org/officeDocument/2006/relationships/image" Target="../media/image57.png"/><Relationship Id="rId25" Type="http://schemas.openxmlformats.org/officeDocument/2006/relationships/image" Target="../media/image58.png"/><Relationship Id="rId26" Type="http://schemas.openxmlformats.org/officeDocument/2006/relationships/image" Target="../media/image59.png"/><Relationship Id="rId27" Type="http://schemas.openxmlformats.org/officeDocument/2006/relationships/image" Target="../media/image60.png"/><Relationship Id="rId28" Type="http://schemas.openxmlformats.org/officeDocument/2006/relationships/image" Target="../media/image61.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jpg"/><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image" Target="../media/image51.jpg"/><Relationship Id="rId19"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hyperlink" Target="http://wba-initiative.org/2171/" TargetMode="External"/><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hyperlink" Target="https://youtu.be/ouP7YJMP97A" TargetMode="External"/><Relationship Id="rId15" Type="http://schemas.openxmlformats.org/officeDocument/2006/relationships/hyperlink" Target="http://wba-initiative.org/en/2011/" TargetMode="External"/><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hyperlink" Target="https://www.youtube.com/watch?v=lcoy6wIYY7c" TargetMode="External"/><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hyperlink" Target="https://youtu.be/iLOAJfstE5M" TargetMode="External"/><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4.emf"/><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ヒラギノ角ゴ Pro W3"/>
              <a:ea typeface="ヒラギノ角ゴ Pro W3"/>
              <a:cs typeface="ヒラギノ角ゴ Pro W3"/>
            </a:endParaRPr>
          </a:p>
        </p:txBody>
      </p:sp>
      <p:sp>
        <p:nvSpPr>
          <p:cNvPr id="3" name="タイトル 2"/>
          <p:cNvSpPr>
            <a:spLocks noGrp="1"/>
          </p:cNvSpPr>
          <p:nvPr>
            <p:ph type="ctrTitle"/>
          </p:nvPr>
        </p:nvSpPr>
        <p:spPr>
          <a:xfrm>
            <a:off x="467544" y="476672"/>
            <a:ext cx="3384376" cy="792088"/>
          </a:xfrm>
        </p:spPr>
        <p:txBody>
          <a:bodyPr/>
          <a:lstStyle/>
          <a:p>
            <a:pPr algn="ctr"/>
            <a:endParaRPr kumimoji="1" lang="ja-JP" altLang="en-US" sz="800" dirty="0">
              <a:latin typeface="ヒラギノ角ゴ Pro W3"/>
              <a:ea typeface="ヒラギノ角ゴ Pro W3"/>
              <a:cs typeface="ヒラギノ角ゴ Pro W3"/>
            </a:endParaRPr>
          </a:p>
        </p:txBody>
      </p:sp>
      <p:pic>
        <p:nvPicPr>
          <p:cNvPr id="10" name="図 9" descr="WBAILogo_standar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39852" y="4984733"/>
            <a:ext cx="2664296" cy="892539"/>
          </a:xfrm>
          <a:prstGeom prst="rect">
            <a:avLst/>
          </a:prstGeom>
        </p:spPr>
      </p:pic>
      <p:sp>
        <p:nvSpPr>
          <p:cNvPr id="12" name="正方形/長方形 11"/>
          <p:cNvSpPr/>
          <p:nvPr/>
        </p:nvSpPr>
        <p:spPr>
          <a:xfrm>
            <a:off x="467544" y="5909210"/>
            <a:ext cx="8316416" cy="338554"/>
          </a:xfrm>
          <a:prstGeom prst="rect">
            <a:avLst/>
          </a:prstGeom>
        </p:spPr>
        <p:txBody>
          <a:bodyPr wrap="square">
            <a:spAutoFit/>
          </a:bodyPr>
          <a:lstStyle/>
          <a:p>
            <a:pPr algn="ctr"/>
            <a:r>
              <a:rPr lang="en-US" altLang="ja-JP" sz="1600" dirty="0">
                <a:latin typeface="ヒラギノ角ゴ Pro W3"/>
                <a:ea typeface="ヒラギノ角ゴ Pro W3"/>
                <a:cs typeface="ヒラギノ角ゴ Pro W3"/>
              </a:rPr>
              <a:t>The Whole Brain Architecture Initiative， a specified non-profit organization</a:t>
            </a:r>
            <a:endParaRPr lang="ja-JP" altLang="ja-JP" sz="1600" dirty="0">
              <a:latin typeface="ヒラギノ角ゴ Pro W3"/>
              <a:ea typeface="ヒラギノ角ゴ Pro W3"/>
              <a:cs typeface="ヒラギノ角ゴ Pro W3"/>
            </a:endParaRPr>
          </a:p>
        </p:txBody>
      </p:sp>
      <p:sp>
        <p:nvSpPr>
          <p:cNvPr id="8" name="正方形/長方形 7"/>
          <p:cNvSpPr/>
          <p:nvPr/>
        </p:nvSpPr>
        <p:spPr>
          <a:xfrm>
            <a:off x="395536" y="548680"/>
            <a:ext cx="8280919" cy="41764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ヒラギノ角ゴ Pro W3"/>
              <a:ea typeface="ヒラギノ角ゴ Pro W3"/>
              <a:cs typeface="ヒラギノ角ゴ Pro W3"/>
            </a:endParaRPr>
          </a:p>
        </p:txBody>
      </p:sp>
      <p:sp>
        <p:nvSpPr>
          <p:cNvPr id="13" name="サブタイトル 12"/>
          <p:cNvSpPr>
            <a:spLocks noGrp="1"/>
          </p:cNvSpPr>
          <p:nvPr>
            <p:ph type="subTitle" idx="1"/>
          </p:nvPr>
        </p:nvSpPr>
        <p:spPr>
          <a:xfrm>
            <a:off x="503548" y="3861048"/>
            <a:ext cx="7740859" cy="648072"/>
          </a:xfrm>
        </p:spPr>
        <p:txBody>
          <a:bodyPr>
            <a:normAutofit fontScale="55000" lnSpcReduction="20000"/>
          </a:bodyPr>
          <a:lstStyle/>
          <a:p>
            <a:r>
              <a:rPr lang="en-US" altLang="ja-JP" sz="4000" dirty="0">
                <a:latin typeface="ヒラギノ角ゴ Pro W3"/>
                <a:ea typeface="ヒラギノ角ゴ Pro W3"/>
                <a:cs typeface="ヒラギノ角ゴ Pro W3"/>
              </a:rPr>
              <a:t>Hiroshi Yamakawa* </a:t>
            </a:r>
            <a:r>
              <a:rPr lang="en-US" altLang="ja-JP" sz="4000" dirty="0" err="1">
                <a:latin typeface="ヒラギノ角ゴ Pro W3"/>
                <a:ea typeface="ヒラギノ角ゴ Pro W3"/>
                <a:cs typeface="ヒラギノ角ゴ Pro W3"/>
              </a:rPr>
              <a:t>Naoya</a:t>
            </a:r>
            <a:r>
              <a:rPr lang="en-US" altLang="ja-JP" sz="4000" dirty="0">
                <a:latin typeface="ヒラギノ角ゴ Pro W3"/>
                <a:ea typeface="ヒラギノ角ゴ Pro W3"/>
                <a:cs typeface="ヒラギノ角ゴ Pro W3"/>
              </a:rPr>
              <a:t> Arakawa* Koichi Takahashi* </a:t>
            </a:r>
          </a:p>
        </p:txBody>
      </p:sp>
      <p:sp>
        <p:nvSpPr>
          <p:cNvPr id="11" name="タイトル 1"/>
          <p:cNvSpPr txBox="1">
            <a:spLocks/>
          </p:cNvSpPr>
          <p:nvPr/>
        </p:nvSpPr>
        <p:spPr bwMode="gray">
          <a:xfrm>
            <a:off x="539552" y="1196752"/>
            <a:ext cx="7920880"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tabLst>
                <a:tab pos="3676650" algn="l"/>
              </a:tabLst>
              <a:defRPr kumimoji="1" sz="4400">
                <a:solidFill>
                  <a:schemeClr val="tx1"/>
                </a:solidFill>
                <a:latin typeface="+mj-lt"/>
                <a:ea typeface="+mj-ea"/>
                <a:cs typeface="+mj-cs"/>
              </a:defRPr>
            </a:lvl1pPr>
            <a:lvl2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2pPr>
            <a:lvl3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3pPr>
            <a:lvl4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4pPr>
            <a:lvl5pPr algn="l" rtl="0" eaLnBrk="0" fontAlgn="base" hangingPunct="0">
              <a:spcBef>
                <a:spcPct val="0"/>
              </a:spcBef>
              <a:spcAft>
                <a:spcPct val="0"/>
              </a:spcAft>
              <a:tabLst>
                <a:tab pos="3676650" algn="l"/>
              </a:tabLst>
              <a:defRPr kumimoji="1" sz="3200">
                <a:solidFill>
                  <a:schemeClr val="tx2"/>
                </a:solidFill>
                <a:latin typeface="Arial" charset="0"/>
                <a:ea typeface="ＭＳ Ｐゴシック" charset="-128"/>
              </a:defRPr>
            </a:lvl5pPr>
            <a:lvl6pPr marL="457200" algn="l" rtl="0" fontAlgn="base">
              <a:spcBef>
                <a:spcPct val="0"/>
              </a:spcBef>
              <a:spcAft>
                <a:spcPct val="0"/>
              </a:spcAft>
              <a:tabLst>
                <a:tab pos="3676650" algn="l"/>
              </a:tabLst>
              <a:defRPr kumimoji="1" sz="3200">
                <a:solidFill>
                  <a:schemeClr val="tx2"/>
                </a:solidFill>
                <a:latin typeface="Arial" charset="0"/>
                <a:ea typeface="ＭＳ Ｐゴシック" charset="-128"/>
              </a:defRPr>
            </a:lvl6pPr>
            <a:lvl7pPr marL="914400" algn="l" rtl="0" fontAlgn="base">
              <a:spcBef>
                <a:spcPct val="0"/>
              </a:spcBef>
              <a:spcAft>
                <a:spcPct val="0"/>
              </a:spcAft>
              <a:tabLst>
                <a:tab pos="3676650" algn="l"/>
              </a:tabLst>
              <a:defRPr kumimoji="1" sz="3200">
                <a:solidFill>
                  <a:schemeClr val="tx2"/>
                </a:solidFill>
                <a:latin typeface="Arial" charset="0"/>
                <a:ea typeface="ＭＳ Ｐゴシック" charset="-128"/>
              </a:defRPr>
            </a:lvl7pPr>
            <a:lvl8pPr marL="1371600" algn="l" rtl="0" fontAlgn="base">
              <a:spcBef>
                <a:spcPct val="0"/>
              </a:spcBef>
              <a:spcAft>
                <a:spcPct val="0"/>
              </a:spcAft>
              <a:tabLst>
                <a:tab pos="3676650" algn="l"/>
              </a:tabLst>
              <a:defRPr kumimoji="1" sz="3200">
                <a:solidFill>
                  <a:schemeClr val="tx2"/>
                </a:solidFill>
                <a:latin typeface="Arial" charset="0"/>
                <a:ea typeface="ＭＳ Ｐゴシック" charset="-128"/>
              </a:defRPr>
            </a:lvl8pPr>
            <a:lvl9pPr marL="1828800" algn="l" rtl="0" fontAlgn="base">
              <a:spcBef>
                <a:spcPct val="0"/>
              </a:spcBef>
              <a:spcAft>
                <a:spcPct val="0"/>
              </a:spcAft>
              <a:tabLst>
                <a:tab pos="3676650" algn="l"/>
              </a:tabLst>
              <a:defRPr kumimoji="1" sz="3200">
                <a:solidFill>
                  <a:schemeClr val="tx2"/>
                </a:solidFill>
                <a:latin typeface="Arial" charset="0"/>
                <a:ea typeface="ＭＳ Ｐゴシック" charset="-128"/>
              </a:defRPr>
            </a:lvl9pPr>
          </a:lstStyle>
          <a:p>
            <a:pPr algn="ctr"/>
            <a:r>
              <a:rPr lang="en-US" altLang="ja-JP" dirty="0">
                <a:latin typeface="ヒラギノ角ゴ Pro W3"/>
                <a:ea typeface="ヒラギノ角ゴ Pro W3"/>
                <a:cs typeface="ヒラギノ角ゴ Pro W3"/>
              </a:rPr>
              <a:t>Brain-inspired AI as a way to desired general intelligence </a:t>
            </a:r>
          </a:p>
          <a:p>
            <a:endParaRPr lang="en-US" altLang="ja-JP" sz="4000" dirty="0">
              <a:latin typeface="ヒラギノ角ゴ Pro W3"/>
              <a:ea typeface="ヒラギノ角ゴ Pro W3"/>
              <a:cs typeface="ヒラギノ角ゴ Pro W3"/>
            </a:endParaRPr>
          </a:p>
        </p:txBody>
      </p:sp>
      <p:sp>
        <p:nvSpPr>
          <p:cNvPr id="7" name="テキスト ボックス 6"/>
          <p:cNvSpPr txBox="1"/>
          <p:nvPr/>
        </p:nvSpPr>
        <p:spPr>
          <a:xfrm>
            <a:off x="7380312" y="0"/>
            <a:ext cx="1697901" cy="353943"/>
          </a:xfrm>
          <a:prstGeom prst="rect">
            <a:avLst/>
          </a:prstGeom>
          <a:noFill/>
        </p:spPr>
        <p:txBody>
          <a:bodyPr wrap="none" rtlCol="0">
            <a:spAutoFit/>
          </a:bodyPr>
          <a:lstStyle/>
          <a:p>
            <a:r>
              <a:rPr kumimoji="1" lang="en-US" altLang="ja-JP" dirty="0">
                <a:latin typeface="ヒラギノ角ゴ Pro W3"/>
                <a:ea typeface="ヒラギノ角ゴ Pro W3"/>
                <a:cs typeface="ヒラギノ角ゴ Pro W3"/>
              </a:rPr>
              <a:t>May 12, 2017</a:t>
            </a:r>
            <a:endParaRPr kumimoji="1" lang="ja-JP" altLang="en-US" dirty="0">
              <a:latin typeface="ヒラギノ角ゴ Pro W3"/>
              <a:ea typeface="ヒラギノ角ゴ Pro W3"/>
              <a:cs typeface="ヒラギノ角ゴ Pro W3"/>
            </a:endParaRPr>
          </a:p>
        </p:txBody>
      </p:sp>
      <p:sp>
        <p:nvSpPr>
          <p:cNvPr id="19" name="テキスト ボックス 18"/>
          <p:cNvSpPr txBox="1"/>
          <p:nvPr/>
        </p:nvSpPr>
        <p:spPr>
          <a:xfrm>
            <a:off x="0" y="0"/>
            <a:ext cx="6109365" cy="353943"/>
          </a:xfrm>
          <a:prstGeom prst="rect">
            <a:avLst/>
          </a:prstGeom>
          <a:noFill/>
        </p:spPr>
        <p:txBody>
          <a:bodyPr wrap="none" rtlCol="0">
            <a:spAutoFit/>
          </a:bodyPr>
          <a:lstStyle/>
          <a:p>
            <a:r>
              <a:rPr lang="en-US" altLang="ja-JP" dirty="0">
                <a:latin typeface="ヒラギノ角ゴ Pro W3"/>
                <a:ea typeface="ヒラギノ角ゴ Pro W3"/>
                <a:cs typeface="ヒラギノ角ゴ Pro W3"/>
              </a:rPr>
              <a:t>Gatsby-Kaken Joint Workshop on AI and Neuroscience</a:t>
            </a:r>
            <a:endParaRPr kumimoji="1" lang="ja-JP" altLang="en-US" dirty="0">
              <a:latin typeface="ヒラギノ角ゴ Pro W3"/>
              <a:ea typeface="ヒラギノ角ゴ Pro W3"/>
              <a:cs typeface="ヒラギノ角ゴ Pro W3"/>
            </a:endParaRPr>
          </a:p>
        </p:txBody>
      </p:sp>
      <p:sp>
        <p:nvSpPr>
          <p:cNvPr id="2" name="正方形/長方形 1"/>
          <p:cNvSpPr/>
          <p:nvPr/>
        </p:nvSpPr>
        <p:spPr>
          <a:xfrm>
            <a:off x="2315180" y="6309320"/>
            <a:ext cx="4513643" cy="523220"/>
          </a:xfrm>
          <a:prstGeom prst="rect">
            <a:avLst/>
          </a:prstGeom>
        </p:spPr>
        <p:txBody>
          <a:bodyPr wrap="none">
            <a:spAutoFit/>
          </a:bodyPr>
          <a:lstStyle/>
          <a:p>
            <a:pPr marL="0" indent="0" algn="ctr">
              <a:buNone/>
            </a:pPr>
            <a:r>
              <a:rPr lang="en-US" altLang="ja-JP" sz="2800" dirty="0">
                <a:latin typeface="ヒラギノ角ゴ Pro W3"/>
                <a:ea typeface="ヒラギノ角ゴ Pro W3"/>
                <a:cs typeface="ヒラギノ角ゴ Pro W3"/>
                <a:hlinkClick r:id="rId3"/>
              </a:rPr>
              <a:t>http://wba-initiative.org/</a:t>
            </a:r>
            <a:r>
              <a:rPr lang="en-US" altLang="ja-JP" sz="2800" dirty="0">
                <a:solidFill>
                  <a:srgbClr val="FF0000"/>
                </a:solidFill>
                <a:latin typeface="ヒラギノ角ゴ Pro W3"/>
                <a:ea typeface="ヒラギノ角ゴ Pro W3"/>
                <a:cs typeface="ヒラギノ角ゴ Pro W3"/>
              </a:rPr>
              <a:t>  </a:t>
            </a:r>
            <a:endParaRPr lang="ja-JP" altLang="en-US" sz="2800" dirty="0">
              <a:solidFill>
                <a:srgbClr val="FF0000"/>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9287339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a:t>Visual temporal lobe pathway and CNN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856" y="1128156"/>
            <a:ext cx="6990341" cy="3886807"/>
          </a:xfrm>
          <a:prstGeom prst="rect">
            <a:avLst/>
          </a:prstGeom>
        </p:spPr>
      </p:pic>
      <p:sp>
        <p:nvSpPr>
          <p:cNvPr id="5" name="TextBox 4"/>
          <p:cNvSpPr txBox="1"/>
          <p:nvPr/>
        </p:nvSpPr>
        <p:spPr>
          <a:xfrm>
            <a:off x="683568" y="5301208"/>
            <a:ext cx="3600400" cy="523220"/>
          </a:xfrm>
          <a:prstGeom prst="rect">
            <a:avLst/>
          </a:prstGeom>
          <a:noFill/>
        </p:spPr>
        <p:txBody>
          <a:bodyPr wrap="square" rtlCol="0">
            <a:spAutoFit/>
          </a:bodyPr>
          <a:lstStyle/>
          <a:p>
            <a:r>
              <a:rPr lang="en-US" sz="1400" dirty="0" err="1">
                <a:latin typeface="ヒラギノ角ゴ Pro W3"/>
                <a:ea typeface="ヒラギノ角ゴ Pro W3"/>
                <a:cs typeface="ヒラギノ角ゴ Pro W3"/>
              </a:rPr>
              <a:t>Yamins</a:t>
            </a:r>
            <a:r>
              <a:rPr lang="en-US" sz="1400" dirty="0">
                <a:latin typeface="ヒラギノ角ゴ Pro W3"/>
                <a:ea typeface="ヒラギノ角ゴ Pro W3"/>
                <a:cs typeface="ヒラギノ角ゴ Pro W3"/>
              </a:rPr>
              <a:t> and </a:t>
            </a:r>
            <a:r>
              <a:rPr lang="en-US" sz="1400" dirty="0" err="1">
                <a:latin typeface="ヒラギノ角ゴ Pro W3"/>
                <a:ea typeface="ヒラギノ角ゴ Pro W3"/>
                <a:cs typeface="ヒラギノ角ゴ Pro W3"/>
              </a:rPr>
              <a:t>DiCarlo</a:t>
            </a:r>
            <a:r>
              <a:rPr lang="en-US" sz="1400" dirty="0">
                <a:latin typeface="ヒラギノ角ゴ Pro W3"/>
                <a:ea typeface="ヒラギノ角ゴ Pro W3"/>
                <a:cs typeface="ヒラギノ角ゴ Pro W3"/>
              </a:rPr>
              <a:t>, </a:t>
            </a:r>
            <a:r>
              <a:rPr lang="en-US" sz="1400" dirty="0" smtClean="0">
                <a:latin typeface="ヒラギノ角ゴ Pro W3"/>
                <a:ea typeface="ヒラギノ角ゴ Pro W3"/>
                <a:cs typeface="ヒラギノ角ゴ Pro W3"/>
              </a:rPr>
              <a:t/>
            </a:r>
            <a:br>
              <a:rPr lang="en-US" sz="1400" dirty="0" smtClean="0">
                <a:latin typeface="ヒラギノ角ゴ Pro W3"/>
                <a:ea typeface="ヒラギノ角ゴ Pro W3"/>
                <a:cs typeface="ヒラギノ角ゴ Pro W3"/>
              </a:rPr>
            </a:br>
            <a:r>
              <a:rPr lang="en-US" sz="1400" dirty="0" smtClean="0">
                <a:latin typeface="ヒラギノ角ゴ Pro W3"/>
                <a:ea typeface="ヒラギノ角ゴ Pro W3"/>
                <a:cs typeface="ヒラギノ角ゴ Pro W3"/>
              </a:rPr>
              <a:t>Nat </a:t>
            </a:r>
            <a:r>
              <a:rPr lang="en-US" sz="1400" dirty="0">
                <a:latin typeface="ヒラギノ角ゴ Pro W3"/>
                <a:ea typeface="ヒラギノ角ゴ Pro W3"/>
                <a:cs typeface="ヒラギノ角ゴ Pro W3"/>
              </a:rPr>
              <a:t>Neurosci.19:356-65,</a:t>
            </a:r>
            <a:r>
              <a:rPr lang="ja-JP" altLang="en-US" sz="1400" dirty="0">
                <a:latin typeface="ヒラギノ角ゴ Pro W3"/>
                <a:ea typeface="ヒラギノ角ゴ Pro W3"/>
                <a:cs typeface="ヒラギノ角ゴ Pro W3"/>
              </a:rPr>
              <a:t> </a:t>
            </a:r>
            <a:r>
              <a:rPr lang="en-US" altLang="ja-JP" sz="1400" dirty="0">
                <a:latin typeface="ヒラギノ角ゴ Pro W3"/>
                <a:ea typeface="ヒラギノ角ゴ Pro W3"/>
                <a:cs typeface="ヒラギノ角ゴ Pro W3"/>
              </a:rPr>
              <a:t>2016</a:t>
            </a:r>
            <a:endParaRPr lang="en-US" sz="1400" dirty="0">
              <a:latin typeface="ヒラギノ角ゴ Pro W3"/>
              <a:ea typeface="ヒラギノ角ゴ Pro W3"/>
              <a:cs typeface="ヒラギノ角ゴ Pro W3"/>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9" name="円/楕円 8"/>
          <p:cNvSpPr/>
          <p:nvPr/>
        </p:nvSpPr>
        <p:spPr bwMode="auto">
          <a:xfrm>
            <a:off x="5240554" y="1336524"/>
            <a:ext cx="1563694" cy="324801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8" name="コンテンツ プレースホルダー 2"/>
          <p:cNvSpPr txBox="1">
            <a:spLocks/>
          </p:cNvSpPr>
          <p:nvPr/>
        </p:nvSpPr>
        <p:spPr>
          <a:xfrm>
            <a:off x="5004048" y="4437112"/>
            <a:ext cx="3888432" cy="1872208"/>
          </a:xfrm>
          <a:prstGeom prst="rect">
            <a:avLst/>
          </a:prstGeom>
          <a:solidFill>
            <a:srgbClr val="FFFFFF"/>
          </a:solidFill>
          <a:ln w="38100">
            <a:solidFill>
              <a:srgbClr val="FF0000"/>
            </a:solidFill>
          </a:ln>
        </p:spPr>
        <p:txBody>
          <a:bodyPr/>
          <a:lst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Font typeface="Wingdings" pitchFamily="2" charset="2"/>
              <a:buChar char="Ø"/>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4"/>
              </a:buBlip>
              <a:defRPr kumimoji="1" sz="1200">
                <a:solidFill>
                  <a:srgbClr val="000000"/>
                </a:solidFill>
                <a:latin typeface="+mj-lt"/>
                <a:ea typeface="+mj-ea"/>
                <a:cs typeface="+mn-cs"/>
              </a:defRPr>
            </a:lvl5pPr>
            <a:lvl6pPr marL="2762250" indent="365125" algn="l" defTabSz="457200" rtl="0" fontAlgn="base">
              <a:spcBef>
                <a:spcPct val="0"/>
              </a:spcBef>
              <a:spcAft>
                <a:spcPct val="0"/>
              </a:spcAft>
              <a:buBlip>
                <a:blip r:embed="rId4"/>
              </a:buBlip>
              <a:defRPr kumimoji="1" sz="1200">
                <a:solidFill>
                  <a:srgbClr val="000000"/>
                </a:solidFill>
                <a:latin typeface="+mj-lt"/>
                <a:ea typeface="+mj-ea"/>
                <a:cs typeface="+mn-cs"/>
              </a:defRPr>
            </a:lvl6pPr>
            <a:lvl7pPr marL="3219450" indent="365125" algn="l" defTabSz="457200" rtl="0" fontAlgn="base">
              <a:spcBef>
                <a:spcPct val="0"/>
              </a:spcBef>
              <a:spcAft>
                <a:spcPct val="0"/>
              </a:spcAft>
              <a:buBlip>
                <a:blip r:embed="rId4"/>
              </a:buBlip>
              <a:defRPr kumimoji="1" sz="1200">
                <a:solidFill>
                  <a:srgbClr val="000000"/>
                </a:solidFill>
                <a:latin typeface="+mj-lt"/>
                <a:ea typeface="+mj-ea"/>
                <a:cs typeface="+mn-cs"/>
              </a:defRPr>
            </a:lvl7pPr>
            <a:lvl8pPr marL="3676650" indent="365125" algn="l" defTabSz="457200" rtl="0" fontAlgn="base">
              <a:spcBef>
                <a:spcPct val="0"/>
              </a:spcBef>
              <a:spcAft>
                <a:spcPct val="0"/>
              </a:spcAft>
              <a:buBlip>
                <a:blip r:embed="rId4"/>
              </a:buBlip>
              <a:defRPr kumimoji="1" sz="1200">
                <a:solidFill>
                  <a:srgbClr val="000000"/>
                </a:solidFill>
                <a:latin typeface="+mj-lt"/>
                <a:ea typeface="+mj-ea"/>
                <a:cs typeface="+mn-cs"/>
              </a:defRPr>
            </a:lvl8pPr>
            <a:lvl9pPr marL="4133850" indent="365125" algn="l" defTabSz="457200" rtl="0" fontAlgn="base">
              <a:spcBef>
                <a:spcPct val="0"/>
              </a:spcBef>
              <a:spcAft>
                <a:spcPct val="0"/>
              </a:spcAft>
              <a:buBlip>
                <a:blip r:embed="rId4"/>
              </a:buBlip>
              <a:defRPr kumimoji="1" sz="1200">
                <a:solidFill>
                  <a:srgbClr val="000000"/>
                </a:solidFill>
                <a:latin typeface="+mj-lt"/>
                <a:ea typeface="+mj-ea"/>
                <a:cs typeface="+mn-cs"/>
              </a:defRPr>
            </a:lvl9pPr>
          </a:lstStyle>
          <a:p>
            <a:pPr marL="0" indent="0">
              <a:lnSpc>
                <a:spcPct val="110000"/>
              </a:lnSpc>
              <a:buNone/>
            </a:pPr>
            <a:r>
              <a:rPr lang="en-US" altLang="ja-JP" sz="1800" kern="0" dirty="0">
                <a:latin typeface="ヒラギノ角ゴ Pro W3"/>
                <a:ea typeface="ヒラギノ角ゴ Pro W3"/>
                <a:cs typeface="ヒラギノ角ゴ Pro W3"/>
              </a:rPr>
              <a:t>The neural activity of the neocortex is homologous to the activity of learned CNN. Nevertheless, the </a:t>
            </a:r>
            <a:r>
              <a:rPr lang="en-US" altLang="ja-JP" sz="1800" u="sng" kern="0" dirty="0">
                <a:latin typeface="ヒラギノ角ゴ Pro W3"/>
                <a:ea typeface="ヒラギノ角ゴ Pro W3"/>
                <a:cs typeface="ヒラギノ角ゴ Pro W3"/>
              </a:rPr>
              <a:t>intermediate area cannot be understandable</a:t>
            </a:r>
            <a:r>
              <a:rPr lang="en-US" altLang="ja-JP" sz="1800" kern="0" dirty="0">
                <a:latin typeface="ヒラギノ角ゴ Pro W3"/>
                <a:ea typeface="ヒラギノ角ゴ Pro W3"/>
                <a:cs typeface="ヒラギノ角ゴ Pro W3"/>
              </a:rPr>
              <a:t>. Naturally it can not be designed.</a:t>
            </a:r>
          </a:p>
        </p:txBody>
      </p:sp>
    </p:spTree>
    <p:extLst>
      <p:ext uri="{BB962C8B-B14F-4D97-AF65-F5344CB8AC3E}">
        <p14:creationId xmlns:p14="http://schemas.microsoft.com/office/powerpoint/2010/main" val="3131811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DL </a:t>
            </a:r>
            <a:r>
              <a:rPr lang="en-US" altLang="ja-JP" dirty="0" smtClean="0"/>
              <a:t>opens </a:t>
            </a:r>
            <a:r>
              <a:rPr lang="en-US" altLang="ja-JP" dirty="0"/>
              <a:t>the door to HLAI realization</a:t>
            </a:r>
            <a:endParaRPr kumimoji="1" lang="ja-JP" altLang="en-US" dirty="0"/>
          </a:p>
        </p:txBody>
      </p:sp>
      <p:sp>
        <p:nvSpPr>
          <p:cNvPr id="3" name="コンテンツ プレースホルダー 2"/>
          <p:cNvSpPr>
            <a:spLocks noGrp="1"/>
          </p:cNvSpPr>
          <p:nvPr>
            <p:ph idx="1"/>
          </p:nvPr>
        </p:nvSpPr>
        <p:spPr>
          <a:xfrm>
            <a:off x="252624" y="758376"/>
            <a:ext cx="8686800" cy="4182792"/>
          </a:xfrm>
        </p:spPr>
        <p:txBody>
          <a:bodyPr>
            <a:normAutofit fontScale="77500" lnSpcReduction="20000"/>
          </a:bodyPr>
          <a:lstStyle/>
          <a:p>
            <a:pPr>
              <a:lnSpc>
                <a:spcPct val="120000"/>
              </a:lnSpc>
            </a:pPr>
            <a:r>
              <a:rPr lang="en-US" altLang="ja-JP" dirty="0">
                <a:solidFill>
                  <a:srgbClr val="000000"/>
                </a:solidFill>
              </a:rPr>
              <a:t>A functional model of the neocortex has been created by an artificial neural network (ANN)</a:t>
            </a:r>
          </a:p>
          <a:p>
            <a:pPr lvl="1">
              <a:lnSpc>
                <a:spcPct val="120000"/>
              </a:lnSpc>
            </a:pPr>
            <a:r>
              <a:rPr lang="en-US" altLang="ja-JP" dirty="0" smtClean="0">
                <a:solidFill>
                  <a:srgbClr val="000000"/>
                </a:solidFill>
              </a:rPr>
              <a:t>One of the </a:t>
            </a:r>
            <a:r>
              <a:rPr lang="en-US" altLang="ja-JP" dirty="0">
                <a:solidFill>
                  <a:srgbClr val="000000"/>
                </a:solidFill>
              </a:rPr>
              <a:t>next big barrier in modeling is the </a:t>
            </a:r>
            <a:r>
              <a:rPr lang="en-US" altLang="ja-JP" u="sng" dirty="0">
                <a:solidFill>
                  <a:srgbClr val="000000"/>
                </a:solidFill>
              </a:rPr>
              <a:t>hippocampal formation and its peripheral connections</a:t>
            </a:r>
            <a:r>
              <a:rPr lang="en-US" altLang="ja-JP" dirty="0">
                <a:solidFill>
                  <a:srgbClr val="000000"/>
                </a:solidFill>
              </a:rPr>
              <a:t>.</a:t>
            </a:r>
          </a:p>
          <a:p>
            <a:pPr lvl="3">
              <a:lnSpc>
                <a:spcPct val="120000"/>
              </a:lnSpc>
            </a:pPr>
            <a:endParaRPr lang="en-US" altLang="ja-JP" dirty="0">
              <a:solidFill>
                <a:srgbClr val="000000"/>
              </a:solidFill>
            </a:endParaRPr>
          </a:p>
          <a:p>
            <a:pPr>
              <a:lnSpc>
                <a:spcPct val="120000"/>
              </a:lnSpc>
            </a:pPr>
            <a:r>
              <a:rPr lang="en-US" altLang="ja-JP" dirty="0">
                <a:solidFill>
                  <a:srgbClr val="000000"/>
                </a:solidFill>
              </a:rPr>
              <a:t>We believe that the ANN granularity is enough to implement computational function of brain organs.</a:t>
            </a:r>
          </a:p>
          <a:p>
            <a:pPr lvl="2">
              <a:lnSpc>
                <a:spcPct val="120000"/>
              </a:lnSpc>
            </a:pPr>
            <a:endParaRPr lang="en-US" altLang="ja-JP" dirty="0">
              <a:solidFill>
                <a:srgbClr val="000000"/>
              </a:solidFill>
            </a:endParaRPr>
          </a:p>
          <a:p>
            <a:pPr>
              <a:lnSpc>
                <a:spcPct val="120000"/>
              </a:lnSpc>
            </a:pPr>
            <a:r>
              <a:rPr lang="en-US" altLang="ja-JP" dirty="0">
                <a:solidFill>
                  <a:srgbClr val="000000"/>
                </a:solidFill>
              </a:rPr>
              <a:t>The infant AI was realized</a:t>
            </a:r>
          </a:p>
          <a:p>
            <a:pPr lvl="1">
              <a:lnSpc>
                <a:spcPct val="120000"/>
              </a:lnSpc>
            </a:pPr>
            <a:r>
              <a:rPr lang="en-US" altLang="ja-JP" dirty="0">
                <a:solidFill>
                  <a:srgbClr val="000000"/>
                </a:solidFill>
              </a:rPr>
              <a:t>Integration with adult AI is the next step.</a:t>
            </a:r>
          </a:p>
          <a:p>
            <a:pPr>
              <a:lnSpc>
                <a:spcPct val="120000"/>
              </a:lnSpc>
            </a:pPr>
            <a:endParaRPr lang="en-US" altLang="ja-JP" kern="0" dirty="0">
              <a:solidFill>
                <a:srgbClr val="3366FF"/>
              </a:solidFill>
            </a:endParaRPr>
          </a:p>
          <a:p>
            <a:pPr>
              <a:lnSpc>
                <a:spcPct val="120000"/>
              </a:lnSpc>
            </a:pP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5" name="正方形/長方形 4"/>
          <p:cNvSpPr/>
          <p:nvPr/>
        </p:nvSpPr>
        <p:spPr>
          <a:xfrm>
            <a:off x="179512" y="5013176"/>
            <a:ext cx="8784976" cy="1077218"/>
          </a:xfrm>
          <a:prstGeom prst="rect">
            <a:avLst/>
          </a:prstGeom>
          <a:solidFill>
            <a:srgbClr val="FFFFCC"/>
          </a:solidFill>
        </p:spPr>
        <p:txBody>
          <a:bodyPr wrap="square">
            <a:spAutoFit/>
          </a:bodyPr>
          <a:lstStyle/>
          <a:p>
            <a:r>
              <a:rPr lang="en-US" altLang="ja-JP" sz="3200" dirty="0"/>
              <a:t>DL is an excellent engine of AI, but it is not a car.</a:t>
            </a:r>
          </a:p>
          <a:p>
            <a:r>
              <a:rPr lang="en-US" altLang="ja-JP" sz="3200" dirty="0"/>
              <a:t>The </a:t>
            </a:r>
            <a:r>
              <a:rPr lang="en-US" altLang="ja-JP" sz="3200" u="sng" dirty="0"/>
              <a:t>design drawing </a:t>
            </a:r>
            <a:r>
              <a:rPr lang="en-US" altLang="ja-JP" sz="3200" dirty="0"/>
              <a:t>of a car is necessary for AGI.</a:t>
            </a:r>
            <a:endParaRPr lang="ja-JP" altLang="en-US" sz="3200" dirty="0"/>
          </a:p>
        </p:txBody>
      </p:sp>
    </p:spTree>
    <p:extLst>
      <p:ext uri="{BB962C8B-B14F-4D97-AF65-F5344CB8AC3E}">
        <p14:creationId xmlns:p14="http://schemas.microsoft.com/office/powerpoint/2010/main" val="3411281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rot="19271456">
            <a:off x="3275781" y="3093531"/>
            <a:ext cx="3315039" cy="707886"/>
          </a:xfrm>
          <a:prstGeom prst="rect">
            <a:avLst/>
          </a:prstGeom>
          <a:noFill/>
        </p:spPr>
        <p:txBody>
          <a:bodyPr wrap="square" rtlCol="0">
            <a:spAutoFit/>
          </a:bodyPr>
          <a:lstStyle/>
          <a:p>
            <a:r>
              <a:rPr lang="en-US" altLang="ja-JP" sz="2000" b="1" dirty="0">
                <a:solidFill>
                  <a:srgbClr val="21FEA3"/>
                </a:solidFill>
                <a:latin typeface="ヒラギノ角ゴ Pro W3"/>
                <a:ea typeface="ヒラギノ角ゴ Pro W3"/>
                <a:cs typeface="ヒラギノ角ゴ Pro W3"/>
              </a:rPr>
              <a:t>Increasing computational resources</a:t>
            </a:r>
            <a:endParaRPr kumimoji="1" lang="ja-JP" altLang="en-US" sz="2000" b="1" dirty="0">
              <a:solidFill>
                <a:srgbClr val="21FEA3"/>
              </a:solidFill>
              <a:latin typeface="ヒラギノ角ゴ Pro W3"/>
              <a:ea typeface="ヒラギノ角ゴ Pro W3"/>
              <a:cs typeface="ヒラギノ角ゴ Pro W3"/>
            </a:endParaRPr>
          </a:p>
        </p:txBody>
      </p:sp>
      <p:sp>
        <p:nvSpPr>
          <p:cNvPr id="21" name="フリーフォーム 20"/>
          <p:cNvSpPr/>
          <p:nvPr/>
        </p:nvSpPr>
        <p:spPr>
          <a:xfrm>
            <a:off x="827584" y="836712"/>
            <a:ext cx="6912768" cy="4820606"/>
          </a:xfrm>
          <a:custGeom>
            <a:avLst/>
            <a:gdLst>
              <a:gd name="connsiteX0" fmla="*/ 0 w 2940976"/>
              <a:gd name="connsiteY0" fmla="*/ 2444342 h 2444342"/>
              <a:gd name="connsiteX1" fmla="*/ 2940976 w 2940976"/>
              <a:gd name="connsiteY1" fmla="*/ 0 h 2444342"/>
              <a:gd name="connsiteX2" fmla="*/ 2940976 w 2940976"/>
              <a:gd name="connsiteY2" fmla="*/ 0 h 2444342"/>
              <a:gd name="connsiteX0" fmla="*/ 0 w 2940976"/>
              <a:gd name="connsiteY0" fmla="*/ 2444342 h 2444342"/>
              <a:gd name="connsiteX1" fmla="*/ 1632815 w 2940976"/>
              <a:gd name="connsiteY1" fmla="*/ 1069400 h 2444342"/>
              <a:gd name="connsiteX2" fmla="*/ 2940976 w 2940976"/>
              <a:gd name="connsiteY2" fmla="*/ 0 h 2444342"/>
              <a:gd name="connsiteX3" fmla="*/ 2940976 w 2940976"/>
              <a:gd name="connsiteY3" fmla="*/ 0 h 2444342"/>
              <a:gd name="connsiteX0" fmla="*/ 0 w 2940976"/>
              <a:gd name="connsiteY0" fmla="*/ 2444342 h 2444342"/>
              <a:gd name="connsiteX1" fmla="*/ 1766496 w 2940976"/>
              <a:gd name="connsiteY1" fmla="*/ 1900094 h 2444342"/>
              <a:gd name="connsiteX2" fmla="*/ 2940976 w 2940976"/>
              <a:gd name="connsiteY2" fmla="*/ 0 h 2444342"/>
              <a:gd name="connsiteX3" fmla="*/ 2940976 w 2940976"/>
              <a:gd name="connsiteY3" fmla="*/ 0 h 2444342"/>
              <a:gd name="connsiteX0" fmla="*/ 0 w 2940976"/>
              <a:gd name="connsiteY0" fmla="*/ 2444342 h 2444342"/>
              <a:gd name="connsiteX1" fmla="*/ 1766496 w 2940976"/>
              <a:gd name="connsiteY1" fmla="*/ 1900094 h 2444342"/>
              <a:gd name="connsiteX2" fmla="*/ 2940976 w 2940976"/>
              <a:gd name="connsiteY2" fmla="*/ 0 h 2444342"/>
              <a:gd name="connsiteX3" fmla="*/ 2940976 w 2940976"/>
              <a:gd name="connsiteY3" fmla="*/ 0 h 2444342"/>
              <a:gd name="connsiteX0" fmla="*/ 0 w 2940976"/>
              <a:gd name="connsiteY0" fmla="*/ 2444342 h 2444342"/>
              <a:gd name="connsiteX1" fmla="*/ 1766496 w 2940976"/>
              <a:gd name="connsiteY1" fmla="*/ 1900094 h 2444342"/>
              <a:gd name="connsiteX2" fmla="*/ 2940976 w 2940976"/>
              <a:gd name="connsiteY2" fmla="*/ 0 h 2444342"/>
              <a:gd name="connsiteX3" fmla="*/ 2940976 w 2940976"/>
              <a:gd name="connsiteY3" fmla="*/ 0 h 2444342"/>
              <a:gd name="connsiteX0" fmla="*/ 0 w 2940976"/>
              <a:gd name="connsiteY0" fmla="*/ 2444342 h 2444342"/>
              <a:gd name="connsiteX1" fmla="*/ 1766496 w 2940976"/>
              <a:gd name="connsiteY1" fmla="*/ 1900094 h 2444342"/>
              <a:gd name="connsiteX2" fmla="*/ 2940976 w 2940976"/>
              <a:gd name="connsiteY2" fmla="*/ 0 h 2444342"/>
              <a:gd name="connsiteX3" fmla="*/ 2940976 w 2940976"/>
              <a:gd name="connsiteY3" fmla="*/ 0 h 2444342"/>
            </a:gdLst>
            <a:ahLst/>
            <a:cxnLst>
              <a:cxn ang="0">
                <a:pos x="connsiteX0" y="connsiteY0"/>
              </a:cxn>
              <a:cxn ang="0">
                <a:pos x="connsiteX1" y="connsiteY1"/>
              </a:cxn>
              <a:cxn ang="0">
                <a:pos x="connsiteX2" y="connsiteY2"/>
              </a:cxn>
              <a:cxn ang="0">
                <a:pos x="connsiteX3" y="connsiteY3"/>
              </a:cxn>
            </a:cxnLst>
            <a:rect l="l" t="t" r="r" b="b"/>
            <a:pathLst>
              <a:path w="2940976" h="2444342">
                <a:moveTo>
                  <a:pt x="0" y="2444342"/>
                </a:moveTo>
                <a:cubicBezTo>
                  <a:pt x="636576" y="2387053"/>
                  <a:pt x="1276333" y="2307484"/>
                  <a:pt x="1766496" y="1900094"/>
                </a:cubicBezTo>
                <a:cubicBezTo>
                  <a:pt x="2256659" y="1492704"/>
                  <a:pt x="2792972" y="383519"/>
                  <a:pt x="2940976" y="0"/>
                </a:cubicBezTo>
                <a:lnTo>
                  <a:pt x="2940976" y="0"/>
                </a:lnTo>
              </a:path>
            </a:pathLst>
          </a:custGeom>
          <a:ln w="127000" cmpd="sng">
            <a:solidFill>
              <a:srgbClr val="3CE9C6"/>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3" name="タイトル 2"/>
          <p:cNvSpPr>
            <a:spLocks noGrp="1"/>
          </p:cNvSpPr>
          <p:nvPr>
            <p:ph type="title"/>
          </p:nvPr>
        </p:nvSpPr>
        <p:spPr/>
        <p:txBody>
          <a:bodyPr/>
          <a:lstStyle/>
          <a:p>
            <a:r>
              <a:rPr lang="en-US" altLang="ja-JP" dirty="0">
                <a:solidFill>
                  <a:srgbClr val="000000"/>
                </a:solidFill>
              </a:rPr>
              <a:t>Adult AI vs. Infant AI</a:t>
            </a:r>
            <a:endParaRPr kumimoji="1" lang="ja-JP" altLang="en-US" dirty="0">
              <a:solidFill>
                <a:srgbClr val="000000"/>
              </a:solidFill>
            </a:endParaRPr>
          </a:p>
        </p:txBody>
      </p:sp>
      <p:sp>
        <p:nvSpPr>
          <p:cNvPr id="2" name="フッター プレースホルダー 1"/>
          <p:cNvSpPr>
            <a:spLocks noGrp="1"/>
          </p:cNvSpPr>
          <p:nvPr>
            <p:ph type="ftr" sz="quarter" idx="11"/>
          </p:nvPr>
        </p:nvSpPr>
        <p:spPr/>
        <p:txBody>
          <a:bodyPr/>
          <a:lstStyle/>
          <a:p>
            <a:r>
              <a:rPr lang="en-US" altLang="ja-JP"/>
              <a:t>Gatsby-Kaken Joint Workshop on AI and Neuroscience </a:t>
            </a:r>
            <a:endParaRPr lang="de-DE" altLang="ja-JP"/>
          </a:p>
        </p:txBody>
      </p:sp>
      <p:grpSp>
        <p:nvGrpSpPr>
          <p:cNvPr id="13" name="図形グループ 12"/>
          <p:cNvGrpSpPr/>
          <p:nvPr/>
        </p:nvGrpSpPr>
        <p:grpSpPr>
          <a:xfrm>
            <a:off x="1043608" y="1700808"/>
            <a:ext cx="5328592" cy="2310351"/>
            <a:chOff x="1043608" y="1700808"/>
            <a:chExt cx="5328592" cy="2310351"/>
          </a:xfrm>
        </p:grpSpPr>
        <p:sp>
          <p:nvSpPr>
            <p:cNvPr id="7" name="二等辺三角形 6"/>
            <p:cNvSpPr/>
            <p:nvPr/>
          </p:nvSpPr>
          <p:spPr bwMode="auto">
            <a:xfrm rot="16200000">
              <a:off x="2552728" y="191688"/>
              <a:ext cx="2310351" cy="5328592"/>
            </a:xfrm>
            <a:prstGeom prst="triangle">
              <a:avLst>
                <a:gd name="adj" fmla="val 99289"/>
              </a:avLst>
            </a:prstGeom>
            <a:solidFill>
              <a:schemeClr val="bg1">
                <a:lumMod val="95000"/>
              </a:schemeClr>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8" name="テキスト ボックス 7"/>
            <p:cNvSpPr txBox="1"/>
            <p:nvPr/>
          </p:nvSpPr>
          <p:spPr>
            <a:xfrm>
              <a:off x="2987824" y="1916832"/>
              <a:ext cx="2185214" cy="1308050"/>
            </a:xfrm>
            <a:prstGeom prst="rect">
              <a:avLst/>
            </a:prstGeom>
            <a:noFill/>
          </p:spPr>
          <p:txBody>
            <a:bodyPr wrap="none" rtlCol="0">
              <a:spAutoFit/>
            </a:bodyPr>
            <a:lstStyle/>
            <a:p>
              <a:r>
                <a:rPr lang="en-US" altLang="ja-JP" sz="2800" dirty="0">
                  <a:latin typeface="ヒラギノ角ゴ Pro W3"/>
                  <a:ea typeface="ヒラギノ角ゴ Pro W3"/>
                  <a:cs typeface="ヒラギノ角ゴ Pro W3"/>
                </a:rPr>
                <a:t>Adult</a:t>
              </a:r>
              <a:r>
                <a:rPr lang="ja-JP" altLang="en-US" sz="2800" dirty="0">
                  <a:latin typeface="ヒラギノ角ゴ Pro W3"/>
                  <a:ea typeface="ヒラギノ角ゴ Pro W3"/>
                  <a:cs typeface="ヒラギノ角ゴ Pro W3"/>
                </a:rPr>
                <a:t> </a:t>
              </a:r>
              <a:r>
                <a:rPr lang="en-US" altLang="ja-JP" sz="2800" dirty="0">
                  <a:latin typeface="ヒラギノ角ゴ Pro W3"/>
                  <a:ea typeface="ヒラギノ角ゴ Pro W3"/>
                  <a:cs typeface="ヒラギノ角ゴ Pro W3"/>
                </a:rPr>
                <a:t>AI </a:t>
              </a:r>
            </a:p>
            <a:p>
              <a:pPr marL="285750" indent="-285750">
                <a:buFont typeface="Arial"/>
                <a:buChar char="•"/>
              </a:pPr>
              <a:r>
                <a:rPr lang="en-US" altLang="ja-JP" dirty="0">
                  <a:latin typeface="ヒラギノ角ゴ Pro W3"/>
                  <a:ea typeface="ヒラギノ角ゴ Pro W3"/>
                  <a:cs typeface="ヒラギノ角ゴ Pro W3"/>
                </a:rPr>
                <a:t>Understandable</a:t>
              </a:r>
            </a:p>
            <a:p>
              <a:pPr marL="285750" indent="-285750">
                <a:buFont typeface="Arial"/>
                <a:buChar char="•"/>
              </a:pPr>
              <a:r>
                <a:rPr lang="en-US" altLang="ja-JP" dirty="0">
                  <a:latin typeface="ヒラギノ角ゴ Pro W3"/>
                  <a:ea typeface="ヒラギノ角ゴ Pro W3"/>
                  <a:cs typeface="ヒラギノ角ゴ Pro W3"/>
                </a:rPr>
                <a:t>Designed</a:t>
              </a:r>
            </a:p>
            <a:p>
              <a:pPr marL="285750" indent="-285750">
                <a:buFont typeface="Arial"/>
                <a:buChar char="•"/>
              </a:pPr>
              <a:r>
                <a:rPr kumimoji="1" lang="en-US" altLang="ja-JP" u="sng" dirty="0">
                  <a:solidFill>
                    <a:srgbClr val="3366FF"/>
                  </a:solidFill>
                  <a:latin typeface="ヒラギノ角ゴ Pro W3"/>
                  <a:ea typeface="ヒラギノ角ゴ Pro W3"/>
                  <a:cs typeface="ヒラギノ角ゴ Pro W3"/>
                </a:rPr>
                <a:t>Deduction</a:t>
              </a:r>
              <a:endParaRPr kumimoji="1" lang="ja-JP" altLang="en-US" u="sng" dirty="0">
                <a:solidFill>
                  <a:srgbClr val="3366FF"/>
                </a:solidFill>
                <a:latin typeface="ヒラギノ角ゴ Pro W3"/>
                <a:ea typeface="ヒラギノ角ゴ Pro W3"/>
                <a:cs typeface="ヒラギノ角ゴ Pro W3"/>
              </a:endParaRPr>
            </a:p>
          </p:txBody>
        </p:sp>
      </p:grpSp>
      <p:sp>
        <p:nvSpPr>
          <p:cNvPr id="11" name="テキスト ボックス 10"/>
          <p:cNvSpPr txBox="1"/>
          <p:nvPr/>
        </p:nvSpPr>
        <p:spPr>
          <a:xfrm>
            <a:off x="755576" y="6027385"/>
            <a:ext cx="761747" cy="353943"/>
          </a:xfrm>
          <a:prstGeom prst="rect">
            <a:avLst/>
          </a:prstGeom>
          <a:noFill/>
        </p:spPr>
        <p:txBody>
          <a:bodyPr wrap="none" rtlCol="0">
            <a:spAutoFit/>
          </a:bodyPr>
          <a:lstStyle/>
          <a:p>
            <a:r>
              <a:rPr kumimoji="1" lang="en-US" altLang="ja-JP" dirty="0">
                <a:latin typeface="ヒラギノ角ゴ Pro W3"/>
                <a:ea typeface="ヒラギノ角ゴ Pro W3"/>
                <a:cs typeface="ヒラギノ角ゴ Pro W3"/>
              </a:rPr>
              <a:t>1956</a:t>
            </a:r>
            <a:endParaRPr kumimoji="1" lang="ja-JP" altLang="en-US" dirty="0">
              <a:latin typeface="ヒラギノ角ゴ Pro W3"/>
              <a:ea typeface="ヒラギノ角ゴ Pro W3"/>
              <a:cs typeface="ヒラギノ角ゴ Pro W3"/>
            </a:endParaRPr>
          </a:p>
        </p:txBody>
      </p:sp>
      <p:sp>
        <p:nvSpPr>
          <p:cNvPr id="12" name="テキスト ボックス 11"/>
          <p:cNvSpPr txBox="1"/>
          <p:nvPr/>
        </p:nvSpPr>
        <p:spPr>
          <a:xfrm>
            <a:off x="5940152" y="6027385"/>
            <a:ext cx="761747" cy="353943"/>
          </a:xfrm>
          <a:prstGeom prst="rect">
            <a:avLst/>
          </a:prstGeom>
          <a:noFill/>
        </p:spPr>
        <p:txBody>
          <a:bodyPr wrap="none" rtlCol="0">
            <a:spAutoFit/>
          </a:bodyPr>
          <a:lstStyle/>
          <a:p>
            <a:r>
              <a:rPr kumimoji="1" lang="en-US" altLang="ja-JP" dirty="0">
                <a:latin typeface="ヒラギノ角ゴ Pro W3"/>
                <a:ea typeface="ヒラギノ角ゴ Pro W3"/>
                <a:cs typeface="ヒラギノ角ゴ Pro W3"/>
              </a:rPr>
              <a:t>2016</a:t>
            </a:r>
            <a:endParaRPr kumimoji="1" lang="ja-JP" altLang="en-US" dirty="0">
              <a:latin typeface="ヒラギノ角ゴ Pro W3"/>
              <a:ea typeface="ヒラギノ角ゴ Pro W3"/>
              <a:cs typeface="ヒラギノ角ゴ Pro W3"/>
            </a:endParaRPr>
          </a:p>
        </p:txBody>
      </p:sp>
      <p:sp>
        <p:nvSpPr>
          <p:cNvPr id="16" name="テキスト ボックス 15"/>
          <p:cNvSpPr txBox="1"/>
          <p:nvPr/>
        </p:nvSpPr>
        <p:spPr>
          <a:xfrm>
            <a:off x="7668344" y="6027385"/>
            <a:ext cx="992579" cy="353943"/>
          </a:xfrm>
          <a:prstGeom prst="rect">
            <a:avLst/>
          </a:prstGeom>
          <a:noFill/>
        </p:spPr>
        <p:txBody>
          <a:bodyPr wrap="none" rtlCol="0">
            <a:spAutoFit/>
          </a:bodyPr>
          <a:lstStyle/>
          <a:p>
            <a:r>
              <a:rPr kumimoji="1" lang="en-US" altLang="ja-JP" dirty="0">
                <a:latin typeface="ヒラギノ角ゴ Pro W3"/>
                <a:ea typeface="ヒラギノ角ゴ Pro W3"/>
                <a:cs typeface="ヒラギノ角ゴ Pro W3"/>
              </a:rPr>
              <a:t>202X</a:t>
            </a:r>
            <a:r>
              <a:rPr kumimoji="1" lang="ja-JP" altLang="en-US" dirty="0">
                <a:latin typeface="ヒラギノ角ゴ Pro W3"/>
                <a:ea typeface="ヒラギノ角ゴ Pro W3"/>
                <a:cs typeface="ヒラギノ角ゴ Pro W3"/>
              </a:rPr>
              <a:t>年</a:t>
            </a:r>
          </a:p>
        </p:txBody>
      </p:sp>
      <p:grpSp>
        <p:nvGrpSpPr>
          <p:cNvPr id="5" name="図形グループ 4"/>
          <p:cNvGrpSpPr/>
          <p:nvPr/>
        </p:nvGrpSpPr>
        <p:grpSpPr>
          <a:xfrm>
            <a:off x="1043608" y="1700808"/>
            <a:ext cx="7138342" cy="4449980"/>
            <a:chOff x="1043608" y="1700808"/>
            <a:chExt cx="7138342" cy="4449980"/>
          </a:xfrm>
        </p:grpSpPr>
        <p:sp>
          <p:nvSpPr>
            <p:cNvPr id="6" name="二等辺三角形 5"/>
            <p:cNvSpPr/>
            <p:nvPr/>
          </p:nvSpPr>
          <p:spPr bwMode="auto">
            <a:xfrm rot="16200000">
              <a:off x="2263283" y="1711366"/>
              <a:ext cx="2889246" cy="5328596"/>
            </a:xfrm>
            <a:custGeom>
              <a:avLst/>
              <a:gdLst>
                <a:gd name="connsiteX0" fmla="*/ 0 w 1970139"/>
                <a:gd name="connsiteY0" fmla="*/ 5040562 h 5040562"/>
                <a:gd name="connsiteX1" fmla="*/ 985070 w 1970139"/>
                <a:gd name="connsiteY1" fmla="*/ 0 h 5040562"/>
                <a:gd name="connsiteX2" fmla="*/ 1970139 w 1970139"/>
                <a:gd name="connsiteY2" fmla="*/ 5040562 h 5040562"/>
                <a:gd name="connsiteX3" fmla="*/ 0 w 1970139"/>
                <a:gd name="connsiteY3" fmla="*/ 5040562 h 5040562"/>
                <a:gd name="connsiteX0" fmla="*/ 0 w 1970139"/>
                <a:gd name="connsiteY0" fmla="*/ 5040562 h 5040562"/>
                <a:gd name="connsiteX1" fmla="*/ 985070 w 1970139"/>
                <a:gd name="connsiteY1" fmla="*/ 0 h 5040562"/>
                <a:gd name="connsiteX2" fmla="*/ 1479582 w 1970139"/>
                <a:gd name="connsiteY2" fmla="*/ 2510054 h 5040562"/>
                <a:gd name="connsiteX3" fmla="*/ 1970139 w 1970139"/>
                <a:gd name="connsiteY3" fmla="*/ 5040562 h 5040562"/>
                <a:gd name="connsiteX4" fmla="*/ 0 w 1970139"/>
                <a:gd name="connsiteY4" fmla="*/ 5040562 h 5040562"/>
                <a:gd name="connsiteX0" fmla="*/ 0 w 1970139"/>
                <a:gd name="connsiteY0" fmla="*/ 5040562 h 5040562"/>
                <a:gd name="connsiteX1" fmla="*/ 985070 w 1970139"/>
                <a:gd name="connsiteY1" fmla="*/ 0 h 5040562"/>
                <a:gd name="connsiteX2" fmla="*/ 1804218 w 1970139"/>
                <a:gd name="connsiteY2" fmla="*/ 2414568 h 5040562"/>
                <a:gd name="connsiteX3" fmla="*/ 1970139 w 1970139"/>
                <a:gd name="connsiteY3" fmla="*/ 5040562 h 5040562"/>
                <a:gd name="connsiteX4" fmla="*/ 0 w 1970139"/>
                <a:gd name="connsiteY4" fmla="*/ 5040562 h 5040562"/>
                <a:gd name="connsiteX0" fmla="*/ 0 w 2098000"/>
                <a:gd name="connsiteY0" fmla="*/ 5102082 h 5102082"/>
                <a:gd name="connsiteX1" fmla="*/ 985070 w 2098000"/>
                <a:gd name="connsiteY1" fmla="*/ 61520 h 5102082"/>
                <a:gd name="connsiteX2" fmla="*/ 1804218 w 2098000"/>
                <a:gd name="connsiteY2" fmla="*/ 2476088 h 5102082"/>
                <a:gd name="connsiteX3" fmla="*/ 1970139 w 2098000"/>
                <a:gd name="connsiteY3" fmla="*/ 5102082 h 5102082"/>
                <a:gd name="connsiteX4" fmla="*/ 0 w 2098000"/>
                <a:gd name="connsiteY4" fmla="*/ 5102082 h 5102082"/>
                <a:gd name="connsiteX0" fmla="*/ 0 w 1971098"/>
                <a:gd name="connsiteY0" fmla="*/ 5102082 h 5102082"/>
                <a:gd name="connsiteX1" fmla="*/ 985070 w 1971098"/>
                <a:gd name="connsiteY1" fmla="*/ 61520 h 5102082"/>
                <a:gd name="connsiteX2" fmla="*/ 1804218 w 1971098"/>
                <a:gd name="connsiteY2" fmla="*/ 2476088 h 5102082"/>
                <a:gd name="connsiteX3" fmla="*/ 1970139 w 1971098"/>
                <a:gd name="connsiteY3" fmla="*/ 5102082 h 5102082"/>
                <a:gd name="connsiteX4" fmla="*/ 0 w 1971098"/>
                <a:gd name="connsiteY4" fmla="*/ 5102082 h 5102082"/>
                <a:gd name="connsiteX0" fmla="*/ 0 w 1971098"/>
                <a:gd name="connsiteY0" fmla="*/ 5040562 h 5040562"/>
                <a:gd name="connsiteX1" fmla="*/ 985070 w 1971098"/>
                <a:gd name="connsiteY1" fmla="*/ 0 h 5040562"/>
                <a:gd name="connsiteX2" fmla="*/ 1804218 w 1971098"/>
                <a:gd name="connsiteY2" fmla="*/ 2414568 h 5040562"/>
                <a:gd name="connsiteX3" fmla="*/ 1970139 w 1971098"/>
                <a:gd name="connsiteY3" fmla="*/ 5040562 h 5040562"/>
                <a:gd name="connsiteX4" fmla="*/ 0 w 1971098"/>
                <a:gd name="connsiteY4" fmla="*/ 5040562 h 5040562"/>
                <a:gd name="connsiteX0" fmla="*/ 0 w 1971098"/>
                <a:gd name="connsiteY0" fmla="*/ 5040562 h 5040562"/>
                <a:gd name="connsiteX1" fmla="*/ 515213 w 1971098"/>
                <a:gd name="connsiteY1" fmla="*/ 2433664 h 5040562"/>
                <a:gd name="connsiteX2" fmla="*/ 985070 w 1971098"/>
                <a:gd name="connsiteY2" fmla="*/ 0 h 5040562"/>
                <a:gd name="connsiteX3" fmla="*/ 1804218 w 1971098"/>
                <a:gd name="connsiteY3" fmla="*/ 2414568 h 5040562"/>
                <a:gd name="connsiteX4" fmla="*/ 1970139 w 1971098"/>
                <a:gd name="connsiteY4" fmla="*/ 5040562 h 5040562"/>
                <a:gd name="connsiteX5" fmla="*/ 0 w 1971098"/>
                <a:gd name="connsiteY5" fmla="*/ 5040562 h 5040562"/>
                <a:gd name="connsiteX0" fmla="*/ 0 w 1971098"/>
                <a:gd name="connsiteY0" fmla="*/ 5040562 h 5040562"/>
                <a:gd name="connsiteX1" fmla="*/ 753918 w 1971098"/>
                <a:gd name="connsiteY1" fmla="*/ 2548248 h 5040562"/>
                <a:gd name="connsiteX2" fmla="*/ 985070 w 1971098"/>
                <a:gd name="connsiteY2" fmla="*/ 0 h 5040562"/>
                <a:gd name="connsiteX3" fmla="*/ 1804218 w 1971098"/>
                <a:gd name="connsiteY3" fmla="*/ 2414568 h 5040562"/>
                <a:gd name="connsiteX4" fmla="*/ 1970139 w 1971098"/>
                <a:gd name="connsiteY4" fmla="*/ 5040562 h 5040562"/>
                <a:gd name="connsiteX5" fmla="*/ 0 w 1971098"/>
                <a:gd name="connsiteY5" fmla="*/ 5040562 h 5040562"/>
                <a:gd name="connsiteX0" fmla="*/ 0 w 1971098"/>
                <a:gd name="connsiteY0" fmla="*/ 5040562 h 5040562"/>
                <a:gd name="connsiteX1" fmla="*/ 696628 w 1971098"/>
                <a:gd name="connsiteY1" fmla="*/ 3340784 h 5040562"/>
                <a:gd name="connsiteX2" fmla="*/ 985070 w 1971098"/>
                <a:gd name="connsiteY2" fmla="*/ 0 h 5040562"/>
                <a:gd name="connsiteX3" fmla="*/ 1804218 w 1971098"/>
                <a:gd name="connsiteY3" fmla="*/ 2414568 h 5040562"/>
                <a:gd name="connsiteX4" fmla="*/ 1970139 w 1971098"/>
                <a:gd name="connsiteY4" fmla="*/ 5040562 h 5040562"/>
                <a:gd name="connsiteX5" fmla="*/ 0 w 1971098"/>
                <a:gd name="connsiteY5" fmla="*/ 5040562 h 5040562"/>
                <a:gd name="connsiteX0" fmla="*/ 0 w 1971098"/>
                <a:gd name="connsiteY0" fmla="*/ 5040562 h 5040562"/>
                <a:gd name="connsiteX1" fmla="*/ 658435 w 1971098"/>
                <a:gd name="connsiteY1" fmla="*/ 3550853 h 5040562"/>
                <a:gd name="connsiteX2" fmla="*/ 985070 w 1971098"/>
                <a:gd name="connsiteY2" fmla="*/ 0 h 5040562"/>
                <a:gd name="connsiteX3" fmla="*/ 1804218 w 1971098"/>
                <a:gd name="connsiteY3" fmla="*/ 2414568 h 5040562"/>
                <a:gd name="connsiteX4" fmla="*/ 1970139 w 1971098"/>
                <a:gd name="connsiteY4" fmla="*/ 5040562 h 5040562"/>
                <a:gd name="connsiteX5" fmla="*/ 0 w 1971098"/>
                <a:gd name="connsiteY5" fmla="*/ 5040562 h 5040562"/>
                <a:gd name="connsiteX0" fmla="*/ 41288 w 2012386"/>
                <a:gd name="connsiteY0" fmla="*/ 5040562 h 5040562"/>
                <a:gd name="connsiteX1" fmla="*/ 699723 w 2012386"/>
                <a:gd name="connsiteY1" fmla="*/ 3550853 h 5040562"/>
                <a:gd name="connsiteX2" fmla="*/ 1026358 w 2012386"/>
                <a:gd name="connsiteY2" fmla="*/ 0 h 5040562"/>
                <a:gd name="connsiteX3" fmla="*/ 1845506 w 2012386"/>
                <a:gd name="connsiteY3" fmla="*/ 2414568 h 5040562"/>
                <a:gd name="connsiteX4" fmla="*/ 2011427 w 2012386"/>
                <a:gd name="connsiteY4" fmla="*/ 5040562 h 5040562"/>
                <a:gd name="connsiteX5" fmla="*/ 41288 w 2012386"/>
                <a:gd name="connsiteY5" fmla="*/ 5040562 h 5040562"/>
                <a:gd name="connsiteX0" fmla="*/ 0 w 1971098"/>
                <a:gd name="connsiteY0" fmla="*/ 5040562 h 5040562"/>
                <a:gd name="connsiteX1" fmla="*/ 658435 w 1971098"/>
                <a:gd name="connsiteY1" fmla="*/ 3550853 h 5040562"/>
                <a:gd name="connsiteX2" fmla="*/ 985070 w 1971098"/>
                <a:gd name="connsiteY2" fmla="*/ 0 h 5040562"/>
                <a:gd name="connsiteX3" fmla="*/ 1804218 w 1971098"/>
                <a:gd name="connsiteY3" fmla="*/ 2414568 h 5040562"/>
                <a:gd name="connsiteX4" fmla="*/ 1970139 w 1971098"/>
                <a:gd name="connsiteY4" fmla="*/ 5040562 h 5040562"/>
                <a:gd name="connsiteX5" fmla="*/ 0 w 1971098"/>
                <a:gd name="connsiteY5" fmla="*/ 5040562 h 5040562"/>
                <a:gd name="connsiteX0" fmla="*/ 0 w 1971098"/>
                <a:gd name="connsiteY0" fmla="*/ 5040562 h 5040562"/>
                <a:gd name="connsiteX1" fmla="*/ 658435 w 1971098"/>
                <a:gd name="connsiteY1" fmla="*/ 3550853 h 5040562"/>
                <a:gd name="connsiteX2" fmla="*/ 985070 w 1971098"/>
                <a:gd name="connsiteY2" fmla="*/ 0 h 5040562"/>
                <a:gd name="connsiteX3" fmla="*/ 1804218 w 1971098"/>
                <a:gd name="connsiteY3" fmla="*/ 2414568 h 5040562"/>
                <a:gd name="connsiteX4" fmla="*/ 1970139 w 1971098"/>
                <a:gd name="connsiteY4" fmla="*/ 5040562 h 5040562"/>
                <a:gd name="connsiteX5" fmla="*/ 0 w 1971098"/>
                <a:gd name="connsiteY5" fmla="*/ 5040562 h 5040562"/>
                <a:gd name="connsiteX0" fmla="*/ 0 w 1970171"/>
                <a:gd name="connsiteY0" fmla="*/ 5040562 h 5040562"/>
                <a:gd name="connsiteX1" fmla="*/ 658435 w 1970171"/>
                <a:gd name="connsiteY1" fmla="*/ 3550853 h 5040562"/>
                <a:gd name="connsiteX2" fmla="*/ 985070 w 1970171"/>
                <a:gd name="connsiteY2" fmla="*/ 0 h 5040562"/>
                <a:gd name="connsiteX3" fmla="*/ 1307711 w 1970171"/>
                <a:gd name="connsiteY3" fmla="*/ 3531757 h 5040562"/>
                <a:gd name="connsiteX4" fmla="*/ 1970139 w 1970171"/>
                <a:gd name="connsiteY4" fmla="*/ 5040562 h 5040562"/>
                <a:gd name="connsiteX5" fmla="*/ 0 w 1970171"/>
                <a:gd name="connsiteY5" fmla="*/ 5040562 h 5040562"/>
                <a:gd name="connsiteX0" fmla="*/ 0 w 1970139"/>
                <a:gd name="connsiteY0" fmla="*/ 5040562 h 5040562"/>
                <a:gd name="connsiteX1" fmla="*/ 658435 w 1970139"/>
                <a:gd name="connsiteY1" fmla="*/ 3550853 h 5040562"/>
                <a:gd name="connsiteX2" fmla="*/ 985070 w 1970139"/>
                <a:gd name="connsiteY2" fmla="*/ 0 h 5040562"/>
                <a:gd name="connsiteX3" fmla="*/ 1307711 w 1970139"/>
                <a:gd name="connsiteY3" fmla="*/ 3531757 h 5040562"/>
                <a:gd name="connsiteX4" fmla="*/ 1970139 w 1970139"/>
                <a:gd name="connsiteY4" fmla="*/ 5040562 h 5040562"/>
                <a:gd name="connsiteX5" fmla="*/ 0 w 1970139"/>
                <a:gd name="connsiteY5" fmla="*/ 5040562 h 5040562"/>
                <a:gd name="connsiteX0" fmla="*/ 0 w 1970139"/>
                <a:gd name="connsiteY0" fmla="*/ 5040562 h 5040562"/>
                <a:gd name="connsiteX1" fmla="*/ 658435 w 1970139"/>
                <a:gd name="connsiteY1" fmla="*/ 3550853 h 5040562"/>
                <a:gd name="connsiteX2" fmla="*/ 985070 w 1970139"/>
                <a:gd name="connsiteY2" fmla="*/ 0 h 5040562"/>
                <a:gd name="connsiteX3" fmla="*/ 1307711 w 1970139"/>
                <a:gd name="connsiteY3" fmla="*/ 3531757 h 5040562"/>
                <a:gd name="connsiteX4" fmla="*/ 1970139 w 1970139"/>
                <a:gd name="connsiteY4" fmla="*/ 5040562 h 5040562"/>
                <a:gd name="connsiteX5" fmla="*/ 0 w 1970139"/>
                <a:gd name="connsiteY5" fmla="*/ 5040562 h 5040562"/>
                <a:gd name="connsiteX0" fmla="*/ 0 w 1970139"/>
                <a:gd name="connsiteY0" fmla="*/ 5040562 h 5040562"/>
                <a:gd name="connsiteX1" fmla="*/ 658435 w 1970139"/>
                <a:gd name="connsiteY1" fmla="*/ 3550853 h 5040562"/>
                <a:gd name="connsiteX2" fmla="*/ 985070 w 1970139"/>
                <a:gd name="connsiteY2" fmla="*/ 0 h 5040562"/>
                <a:gd name="connsiteX3" fmla="*/ 1307711 w 1970139"/>
                <a:gd name="connsiteY3" fmla="*/ 3531757 h 5040562"/>
                <a:gd name="connsiteX4" fmla="*/ 1970139 w 1970139"/>
                <a:gd name="connsiteY4" fmla="*/ 5040562 h 5040562"/>
                <a:gd name="connsiteX5" fmla="*/ 0 w 1970139"/>
                <a:gd name="connsiteY5" fmla="*/ 5040562 h 5040562"/>
                <a:gd name="connsiteX0" fmla="*/ 20244 w 1990383"/>
                <a:gd name="connsiteY0" fmla="*/ 5040562 h 5040562"/>
                <a:gd name="connsiteX1" fmla="*/ 678679 w 1990383"/>
                <a:gd name="connsiteY1" fmla="*/ 3550853 h 5040562"/>
                <a:gd name="connsiteX2" fmla="*/ 19136 w 1990383"/>
                <a:gd name="connsiteY2" fmla="*/ 0 h 5040562"/>
                <a:gd name="connsiteX3" fmla="*/ 1327955 w 1990383"/>
                <a:gd name="connsiteY3" fmla="*/ 3531757 h 5040562"/>
                <a:gd name="connsiteX4" fmla="*/ 1990383 w 1990383"/>
                <a:gd name="connsiteY4" fmla="*/ 5040562 h 5040562"/>
                <a:gd name="connsiteX5" fmla="*/ 20244 w 1990383"/>
                <a:gd name="connsiteY5" fmla="*/ 5040562 h 5040562"/>
                <a:gd name="connsiteX0" fmla="*/ 1981 w 1972120"/>
                <a:gd name="connsiteY0" fmla="*/ 5040562 h 5040562"/>
                <a:gd name="connsiteX1" fmla="*/ 660416 w 1972120"/>
                <a:gd name="connsiteY1" fmla="*/ 3550853 h 5040562"/>
                <a:gd name="connsiteX2" fmla="*/ 873 w 1972120"/>
                <a:gd name="connsiteY2" fmla="*/ 0 h 5040562"/>
                <a:gd name="connsiteX3" fmla="*/ 1309692 w 1972120"/>
                <a:gd name="connsiteY3" fmla="*/ 3531757 h 5040562"/>
                <a:gd name="connsiteX4" fmla="*/ 1972120 w 1972120"/>
                <a:gd name="connsiteY4" fmla="*/ 5040562 h 5040562"/>
                <a:gd name="connsiteX5" fmla="*/ 1981 w 1972120"/>
                <a:gd name="connsiteY5" fmla="*/ 5040562 h 5040562"/>
                <a:gd name="connsiteX0" fmla="*/ 207465 w 2177604"/>
                <a:gd name="connsiteY0" fmla="*/ 5040562 h 5040562"/>
                <a:gd name="connsiteX1" fmla="*/ 206357 w 2177604"/>
                <a:gd name="connsiteY1" fmla="*/ 0 h 5040562"/>
                <a:gd name="connsiteX2" fmla="*/ 1515176 w 2177604"/>
                <a:gd name="connsiteY2" fmla="*/ 3531757 h 5040562"/>
                <a:gd name="connsiteX3" fmla="*/ 2177604 w 2177604"/>
                <a:gd name="connsiteY3" fmla="*/ 5040562 h 5040562"/>
                <a:gd name="connsiteX4" fmla="*/ 207465 w 2177604"/>
                <a:gd name="connsiteY4" fmla="*/ 5040562 h 5040562"/>
                <a:gd name="connsiteX0" fmla="*/ 109131 w 2079270"/>
                <a:gd name="connsiteY0" fmla="*/ 5040562 h 5040562"/>
                <a:gd name="connsiteX1" fmla="*/ 108023 w 2079270"/>
                <a:gd name="connsiteY1" fmla="*/ 0 h 5040562"/>
                <a:gd name="connsiteX2" fmla="*/ 1416842 w 2079270"/>
                <a:gd name="connsiteY2" fmla="*/ 3531757 h 5040562"/>
                <a:gd name="connsiteX3" fmla="*/ 2079270 w 2079270"/>
                <a:gd name="connsiteY3" fmla="*/ 5040562 h 5040562"/>
                <a:gd name="connsiteX4" fmla="*/ 109131 w 2079270"/>
                <a:gd name="connsiteY4" fmla="*/ 5040562 h 5040562"/>
                <a:gd name="connsiteX0" fmla="*/ 20592 w 1990731"/>
                <a:gd name="connsiteY0" fmla="*/ 5040562 h 5040562"/>
                <a:gd name="connsiteX1" fmla="*/ 19484 w 1990731"/>
                <a:gd name="connsiteY1" fmla="*/ 0 h 5040562"/>
                <a:gd name="connsiteX2" fmla="*/ 1328303 w 1990731"/>
                <a:gd name="connsiteY2" fmla="*/ 3531757 h 5040562"/>
                <a:gd name="connsiteX3" fmla="*/ 1990731 w 1990731"/>
                <a:gd name="connsiteY3" fmla="*/ 5040562 h 5040562"/>
                <a:gd name="connsiteX4" fmla="*/ 20592 w 1990731"/>
                <a:gd name="connsiteY4" fmla="*/ 5040562 h 5040562"/>
                <a:gd name="connsiteX0" fmla="*/ 6105 w 1976244"/>
                <a:gd name="connsiteY0" fmla="*/ 5040562 h 5040562"/>
                <a:gd name="connsiteX1" fmla="*/ 4997 w 1976244"/>
                <a:gd name="connsiteY1" fmla="*/ 0 h 5040562"/>
                <a:gd name="connsiteX2" fmla="*/ 1313816 w 1976244"/>
                <a:gd name="connsiteY2" fmla="*/ 3531757 h 5040562"/>
                <a:gd name="connsiteX3" fmla="*/ 1976244 w 1976244"/>
                <a:gd name="connsiteY3" fmla="*/ 5040562 h 5040562"/>
                <a:gd name="connsiteX4" fmla="*/ 6105 w 1976244"/>
                <a:gd name="connsiteY4" fmla="*/ 5040562 h 5040562"/>
                <a:gd name="connsiteX0" fmla="*/ 6105 w 1976244"/>
                <a:gd name="connsiteY0" fmla="*/ 5040562 h 5040562"/>
                <a:gd name="connsiteX1" fmla="*/ 4997 w 1976244"/>
                <a:gd name="connsiteY1" fmla="*/ 0 h 5040562"/>
                <a:gd name="connsiteX2" fmla="*/ 575816 w 1976244"/>
                <a:gd name="connsiteY2" fmla="*/ 4028285 h 5040562"/>
                <a:gd name="connsiteX3" fmla="*/ 1976244 w 1976244"/>
                <a:gd name="connsiteY3" fmla="*/ 5040562 h 5040562"/>
                <a:gd name="connsiteX4" fmla="*/ 6105 w 1976244"/>
                <a:gd name="connsiteY4" fmla="*/ 5040562 h 5040562"/>
                <a:gd name="connsiteX0" fmla="*/ 6105 w 1976244"/>
                <a:gd name="connsiteY0" fmla="*/ 5040562 h 5040562"/>
                <a:gd name="connsiteX1" fmla="*/ 4997 w 1976244"/>
                <a:gd name="connsiteY1" fmla="*/ 0 h 5040562"/>
                <a:gd name="connsiteX2" fmla="*/ 543161 w 1976244"/>
                <a:gd name="connsiteY2" fmla="*/ 3980542 h 5040562"/>
                <a:gd name="connsiteX3" fmla="*/ 1976244 w 1976244"/>
                <a:gd name="connsiteY3" fmla="*/ 5040562 h 5040562"/>
                <a:gd name="connsiteX4" fmla="*/ 6105 w 1976244"/>
                <a:gd name="connsiteY4" fmla="*/ 5040562 h 5040562"/>
                <a:gd name="connsiteX0" fmla="*/ 6105 w 1976244"/>
                <a:gd name="connsiteY0" fmla="*/ 5040562 h 5040562"/>
                <a:gd name="connsiteX1" fmla="*/ 4997 w 1976244"/>
                <a:gd name="connsiteY1" fmla="*/ 0 h 5040562"/>
                <a:gd name="connsiteX2" fmla="*/ 556223 w 1976244"/>
                <a:gd name="connsiteY2" fmla="*/ 3999639 h 5040562"/>
                <a:gd name="connsiteX3" fmla="*/ 1976244 w 1976244"/>
                <a:gd name="connsiteY3" fmla="*/ 5040562 h 5040562"/>
                <a:gd name="connsiteX4" fmla="*/ 6105 w 1976244"/>
                <a:gd name="connsiteY4" fmla="*/ 5040562 h 5040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244" h="5040562">
                  <a:moveTo>
                    <a:pt x="6105" y="5040562"/>
                  </a:moveTo>
                  <a:cubicBezTo>
                    <a:pt x="-8949" y="3961752"/>
                    <a:pt x="9098" y="738447"/>
                    <a:pt x="4997" y="0"/>
                  </a:cubicBezTo>
                  <a:cubicBezTo>
                    <a:pt x="181574" y="803655"/>
                    <a:pt x="227682" y="3159545"/>
                    <a:pt x="556223" y="3999639"/>
                  </a:cubicBezTo>
                  <a:cubicBezTo>
                    <a:pt x="884764" y="4839733"/>
                    <a:pt x="1656314" y="4602899"/>
                    <a:pt x="1976244" y="5040562"/>
                  </a:cubicBezTo>
                  <a:lnTo>
                    <a:pt x="6105" y="5040562"/>
                  </a:lnTo>
                  <a:close/>
                </a:path>
              </a:pathLst>
            </a:custGeom>
            <a:solidFill>
              <a:schemeClr val="bg1">
                <a:lumMod val="95000"/>
              </a:schemeClr>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9" name="テキスト ボックス 8"/>
            <p:cNvSpPr txBox="1"/>
            <p:nvPr/>
          </p:nvSpPr>
          <p:spPr>
            <a:xfrm>
              <a:off x="3059832" y="4581128"/>
              <a:ext cx="3650551" cy="1569660"/>
            </a:xfrm>
            <a:prstGeom prst="rect">
              <a:avLst/>
            </a:prstGeom>
            <a:noFill/>
          </p:spPr>
          <p:txBody>
            <a:bodyPr wrap="none" rtlCol="0">
              <a:spAutoFit/>
            </a:bodyPr>
            <a:lstStyle/>
            <a:p>
              <a:r>
                <a:rPr lang="en-US" altLang="ja-JP" sz="2800" dirty="0">
                  <a:latin typeface="ヒラギノ角ゴ Pro W3"/>
                  <a:ea typeface="ヒラギノ角ゴ Pro W3"/>
                  <a:cs typeface="ヒラギノ角ゴ Pro W3"/>
                </a:rPr>
                <a:t>Infant</a:t>
              </a:r>
              <a:r>
                <a:rPr lang="ja-JP" altLang="en-US" sz="2800" dirty="0">
                  <a:latin typeface="ヒラギノ角ゴ Pro W3"/>
                  <a:ea typeface="ヒラギノ角ゴ Pro W3"/>
                  <a:cs typeface="ヒラギノ角ゴ Pro W3"/>
                </a:rPr>
                <a:t> </a:t>
              </a:r>
              <a:r>
                <a:rPr kumimoji="1" lang="en-US" altLang="ja-JP" sz="2800" dirty="0">
                  <a:latin typeface="ヒラギノ角ゴ Pro W3"/>
                  <a:ea typeface="ヒラギノ角ゴ Pro W3"/>
                  <a:cs typeface="ヒラギノ角ゴ Pro W3"/>
                </a:rPr>
                <a:t>AI</a:t>
              </a:r>
            </a:p>
            <a:p>
              <a:pPr marL="285750" indent="-285750">
                <a:buFont typeface="Arial"/>
                <a:buChar char="•"/>
              </a:pPr>
              <a:r>
                <a:rPr lang="en-US" altLang="ja-JP" dirty="0">
                  <a:latin typeface="ヒラギノ角ゴ Pro W3"/>
                  <a:ea typeface="ヒラギノ角ゴ Pro W3"/>
                  <a:cs typeface="ヒラギノ角ゴ Pro W3"/>
                </a:rPr>
                <a:t>Not understandable</a:t>
              </a:r>
            </a:p>
            <a:p>
              <a:pPr marL="285750" indent="-285750">
                <a:buFont typeface="Arial"/>
                <a:buChar char="•"/>
              </a:pPr>
              <a:r>
                <a:rPr lang="en-US" altLang="ja-JP" dirty="0">
                  <a:latin typeface="ヒラギノ角ゴ Pro W3"/>
                  <a:ea typeface="ヒラギノ角ゴ Pro W3"/>
                  <a:cs typeface="ヒラギノ角ゴ Pro W3"/>
                </a:rPr>
                <a:t>Machine learning </a:t>
              </a:r>
            </a:p>
            <a:p>
              <a:pPr marL="742950" lvl="1" indent="-285750">
                <a:buFont typeface="Arial"/>
                <a:buChar char="•"/>
              </a:pPr>
              <a:r>
                <a:rPr lang="en-US" altLang="ja-JP" dirty="0">
                  <a:latin typeface="ヒラギノ角ゴ Pro W3"/>
                  <a:ea typeface="ヒラギノ角ゴ Pro W3"/>
                  <a:cs typeface="ヒラギノ角ゴ Pro W3"/>
                </a:rPr>
                <a:t>Need computational </a:t>
              </a:r>
              <a:r>
                <a:rPr lang="en-US" altLang="ja-JP" dirty="0">
                  <a:solidFill>
                    <a:srgbClr val="00B050"/>
                  </a:solidFill>
                  <a:latin typeface="ヒラギノ角ゴ Pro W3"/>
                  <a:ea typeface="ヒラギノ角ゴ Pro W3"/>
                  <a:cs typeface="ヒラギノ角ゴ Pro W3"/>
                </a:rPr>
                <a:t>resources</a:t>
              </a:r>
            </a:p>
            <a:p>
              <a:pPr marL="285750" indent="-285750">
                <a:buFont typeface="Arial"/>
                <a:buChar char="•"/>
              </a:pPr>
              <a:r>
                <a:rPr lang="en-US" altLang="ja-JP" u="sng" dirty="0">
                  <a:solidFill>
                    <a:srgbClr val="3366FF"/>
                  </a:solidFill>
                  <a:latin typeface="ヒラギノ角ゴ Pro W3"/>
                  <a:ea typeface="ヒラギノ角ゴ Pro W3"/>
                  <a:cs typeface="ヒラギノ角ゴ Pro W3"/>
                </a:rPr>
                <a:t>Induction</a:t>
              </a:r>
            </a:p>
          </p:txBody>
        </p:sp>
        <p:sp>
          <p:nvSpPr>
            <p:cNvPr id="10" name="台形 9"/>
            <p:cNvSpPr/>
            <p:nvPr/>
          </p:nvSpPr>
          <p:spPr bwMode="auto">
            <a:xfrm rot="16200000">
              <a:off x="5224848" y="2848161"/>
              <a:ext cx="4104456" cy="1809749"/>
            </a:xfrm>
            <a:custGeom>
              <a:avLst/>
              <a:gdLst>
                <a:gd name="connsiteX0" fmla="*/ 0 w 5040560"/>
                <a:gd name="connsiteY0" fmla="*/ 1800200 h 1800200"/>
                <a:gd name="connsiteX1" fmla="*/ 450050 w 5040560"/>
                <a:gd name="connsiteY1" fmla="*/ 0 h 1800200"/>
                <a:gd name="connsiteX2" fmla="*/ 4590510 w 5040560"/>
                <a:gd name="connsiteY2" fmla="*/ 0 h 1800200"/>
                <a:gd name="connsiteX3" fmla="*/ 5040560 w 5040560"/>
                <a:gd name="connsiteY3" fmla="*/ 1800200 h 1800200"/>
                <a:gd name="connsiteX4" fmla="*/ 0 w 5040560"/>
                <a:gd name="connsiteY4" fmla="*/ 1800200 h 1800200"/>
                <a:gd name="connsiteX0" fmla="*/ 8264 w 4590510"/>
                <a:gd name="connsiteY0" fmla="*/ 1809749 h 1809749"/>
                <a:gd name="connsiteX1" fmla="*/ 0 w 4590510"/>
                <a:gd name="connsiteY1" fmla="*/ 0 h 1809749"/>
                <a:gd name="connsiteX2" fmla="*/ 4140460 w 4590510"/>
                <a:gd name="connsiteY2" fmla="*/ 0 h 1809749"/>
                <a:gd name="connsiteX3" fmla="*/ 4590510 w 4590510"/>
                <a:gd name="connsiteY3" fmla="*/ 1800200 h 1809749"/>
                <a:gd name="connsiteX4" fmla="*/ 8264 w 4590510"/>
                <a:gd name="connsiteY4" fmla="*/ 1809749 h 1809749"/>
                <a:gd name="connsiteX0" fmla="*/ 8264 w 4152534"/>
                <a:gd name="connsiteY0" fmla="*/ 1809749 h 1809749"/>
                <a:gd name="connsiteX1" fmla="*/ 0 w 4152534"/>
                <a:gd name="connsiteY1" fmla="*/ 0 h 1809749"/>
                <a:gd name="connsiteX2" fmla="*/ 4140460 w 4152534"/>
                <a:gd name="connsiteY2" fmla="*/ 0 h 1809749"/>
                <a:gd name="connsiteX3" fmla="*/ 4152534 w 4152534"/>
                <a:gd name="connsiteY3" fmla="*/ 1785602 h 1809749"/>
                <a:gd name="connsiteX4" fmla="*/ 8264 w 4152534"/>
                <a:gd name="connsiteY4" fmla="*/ 1809749 h 180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2534" h="1809749">
                  <a:moveTo>
                    <a:pt x="8264" y="1809749"/>
                  </a:moveTo>
                  <a:cubicBezTo>
                    <a:pt x="5509" y="1206499"/>
                    <a:pt x="2755" y="603250"/>
                    <a:pt x="0" y="0"/>
                  </a:cubicBezTo>
                  <a:lnTo>
                    <a:pt x="4140460" y="0"/>
                  </a:lnTo>
                  <a:cubicBezTo>
                    <a:pt x="4144485" y="595201"/>
                    <a:pt x="4148509" y="1190401"/>
                    <a:pt x="4152534" y="1785602"/>
                  </a:cubicBezTo>
                  <a:lnTo>
                    <a:pt x="8264" y="1809749"/>
                  </a:lnTo>
                  <a:close/>
                </a:path>
              </a:pathLst>
            </a:custGeom>
            <a:solidFill>
              <a:schemeClr val="bg1">
                <a:lumMod val="95000"/>
              </a:schemeClr>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18" name="正方形/長方形 17"/>
            <p:cNvSpPr/>
            <p:nvPr/>
          </p:nvSpPr>
          <p:spPr bwMode="auto">
            <a:xfrm>
              <a:off x="6300192" y="1700808"/>
              <a:ext cx="144016" cy="410445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17" name="テキスト ボックス 16"/>
            <p:cNvSpPr txBox="1"/>
            <p:nvPr/>
          </p:nvSpPr>
          <p:spPr>
            <a:xfrm>
              <a:off x="6084168" y="1844824"/>
              <a:ext cx="446276" cy="3990836"/>
            </a:xfrm>
            <a:prstGeom prst="rect">
              <a:avLst/>
            </a:prstGeom>
            <a:solidFill>
              <a:schemeClr val="bg2"/>
            </a:solidFill>
          </p:spPr>
          <p:txBody>
            <a:bodyPr vert="eaVert" wrap="none" rtlCol="0">
              <a:spAutoFit/>
            </a:bodyPr>
            <a:lstStyle/>
            <a:p>
              <a:r>
                <a:rPr lang="en-US" altLang="ja-JP" dirty="0">
                  <a:latin typeface="ヒラギノ角ゴ Pro W3"/>
                  <a:ea typeface="ヒラギノ角ゴ Pro W3"/>
                  <a:cs typeface="ヒラギノ角ゴ Pro W3"/>
                </a:rPr>
                <a:t>Basic elements of AI come together</a:t>
              </a:r>
              <a:endParaRPr kumimoji="1" lang="ja-JP" altLang="en-US" dirty="0">
                <a:latin typeface="ヒラギノ角ゴ Pro W3"/>
                <a:ea typeface="ヒラギノ角ゴ Pro W3"/>
                <a:cs typeface="ヒラギノ角ゴ Pro W3"/>
              </a:endParaRPr>
            </a:p>
          </p:txBody>
        </p:sp>
      </p:grpSp>
      <p:cxnSp>
        <p:nvCxnSpPr>
          <p:cNvPr id="14" name="直線コネクタ 13"/>
          <p:cNvCxnSpPr/>
          <p:nvPr/>
        </p:nvCxnSpPr>
        <p:spPr bwMode="auto">
          <a:xfrm>
            <a:off x="683568" y="5811361"/>
            <a:ext cx="7776864" cy="0"/>
          </a:xfrm>
          <a:prstGeom prst="line">
            <a:avLst/>
          </a:prstGeom>
          <a:gradFill rotWithShape="0">
            <a:gsLst>
              <a:gs pos="0">
                <a:srgbClr val="FFFFFF"/>
              </a:gs>
              <a:gs pos="100000">
                <a:srgbClr val="CACAC7"/>
              </a:gs>
            </a:gsLst>
            <a:lin ang="5400000" scaled="1"/>
          </a:gradFill>
          <a:ln w="57150" cap="flat" cmpd="sng" algn="ctr">
            <a:solidFill>
              <a:srgbClr val="57564F"/>
            </a:solidFill>
            <a:prstDash val="solid"/>
            <a:round/>
            <a:headEnd type="none" w="med" len="med"/>
            <a:tailEnd type="arrow" w="med" len="med"/>
          </a:ln>
          <a:effectLst/>
        </p:spPr>
      </p:cxnSp>
      <p:sp>
        <p:nvSpPr>
          <p:cNvPr id="22" name="テキスト ボックス 21"/>
          <p:cNvSpPr txBox="1"/>
          <p:nvPr/>
        </p:nvSpPr>
        <p:spPr>
          <a:xfrm>
            <a:off x="4211960" y="6027385"/>
            <a:ext cx="761747" cy="353943"/>
          </a:xfrm>
          <a:prstGeom prst="rect">
            <a:avLst/>
          </a:prstGeom>
          <a:noFill/>
        </p:spPr>
        <p:txBody>
          <a:bodyPr wrap="none" rtlCol="0">
            <a:spAutoFit/>
          </a:bodyPr>
          <a:lstStyle/>
          <a:p>
            <a:r>
              <a:rPr kumimoji="1" lang="en-US" altLang="ja-JP" dirty="0">
                <a:latin typeface="ヒラギノ角ゴ Pro W3"/>
                <a:ea typeface="ヒラギノ角ゴ Pro W3"/>
                <a:cs typeface="ヒラギノ角ゴ Pro W3"/>
              </a:rPr>
              <a:t>1996</a:t>
            </a:r>
            <a:endParaRPr kumimoji="1" lang="ja-JP" altLang="en-US" dirty="0">
              <a:latin typeface="ヒラギノ角ゴ Pro W3"/>
              <a:ea typeface="ヒラギノ角ゴ Pro W3"/>
              <a:cs typeface="ヒラギノ角ゴ Pro W3"/>
            </a:endParaRPr>
          </a:p>
        </p:txBody>
      </p:sp>
      <p:sp>
        <p:nvSpPr>
          <p:cNvPr id="23" name="テキスト ボックス 22"/>
          <p:cNvSpPr txBox="1"/>
          <p:nvPr/>
        </p:nvSpPr>
        <p:spPr>
          <a:xfrm>
            <a:off x="2483768" y="6027385"/>
            <a:ext cx="761747" cy="353943"/>
          </a:xfrm>
          <a:prstGeom prst="rect">
            <a:avLst/>
          </a:prstGeom>
          <a:noFill/>
        </p:spPr>
        <p:txBody>
          <a:bodyPr wrap="none" rtlCol="0">
            <a:spAutoFit/>
          </a:bodyPr>
          <a:lstStyle/>
          <a:p>
            <a:r>
              <a:rPr lang="en-US" altLang="ja-JP" dirty="0">
                <a:latin typeface="ヒラギノ角ゴ Pro W3"/>
                <a:ea typeface="ヒラギノ角ゴ Pro W3"/>
                <a:cs typeface="ヒラギノ角ゴ Pro W3"/>
              </a:rPr>
              <a:t>197</a:t>
            </a:r>
            <a:r>
              <a:rPr kumimoji="1" lang="en-US" altLang="ja-JP" dirty="0">
                <a:latin typeface="ヒラギノ角ゴ Pro W3"/>
                <a:ea typeface="ヒラギノ角ゴ Pro W3"/>
                <a:cs typeface="ヒラギノ角ゴ Pro W3"/>
              </a:rPr>
              <a:t>6</a:t>
            </a:r>
            <a:endParaRPr kumimoji="1" lang="ja-JP" altLang="en-US" dirty="0">
              <a:latin typeface="ヒラギノ角ゴ Pro W3"/>
              <a:ea typeface="ヒラギノ角ゴ Pro W3"/>
              <a:cs typeface="ヒラギノ角ゴ Pro W3"/>
            </a:endParaRPr>
          </a:p>
        </p:txBody>
      </p:sp>
      <p:sp>
        <p:nvSpPr>
          <p:cNvPr id="24" name="テキスト ボックス 23"/>
          <p:cNvSpPr txBox="1"/>
          <p:nvPr/>
        </p:nvSpPr>
        <p:spPr>
          <a:xfrm>
            <a:off x="611560" y="2472314"/>
            <a:ext cx="446276" cy="2756886"/>
          </a:xfrm>
          <a:prstGeom prst="rect">
            <a:avLst/>
          </a:prstGeom>
          <a:solidFill>
            <a:schemeClr val="bg2"/>
          </a:solidFill>
        </p:spPr>
        <p:txBody>
          <a:bodyPr vert="eaVert" wrap="square" rtlCol="0">
            <a:spAutoFit/>
          </a:bodyPr>
          <a:lstStyle/>
          <a:p>
            <a:r>
              <a:rPr kumimoji="1" lang="en-US" altLang="ja-JP" dirty="0">
                <a:latin typeface="ヒラギノ角ゴ Pro W3"/>
                <a:ea typeface="ヒラギノ角ゴ Pro W3"/>
                <a:cs typeface="ヒラギノ角ゴ Pro W3"/>
              </a:rPr>
              <a:t>Birth of the computer</a:t>
            </a:r>
            <a:endParaRPr kumimoji="1" lang="ja-JP" altLang="en-US" dirty="0">
              <a:latin typeface="ヒラギノ角ゴ Pro W3"/>
              <a:ea typeface="ヒラギノ角ゴ Pro W3"/>
              <a:cs typeface="ヒラギノ角ゴ Pro W3"/>
            </a:endParaRPr>
          </a:p>
        </p:txBody>
      </p:sp>
      <p:grpSp>
        <p:nvGrpSpPr>
          <p:cNvPr id="4" name="図形グループ 3"/>
          <p:cNvGrpSpPr/>
          <p:nvPr/>
        </p:nvGrpSpPr>
        <p:grpSpPr>
          <a:xfrm>
            <a:off x="6588224" y="1844824"/>
            <a:ext cx="1598404" cy="4016484"/>
            <a:chOff x="-1145522" y="260648"/>
            <a:chExt cx="1598404" cy="4016484"/>
          </a:xfrm>
        </p:grpSpPr>
        <p:sp>
          <p:nvSpPr>
            <p:cNvPr id="25" name="テキスト ボックス 24"/>
            <p:cNvSpPr txBox="1"/>
            <p:nvPr/>
          </p:nvSpPr>
          <p:spPr>
            <a:xfrm>
              <a:off x="6606" y="805398"/>
              <a:ext cx="446276" cy="2657200"/>
            </a:xfrm>
            <a:prstGeom prst="rect">
              <a:avLst/>
            </a:prstGeom>
            <a:noFill/>
          </p:spPr>
          <p:txBody>
            <a:bodyPr vert="eaVert" wrap="none" rtlCol="0">
              <a:spAutoFit/>
            </a:bodyPr>
            <a:lstStyle/>
            <a:p>
              <a:r>
                <a:rPr kumimoji="1" lang="en-US" altLang="ja-JP" dirty="0">
                  <a:latin typeface="ヒラギノ角ゴ Pro W3"/>
                  <a:ea typeface="ヒラギノ角ゴ Pro W3"/>
                  <a:cs typeface="ヒラギノ角ゴ Pro W3"/>
                </a:rPr>
                <a:t>Realize human-level</a:t>
              </a:r>
              <a:r>
                <a:rPr kumimoji="1" lang="ja-JP" altLang="en-US" dirty="0">
                  <a:latin typeface="ヒラギノ角ゴ Pro W3"/>
                  <a:ea typeface="ヒラギノ角ゴ Pro W3"/>
                  <a:cs typeface="ヒラギノ角ゴ Pro W3"/>
                </a:rPr>
                <a:t> </a:t>
              </a:r>
              <a:r>
                <a:rPr kumimoji="1" lang="en-US" altLang="ja-JP" dirty="0">
                  <a:latin typeface="ヒラギノ角ゴ Pro W3"/>
                  <a:ea typeface="ヒラギノ角ゴ Pro W3"/>
                  <a:cs typeface="ヒラギノ角ゴ Pro W3"/>
                </a:rPr>
                <a:t>AGI</a:t>
              </a:r>
              <a:endParaRPr kumimoji="1" lang="ja-JP" altLang="en-US" dirty="0">
                <a:latin typeface="ヒラギノ角ゴ Pro W3"/>
                <a:ea typeface="ヒラギノ角ゴ Pro W3"/>
                <a:cs typeface="ヒラギノ角ゴ Pro W3"/>
              </a:endParaRPr>
            </a:p>
          </p:txBody>
        </p:sp>
        <p:sp>
          <p:nvSpPr>
            <p:cNvPr id="26" name="テキスト ボックス 25"/>
            <p:cNvSpPr txBox="1"/>
            <p:nvPr/>
          </p:nvSpPr>
          <p:spPr>
            <a:xfrm>
              <a:off x="-785482" y="260648"/>
              <a:ext cx="446276" cy="4016484"/>
            </a:xfrm>
            <a:prstGeom prst="rect">
              <a:avLst/>
            </a:prstGeom>
            <a:noFill/>
          </p:spPr>
          <p:txBody>
            <a:bodyPr vert="eaVert" wrap="none" rtlCol="0">
              <a:spAutoFit/>
            </a:bodyPr>
            <a:lstStyle/>
            <a:p>
              <a:r>
                <a:rPr lang="en-US" altLang="ja-JP" dirty="0">
                  <a:solidFill>
                    <a:srgbClr val="FF0000"/>
                  </a:solidFill>
                  <a:latin typeface="ヒラギノ角ゴ Pro W3"/>
                  <a:ea typeface="ヒラギノ角ゴ Pro W3"/>
                  <a:cs typeface="ヒラギノ角ゴ Pro W3"/>
                </a:rPr>
                <a:t>Integration of elements is necessary</a:t>
              </a:r>
              <a:endParaRPr kumimoji="1" lang="ja-JP" altLang="en-US" dirty="0">
                <a:solidFill>
                  <a:srgbClr val="FF0000"/>
                </a:solidFill>
                <a:latin typeface="ヒラギノ角ゴ Pro W3"/>
                <a:ea typeface="ヒラギノ角ゴ Pro W3"/>
                <a:cs typeface="ヒラギノ角ゴ Pro W3"/>
              </a:endParaRPr>
            </a:p>
          </p:txBody>
        </p:sp>
        <p:sp>
          <p:nvSpPr>
            <p:cNvPr id="28" name="右矢印 27"/>
            <p:cNvSpPr/>
            <p:nvPr/>
          </p:nvSpPr>
          <p:spPr>
            <a:xfrm>
              <a:off x="-1145522" y="1570903"/>
              <a:ext cx="360040" cy="1008112"/>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29" name="右矢印 28"/>
            <p:cNvSpPr/>
            <p:nvPr/>
          </p:nvSpPr>
          <p:spPr>
            <a:xfrm>
              <a:off x="-281426" y="1570903"/>
              <a:ext cx="360040" cy="1008112"/>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grpSp>
    </p:spTree>
    <p:extLst>
      <p:ext uri="{BB962C8B-B14F-4D97-AF65-F5344CB8AC3E}">
        <p14:creationId xmlns:p14="http://schemas.microsoft.com/office/powerpoint/2010/main" val="2666062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右矢印 16"/>
          <p:cNvSpPr/>
          <p:nvPr/>
        </p:nvSpPr>
        <p:spPr>
          <a:xfrm rot="16200000">
            <a:off x="2015717" y="4545124"/>
            <a:ext cx="2232248" cy="720080"/>
          </a:xfrm>
          <a:prstGeom prs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26" name="右矢印 25"/>
          <p:cNvSpPr/>
          <p:nvPr/>
        </p:nvSpPr>
        <p:spPr>
          <a:xfrm rot="16200000">
            <a:off x="4499993" y="4617132"/>
            <a:ext cx="2376264" cy="720080"/>
          </a:xfrm>
          <a:prstGeom prs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15" name="右矢印 14"/>
          <p:cNvSpPr/>
          <p:nvPr/>
        </p:nvSpPr>
        <p:spPr>
          <a:xfrm rot="5400000">
            <a:off x="2855712" y="1845216"/>
            <a:ext cx="552257" cy="72008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16" name="右矢印 15"/>
          <p:cNvSpPr/>
          <p:nvPr/>
        </p:nvSpPr>
        <p:spPr>
          <a:xfrm rot="5400000">
            <a:off x="5411996" y="1832921"/>
            <a:ext cx="552257" cy="720080"/>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4" name="タイトル 3"/>
          <p:cNvSpPr>
            <a:spLocks noGrp="1"/>
          </p:cNvSpPr>
          <p:nvPr>
            <p:ph type="title"/>
          </p:nvPr>
        </p:nvSpPr>
        <p:spPr/>
        <p:txBody>
          <a:bodyPr>
            <a:normAutofit/>
          </a:bodyPr>
          <a:lstStyle/>
          <a:p>
            <a:r>
              <a:rPr lang="en-US" altLang="ja-JP" dirty="0"/>
              <a:t>Unsolved core issues in AI after DL</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2" name="正方形/長方形 1"/>
          <p:cNvSpPr/>
          <p:nvPr/>
        </p:nvSpPr>
        <p:spPr>
          <a:xfrm>
            <a:off x="2051720" y="836712"/>
            <a:ext cx="2160240" cy="1200329"/>
          </a:xfrm>
          <a:prstGeom prst="rect">
            <a:avLst/>
          </a:prstGeom>
          <a:solidFill>
            <a:schemeClr val="accent3">
              <a:lumMod val="20000"/>
              <a:lumOff val="80000"/>
            </a:schemeClr>
          </a:solidFill>
          <a:ln>
            <a:solidFill>
              <a:schemeClr val="tx1"/>
            </a:solidFill>
          </a:ln>
        </p:spPr>
        <p:txBody>
          <a:bodyPr wrap="square">
            <a:spAutoFit/>
          </a:bodyPr>
          <a:lstStyle/>
          <a:p>
            <a:r>
              <a:rPr lang="en-US" altLang="ja-JP" sz="1800" dirty="0">
                <a:latin typeface="ヒラギノ角ゴ Pro W3"/>
                <a:ea typeface="ヒラギノ角ゴ Pro W3"/>
                <a:cs typeface="ヒラギノ角ゴ Pro W3"/>
              </a:rPr>
              <a:t>Versatility: Shortage of data due to expansion of scope</a:t>
            </a:r>
          </a:p>
        </p:txBody>
      </p:sp>
      <p:sp>
        <p:nvSpPr>
          <p:cNvPr id="7" name="正方形/長方形 6"/>
          <p:cNvSpPr/>
          <p:nvPr/>
        </p:nvSpPr>
        <p:spPr>
          <a:xfrm>
            <a:off x="4463988" y="836712"/>
            <a:ext cx="2448272" cy="1200329"/>
          </a:xfrm>
          <a:prstGeom prst="rect">
            <a:avLst/>
          </a:prstGeom>
          <a:solidFill>
            <a:schemeClr val="accent3">
              <a:lumMod val="20000"/>
              <a:lumOff val="80000"/>
            </a:schemeClr>
          </a:solidFill>
          <a:ln>
            <a:solidFill>
              <a:schemeClr val="tx1"/>
            </a:solidFill>
          </a:ln>
        </p:spPr>
        <p:txBody>
          <a:bodyPr wrap="square">
            <a:spAutoFit/>
          </a:bodyPr>
          <a:lstStyle/>
          <a:p>
            <a:pPr lvl="0" defTabSz="457200" fontAlgn="auto">
              <a:spcBef>
                <a:spcPct val="20000"/>
              </a:spcBef>
              <a:spcAft>
                <a:spcPts val="0"/>
              </a:spcAft>
            </a:pPr>
            <a:r>
              <a:rPr lang="en-US" altLang="ja-JP" sz="1800" dirty="0">
                <a:latin typeface="ヒラギノ角ゴ Pro W3"/>
                <a:ea typeface="ヒラギノ角ゴ Pro W3"/>
                <a:cs typeface="ヒラギノ角ゴ Pro W3"/>
              </a:rPr>
              <a:t>Problem solving in a realistic period: Lack of sufficient data collection time</a:t>
            </a:r>
          </a:p>
        </p:txBody>
      </p:sp>
      <p:sp>
        <p:nvSpPr>
          <p:cNvPr id="9" name="正方形/長方形 8"/>
          <p:cNvSpPr/>
          <p:nvPr/>
        </p:nvSpPr>
        <p:spPr>
          <a:xfrm>
            <a:off x="1943708" y="4265885"/>
            <a:ext cx="2376264" cy="595548"/>
          </a:xfrm>
          <a:prstGeom prst="rect">
            <a:avLst/>
          </a:prstGeom>
          <a:solidFill>
            <a:schemeClr val="accent1">
              <a:lumMod val="20000"/>
              <a:lumOff val="80000"/>
            </a:schemeClr>
          </a:solidFill>
          <a:ln>
            <a:solidFill>
              <a:schemeClr val="tx1"/>
            </a:solidFill>
          </a:ln>
        </p:spPr>
        <p:txBody>
          <a:bodyPr wrap="square">
            <a:spAutoFit/>
          </a:bodyPr>
          <a:lstStyle/>
          <a:p>
            <a:pPr algn="ctr" defTabSz="457200" fontAlgn="auto">
              <a:lnSpc>
                <a:spcPct val="90000"/>
              </a:lnSpc>
              <a:spcBef>
                <a:spcPct val="20000"/>
              </a:spcBef>
              <a:spcAft>
                <a:spcPts val="0"/>
              </a:spcAft>
            </a:pPr>
            <a:r>
              <a:rPr lang="en-US" altLang="ja-JP" sz="1800" dirty="0">
                <a:solidFill>
                  <a:prstClr val="black"/>
                </a:solidFill>
                <a:latin typeface="ヒラギノ角ゴ Pro W3"/>
                <a:ea typeface="ヒラギノ角ゴ Pro W3"/>
                <a:cs typeface="ヒラギノ角ゴ Pro W3"/>
              </a:rPr>
              <a:t>Introduce deduction</a:t>
            </a:r>
          </a:p>
        </p:txBody>
      </p:sp>
      <p:sp>
        <p:nvSpPr>
          <p:cNvPr id="18" name="正方形/長方形 17"/>
          <p:cNvSpPr/>
          <p:nvPr/>
        </p:nvSpPr>
        <p:spPr>
          <a:xfrm>
            <a:off x="1943708" y="5032425"/>
            <a:ext cx="2376264" cy="844847"/>
          </a:xfrm>
          <a:prstGeom prst="rect">
            <a:avLst/>
          </a:prstGeom>
          <a:solidFill>
            <a:schemeClr val="accent1">
              <a:lumMod val="20000"/>
              <a:lumOff val="80000"/>
            </a:schemeClr>
          </a:solidFill>
          <a:ln>
            <a:solidFill>
              <a:schemeClr val="tx1"/>
            </a:solidFill>
          </a:ln>
        </p:spPr>
        <p:txBody>
          <a:bodyPr wrap="square">
            <a:spAutoFit/>
          </a:bodyPr>
          <a:lstStyle/>
          <a:p>
            <a:pPr lvl="0" algn="ctr" defTabSz="457200" fontAlgn="auto">
              <a:lnSpc>
                <a:spcPct val="90000"/>
              </a:lnSpc>
              <a:spcBef>
                <a:spcPct val="20000"/>
              </a:spcBef>
              <a:spcAft>
                <a:spcPts val="0"/>
              </a:spcAft>
            </a:pPr>
            <a:r>
              <a:rPr lang="en-US" altLang="ja-JP" sz="1800" dirty="0">
                <a:solidFill>
                  <a:prstClr val="black"/>
                </a:solidFill>
                <a:latin typeface="ヒラギノ角ゴ Pro W3"/>
                <a:ea typeface="ヒラギノ角ゴ Pro W3"/>
                <a:cs typeface="ヒラギノ角ゴ Pro W3"/>
              </a:rPr>
              <a:t>Decompose distributed representation</a:t>
            </a:r>
          </a:p>
        </p:txBody>
      </p:sp>
      <p:sp>
        <p:nvSpPr>
          <p:cNvPr id="24" name="正方形/長方形 23"/>
          <p:cNvSpPr/>
          <p:nvPr/>
        </p:nvSpPr>
        <p:spPr>
          <a:xfrm>
            <a:off x="4644008" y="4238009"/>
            <a:ext cx="2160240" cy="1588127"/>
          </a:xfrm>
          <a:prstGeom prst="rect">
            <a:avLst/>
          </a:prstGeom>
          <a:solidFill>
            <a:schemeClr val="accent1">
              <a:lumMod val="20000"/>
              <a:lumOff val="80000"/>
            </a:schemeClr>
          </a:solidFill>
          <a:ln>
            <a:solidFill>
              <a:schemeClr val="tx1"/>
            </a:solidFill>
          </a:ln>
        </p:spPr>
        <p:txBody>
          <a:bodyPr wrap="square">
            <a:spAutoFit/>
          </a:bodyPr>
          <a:lstStyle/>
          <a:p>
            <a:pPr lvl="0" defTabSz="457200" fontAlgn="auto">
              <a:lnSpc>
                <a:spcPct val="90000"/>
              </a:lnSpc>
              <a:spcBef>
                <a:spcPct val="20000"/>
              </a:spcBef>
              <a:spcAft>
                <a:spcPts val="0"/>
              </a:spcAft>
            </a:pPr>
            <a:r>
              <a:rPr lang="en-US" altLang="ja-JP" sz="1800" dirty="0">
                <a:latin typeface="ヒラギノ角ゴ Pro W3"/>
                <a:ea typeface="ヒラギノ角ゴ Pro W3"/>
                <a:cs typeface="ヒラギノ角ゴ Pro W3"/>
              </a:rPr>
              <a:t>Acquired domain knowledge is mapped to an unknown domain or it expanded the scope</a:t>
            </a:r>
          </a:p>
        </p:txBody>
      </p:sp>
      <p:sp>
        <p:nvSpPr>
          <p:cNvPr id="21" name="右矢印 20"/>
          <p:cNvSpPr/>
          <p:nvPr/>
        </p:nvSpPr>
        <p:spPr>
          <a:xfrm rot="16200000">
            <a:off x="4115851" y="2540802"/>
            <a:ext cx="552258" cy="1368152"/>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8" name="四角形吹き出し 7"/>
          <p:cNvSpPr/>
          <p:nvPr/>
        </p:nvSpPr>
        <p:spPr>
          <a:xfrm>
            <a:off x="107504" y="836712"/>
            <a:ext cx="1512168" cy="792088"/>
          </a:xfrm>
          <a:prstGeom prst="wedgeRectCallout">
            <a:avLst>
              <a:gd name="adj1" fmla="val 80941"/>
              <a:gd name="adj2" fmla="val 33458"/>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tx1"/>
                </a:solidFill>
                <a:latin typeface="ヒラギノ角ゴ Pro W3"/>
                <a:ea typeface="ヒラギノ角ゴ Pro W3"/>
                <a:cs typeface="ヒラギノ角ゴ Pro W3"/>
              </a:rPr>
              <a:t>General intelligence</a:t>
            </a:r>
            <a:endParaRPr kumimoji="1" lang="ja-JP" altLang="en-US" dirty="0">
              <a:solidFill>
                <a:schemeClr val="tx1"/>
              </a:solidFill>
              <a:latin typeface="ヒラギノ角ゴ Pro W3"/>
              <a:ea typeface="ヒラギノ角ゴ Pro W3"/>
              <a:cs typeface="ヒラギノ角ゴ Pro W3"/>
            </a:endParaRPr>
          </a:p>
        </p:txBody>
      </p:sp>
      <p:sp>
        <p:nvSpPr>
          <p:cNvPr id="19" name="四角形吹き出し 18"/>
          <p:cNvSpPr/>
          <p:nvPr/>
        </p:nvSpPr>
        <p:spPr>
          <a:xfrm>
            <a:off x="6912768" y="4797152"/>
            <a:ext cx="2195736" cy="1152128"/>
          </a:xfrm>
          <a:prstGeom prst="wedgeRectCallout">
            <a:avLst>
              <a:gd name="adj1" fmla="val -62193"/>
              <a:gd name="adj2" fmla="val -77443"/>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chemeClr val="tx1"/>
                </a:solidFill>
                <a:latin typeface="ヒラギノ角ゴ Pro W3"/>
                <a:ea typeface="ヒラギノ角ゴ Pro W3"/>
                <a:cs typeface="ヒラギノ角ゴ Pro W3"/>
              </a:rPr>
              <a:t>Transfer learnin</a:t>
            </a:r>
            <a:r>
              <a:rPr lang="en-US" altLang="ja-JP" dirty="0">
                <a:solidFill>
                  <a:schemeClr val="tx1"/>
                </a:solidFill>
                <a:latin typeface="ヒラギノ角ゴ Pro W3"/>
                <a:ea typeface="ヒラギノ角ゴ Pro W3"/>
                <a:cs typeface="ヒラギノ角ゴ Pro W3"/>
              </a:rPr>
              <a:t>g /</a:t>
            </a:r>
          </a:p>
          <a:p>
            <a:pPr algn="ctr"/>
            <a:r>
              <a:rPr lang="en-US" altLang="ja-JP" dirty="0">
                <a:solidFill>
                  <a:schemeClr val="tx1"/>
                </a:solidFill>
                <a:latin typeface="ヒラギノ角ゴ Pro W3"/>
                <a:ea typeface="ヒラギノ角ゴ Pro W3"/>
                <a:cs typeface="ヒラギノ角ゴ Pro W3"/>
              </a:rPr>
              <a:t>Multi-task learning/ Domain adaptation</a:t>
            </a:r>
            <a:endParaRPr kumimoji="1" lang="en-US" altLang="ja-JP" dirty="0">
              <a:solidFill>
                <a:schemeClr val="tx1"/>
              </a:solidFill>
              <a:latin typeface="ヒラギノ角ゴ Pro W3"/>
              <a:ea typeface="ヒラギノ角ゴ Pro W3"/>
              <a:cs typeface="ヒラギノ角ゴ Pro W3"/>
            </a:endParaRPr>
          </a:p>
        </p:txBody>
      </p:sp>
      <p:sp>
        <p:nvSpPr>
          <p:cNvPr id="20" name="四角形吹き出し 19"/>
          <p:cNvSpPr/>
          <p:nvPr/>
        </p:nvSpPr>
        <p:spPr>
          <a:xfrm>
            <a:off x="107504" y="3717032"/>
            <a:ext cx="1512168" cy="1008112"/>
          </a:xfrm>
          <a:prstGeom prst="wedgeRectCallout">
            <a:avLst>
              <a:gd name="adj1" fmla="val 80973"/>
              <a:gd name="adj2" fmla="val 22182"/>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a:solidFill>
                  <a:srgbClr val="000000"/>
                </a:solidFill>
                <a:latin typeface="ヒラギノ角ゴ Pro W3"/>
                <a:ea typeface="ヒラギノ角ゴ Pro W3"/>
                <a:cs typeface="ヒラギノ角ゴ Pro W3"/>
              </a:rPr>
              <a:t>One/zero-shot learning</a:t>
            </a:r>
            <a:endParaRPr kumimoji="1" lang="ja-JP" altLang="en-US" dirty="0">
              <a:solidFill>
                <a:srgbClr val="000000"/>
              </a:solidFill>
              <a:latin typeface="ヒラギノ角ゴ Pro W3"/>
              <a:ea typeface="ヒラギノ角ゴ Pro W3"/>
              <a:cs typeface="ヒラギノ角ゴ Pro W3"/>
            </a:endParaRPr>
          </a:p>
        </p:txBody>
      </p:sp>
      <p:sp>
        <p:nvSpPr>
          <p:cNvPr id="22" name="四角形吹き出し 21"/>
          <p:cNvSpPr/>
          <p:nvPr/>
        </p:nvSpPr>
        <p:spPr>
          <a:xfrm>
            <a:off x="107504" y="5517232"/>
            <a:ext cx="1512168" cy="504056"/>
          </a:xfrm>
          <a:prstGeom prst="wedgeRectCallout">
            <a:avLst>
              <a:gd name="adj1" fmla="val 78179"/>
              <a:gd name="adj2" fmla="val -102136"/>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latin typeface="ヒラギノ角ゴ Pro W3"/>
                <a:ea typeface="ヒラギノ角ゴ Pro W3"/>
                <a:cs typeface="ヒラギノ角ゴ Pro W3"/>
              </a:rPr>
              <a:t>Disentangle,</a:t>
            </a:r>
          </a:p>
          <a:p>
            <a:pPr algn="ctr"/>
            <a:r>
              <a:rPr lang="en-US" altLang="ja-JP" dirty="0" smtClean="0">
                <a:solidFill>
                  <a:schemeClr val="tx1"/>
                </a:solidFill>
                <a:latin typeface="ヒラギノ角ゴ Pro W3"/>
                <a:ea typeface="ヒラギノ角ゴ Pro W3"/>
                <a:cs typeface="ヒラギノ角ゴ Pro W3"/>
              </a:rPr>
              <a:t>Etc.</a:t>
            </a:r>
            <a:endParaRPr kumimoji="1" lang="en-US" altLang="ja-JP" dirty="0">
              <a:solidFill>
                <a:schemeClr val="tx1"/>
              </a:solidFill>
              <a:latin typeface="ヒラギノ角ゴ Pro W3"/>
              <a:ea typeface="ヒラギノ角ゴ Pro W3"/>
              <a:cs typeface="ヒラギノ角ゴ Pro W3"/>
            </a:endParaRPr>
          </a:p>
        </p:txBody>
      </p:sp>
      <p:sp>
        <p:nvSpPr>
          <p:cNvPr id="6" name="正方形/長方形 5"/>
          <p:cNvSpPr/>
          <p:nvPr/>
        </p:nvSpPr>
        <p:spPr>
          <a:xfrm>
            <a:off x="1979712" y="2490575"/>
            <a:ext cx="4752528" cy="461665"/>
          </a:xfrm>
          <a:prstGeom prst="rect">
            <a:avLst/>
          </a:prstGeom>
          <a:solidFill>
            <a:schemeClr val="tx2"/>
          </a:solidFill>
          <a:ln w="38100" cmpd="sng">
            <a:noFill/>
          </a:ln>
        </p:spPr>
        <p:txBody>
          <a:bodyPr wrap="square">
            <a:spAutoFit/>
          </a:bodyPr>
          <a:lstStyle/>
          <a:p>
            <a:pPr algn="ctr" defTabSz="457200" fontAlgn="auto">
              <a:spcBef>
                <a:spcPct val="20000"/>
              </a:spcBef>
              <a:spcAft>
                <a:spcPts val="0"/>
              </a:spcAft>
            </a:pPr>
            <a:r>
              <a:rPr lang="en-US" altLang="ja-JP" sz="2400" dirty="0">
                <a:solidFill>
                  <a:schemeClr val="bg1"/>
                </a:solidFill>
                <a:latin typeface="ヒラギノ角ゴ Pro W3"/>
                <a:ea typeface="ヒラギノ角ゴ Pro W3"/>
                <a:cs typeface="ヒラギノ角ゴ Pro W3"/>
              </a:rPr>
              <a:t>Data sparseness problem</a:t>
            </a:r>
            <a:endParaRPr lang="ja-JP" altLang="ja-JP" sz="2400" dirty="0">
              <a:solidFill>
                <a:schemeClr val="bg1"/>
              </a:solidFill>
              <a:latin typeface="ヒラギノ角ゴ Pro W3"/>
              <a:ea typeface="ヒラギノ角ゴ Pro W3"/>
              <a:cs typeface="ヒラギノ角ゴ Pro W3"/>
            </a:endParaRPr>
          </a:p>
        </p:txBody>
      </p:sp>
      <p:sp>
        <p:nvSpPr>
          <p:cNvPr id="11" name="雲形吹き出し 10"/>
          <p:cNvSpPr/>
          <p:nvPr/>
        </p:nvSpPr>
        <p:spPr>
          <a:xfrm>
            <a:off x="6732240" y="764704"/>
            <a:ext cx="2520280" cy="1944216"/>
          </a:xfrm>
          <a:prstGeom prst="cloudCallout">
            <a:avLst>
              <a:gd name="adj1" fmla="val -50109"/>
              <a:gd name="adj2" fmla="val 54200"/>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latin typeface="ヒラギノ角ゴ Pro W3"/>
                <a:ea typeface="ヒラギノ角ゴ Pro W3"/>
                <a:cs typeface="ヒラギノ角ゴ Pro W3"/>
              </a:rPr>
              <a:t>This is an </a:t>
            </a:r>
          </a:p>
          <a:p>
            <a:pPr algn="ctr"/>
            <a:r>
              <a:rPr kumimoji="1" lang="en-US" altLang="ja-JP" sz="2400" dirty="0">
                <a:latin typeface="ヒラギノ角ゴ Pro W3"/>
                <a:ea typeface="ヒラギノ角ゴ Pro W3"/>
                <a:cs typeface="ヒラギノ角ゴ Pro W3"/>
              </a:rPr>
              <a:t>OLD &amp; Unsolved</a:t>
            </a:r>
          </a:p>
          <a:p>
            <a:pPr algn="ctr"/>
            <a:r>
              <a:rPr lang="en-US" altLang="ja-JP" sz="2000" dirty="0">
                <a:latin typeface="ヒラギノ角ゴ Pro W3"/>
                <a:ea typeface="ヒラギノ角ゴ Pro W3"/>
                <a:cs typeface="ヒラギノ角ゴ Pro W3"/>
              </a:rPr>
              <a:t>issue</a:t>
            </a:r>
            <a:endParaRPr kumimoji="1" lang="ja-JP" altLang="en-US" sz="2000" dirty="0">
              <a:latin typeface="ヒラギノ角ゴ Pro W3"/>
              <a:ea typeface="ヒラギノ角ゴ Pro W3"/>
              <a:cs typeface="ヒラギノ角ゴ Pro W3"/>
            </a:endParaRPr>
          </a:p>
        </p:txBody>
      </p:sp>
      <p:sp>
        <p:nvSpPr>
          <p:cNvPr id="14" name="角丸四角形 13"/>
          <p:cNvSpPr/>
          <p:nvPr/>
        </p:nvSpPr>
        <p:spPr>
          <a:xfrm>
            <a:off x="1619672" y="5949280"/>
            <a:ext cx="5328592" cy="648072"/>
          </a:xfrm>
          <a:prstGeom prst="round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latin typeface="ヒラギノ角ゴ Pro W3"/>
                <a:ea typeface="ヒラギノ角ゴ Pro W3"/>
                <a:cs typeface="ヒラギノ角ゴ Pro W3"/>
              </a:rPr>
              <a:t>How to effectively use the knowledge (representation) acquired by inductive learning</a:t>
            </a:r>
            <a:endParaRPr kumimoji="1" lang="ja-JP" altLang="en-US" dirty="0">
              <a:latin typeface="ヒラギノ角ゴ Pro W3"/>
              <a:ea typeface="ヒラギノ角ゴ Pro W3"/>
              <a:cs typeface="ヒラギノ角ゴ Pro W3"/>
            </a:endParaRPr>
          </a:p>
        </p:txBody>
      </p:sp>
      <p:sp>
        <p:nvSpPr>
          <p:cNvPr id="27" name="正方形/長方形 26"/>
          <p:cNvSpPr/>
          <p:nvPr/>
        </p:nvSpPr>
        <p:spPr>
          <a:xfrm>
            <a:off x="1907704" y="3327375"/>
            <a:ext cx="4752528" cy="461665"/>
          </a:xfrm>
          <a:prstGeom prst="rect">
            <a:avLst/>
          </a:prstGeom>
          <a:solidFill>
            <a:srgbClr val="FF0000"/>
          </a:solidFill>
          <a:ln w="38100" cmpd="sng">
            <a:noFill/>
          </a:ln>
        </p:spPr>
        <p:txBody>
          <a:bodyPr wrap="square">
            <a:spAutoFit/>
          </a:bodyPr>
          <a:lstStyle/>
          <a:p>
            <a:pPr algn="ctr" defTabSz="457200" fontAlgn="auto">
              <a:spcBef>
                <a:spcPct val="20000"/>
              </a:spcBef>
              <a:spcAft>
                <a:spcPts val="0"/>
              </a:spcAft>
            </a:pPr>
            <a:r>
              <a:rPr lang="en-US" altLang="ja-JP" sz="2400" dirty="0">
                <a:solidFill>
                  <a:schemeClr val="bg1"/>
                </a:solidFill>
                <a:latin typeface="ヒラギノ角ゴ Pro W3"/>
                <a:ea typeface="ヒラギノ角ゴ Pro W3"/>
                <a:cs typeface="ヒラギノ角ゴ Pro W3"/>
              </a:rPr>
              <a:t>Architecture for integration</a:t>
            </a:r>
            <a:endParaRPr lang="ja-JP" altLang="ja-JP" sz="240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7986832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Cognitive architecture</a:t>
            </a:r>
            <a:endParaRPr lang="ja-JP" altLang="en-US" sz="2400" dirty="0"/>
          </a:p>
        </p:txBody>
      </p:sp>
      <p:sp>
        <p:nvSpPr>
          <p:cNvPr id="3" name="コンテンツ プレースホルダー 2"/>
          <p:cNvSpPr>
            <a:spLocks noGrp="1"/>
          </p:cNvSpPr>
          <p:nvPr>
            <p:ph idx="1"/>
          </p:nvPr>
        </p:nvSpPr>
        <p:spPr>
          <a:xfrm>
            <a:off x="252624" y="758376"/>
            <a:ext cx="8686800" cy="4686848"/>
          </a:xfrm>
        </p:spPr>
        <p:txBody>
          <a:bodyPr>
            <a:normAutofit fontScale="85000" lnSpcReduction="10000"/>
          </a:bodyPr>
          <a:lstStyle/>
          <a:p>
            <a:pPr lvl="0">
              <a:lnSpc>
                <a:spcPct val="130000"/>
              </a:lnSpc>
            </a:pPr>
            <a:r>
              <a:rPr lang="en-US" altLang="ja-JP" sz="2800" dirty="0"/>
              <a:t>A fixed design drawing (not a </a:t>
            </a:r>
            <a:r>
              <a:rPr lang="en-US" altLang="ja-JP" sz="2800" dirty="0">
                <a:solidFill>
                  <a:srgbClr val="000000"/>
                </a:solidFill>
              </a:rPr>
              <a:t>learning part) depicts </a:t>
            </a:r>
            <a:r>
              <a:rPr lang="en-US" altLang="ja-JP" sz="2800" dirty="0"/>
              <a:t>the arrangement of components constituting intelligent agents (animals and machines)</a:t>
            </a:r>
          </a:p>
          <a:p>
            <a:pPr lvl="3">
              <a:lnSpc>
                <a:spcPct val="130000"/>
              </a:lnSpc>
            </a:pPr>
            <a:endParaRPr lang="en-US" altLang="ja-JP" sz="1600" dirty="0"/>
          </a:p>
          <a:p>
            <a:pPr lvl="0">
              <a:lnSpc>
                <a:spcPct val="130000"/>
              </a:lnSpc>
            </a:pPr>
            <a:r>
              <a:rPr lang="en-US" altLang="ja-JP" sz="2800" dirty="0"/>
              <a:t>Implement real-time integration of recognition and behavior</a:t>
            </a:r>
          </a:p>
          <a:p>
            <a:pPr lvl="3">
              <a:lnSpc>
                <a:spcPct val="130000"/>
              </a:lnSpc>
            </a:pPr>
            <a:endParaRPr lang="en-US" altLang="ja-JP" sz="1600" dirty="0"/>
          </a:p>
          <a:p>
            <a:pPr lvl="0">
              <a:lnSpc>
                <a:spcPct val="130000"/>
              </a:lnSpc>
            </a:pPr>
            <a:r>
              <a:rPr lang="en-US" altLang="ja-JP" sz="2800" dirty="0">
                <a:solidFill>
                  <a:srgbClr val="FF0000"/>
                </a:solidFill>
              </a:rPr>
              <a:t>Through interactions of components, it is possible to respond flexibly to unexpected situations </a:t>
            </a:r>
            <a:r>
              <a:rPr lang="en-US" altLang="ja-JP" sz="2800" dirty="0" smtClean="0">
                <a:solidFill>
                  <a:srgbClr val="FF0000"/>
                </a:solidFill>
              </a:rPr>
              <a:t>→ </a:t>
            </a:r>
            <a:r>
              <a:rPr lang="en-US" altLang="ja-JP" sz="3800" dirty="0" smtClean="0">
                <a:solidFill>
                  <a:srgbClr val="FF0000"/>
                </a:solidFill>
              </a:rPr>
              <a:t>AGI</a:t>
            </a:r>
            <a:endParaRPr lang="en-US" altLang="ja-JP" sz="2800" dirty="0">
              <a:solidFill>
                <a:srgbClr val="FF0000"/>
              </a:solidFill>
            </a:endParaRPr>
          </a:p>
          <a:p>
            <a:pPr lvl="2">
              <a:lnSpc>
                <a:spcPct val="130000"/>
              </a:lnSpc>
            </a:pPr>
            <a:endParaRPr lang="en-US" altLang="ja-JP" sz="2000" dirty="0"/>
          </a:p>
        </p:txBody>
      </p:sp>
      <p:sp>
        <p:nvSpPr>
          <p:cNvPr id="5" name="フッター プレースホルダー 4"/>
          <p:cNvSpPr>
            <a:spLocks noGrp="1"/>
          </p:cNvSpPr>
          <p:nvPr>
            <p:ph type="ftr" sz="quarter" idx="11"/>
          </p:nvPr>
        </p:nvSpPr>
        <p:spPr>
          <a:prstGeom prst="rect">
            <a:avLst/>
          </a:prstGeom>
        </p:spPr>
        <p:txBody>
          <a:bodyPr/>
          <a:lstStyle/>
          <a:p>
            <a:pPr>
              <a:defRPr/>
            </a:pPr>
            <a:r>
              <a:rPr lang="en-US" altLang="ja-JP" dirty="0"/>
              <a:t>Gatsby-Kaken Joint Workshop on AI and Neuroscience </a:t>
            </a:r>
          </a:p>
        </p:txBody>
      </p:sp>
      <p:sp>
        <p:nvSpPr>
          <p:cNvPr id="6" name="正方形/長方形 5"/>
          <p:cNvSpPr/>
          <p:nvPr/>
        </p:nvSpPr>
        <p:spPr>
          <a:xfrm>
            <a:off x="395536" y="5157192"/>
            <a:ext cx="8424936" cy="1292662"/>
          </a:xfrm>
          <a:prstGeom prst="rect">
            <a:avLst/>
          </a:prstGeom>
          <a:solidFill>
            <a:srgbClr val="FFFF00"/>
          </a:solidFill>
        </p:spPr>
        <p:txBody>
          <a:bodyPr wrap="square">
            <a:spAutoFit/>
          </a:bodyPr>
          <a:lstStyle/>
          <a:p>
            <a:pPr marL="0" lvl="0" indent="0" algn="ctr">
              <a:lnSpc>
                <a:spcPct val="130000"/>
              </a:lnSpc>
              <a:buNone/>
            </a:pPr>
            <a:r>
              <a:rPr lang="en-US" altLang="ja-JP" sz="1800" dirty="0" smtClean="0"/>
              <a:t>Cognitive architecture is </a:t>
            </a:r>
            <a:r>
              <a:rPr lang="en-US" altLang="ja-JP" sz="1800" dirty="0"/>
              <a:t>an important concept </a:t>
            </a:r>
            <a:r>
              <a:rPr lang="en-US" altLang="ja-JP" sz="1800" dirty="0" smtClean="0"/>
              <a:t>for building intelligence, </a:t>
            </a:r>
            <a:br>
              <a:rPr lang="en-US" altLang="ja-JP" sz="1800" dirty="0" smtClean="0"/>
            </a:br>
            <a:r>
              <a:rPr lang="en-US" altLang="ja-JP" sz="1800" dirty="0" smtClean="0"/>
              <a:t>but </a:t>
            </a:r>
            <a:r>
              <a:rPr lang="en-US" altLang="ja-JP" sz="1800" dirty="0"/>
              <a:t>few discussions exist on in neuroscience.  </a:t>
            </a:r>
          </a:p>
          <a:p>
            <a:pPr marL="0" lvl="0" indent="0" algn="ctr">
              <a:lnSpc>
                <a:spcPct val="130000"/>
              </a:lnSpc>
              <a:buNone/>
            </a:pPr>
            <a:r>
              <a:rPr lang="en-US" altLang="ja-JP" sz="2400" dirty="0"/>
              <a:t>Connectome etc. give hints to construct cognitive architectures.</a:t>
            </a:r>
          </a:p>
        </p:txBody>
      </p:sp>
    </p:spTree>
    <p:extLst>
      <p:ext uri="{BB962C8B-B14F-4D97-AF65-F5344CB8AC3E}">
        <p14:creationId xmlns:p14="http://schemas.microsoft.com/office/powerpoint/2010/main" val="1897843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036" y="7264"/>
            <a:ext cx="8354412" cy="586208"/>
          </a:xfrm>
        </p:spPr>
        <p:txBody>
          <a:bodyPr>
            <a:noAutofit/>
          </a:bodyPr>
          <a:lstStyle/>
          <a:p>
            <a:r>
              <a:rPr lang="en-US" altLang="ja-JP" sz="2400" dirty="0"/>
              <a:t>Architecture to integrate distribution &amp; concentration</a:t>
            </a:r>
            <a:endParaRPr kumimoji="1" lang="ja-JP" altLang="en-US" sz="2400" dirty="0"/>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3608" y="2348880"/>
            <a:ext cx="6732240" cy="3496236"/>
          </a:xfrm>
          <a:prstGeom prst="rect">
            <a:avLst/>
          </a:prstGeom>
        </p:spPr>
      </p:pic>
      <p:sp>
        <p:nvSpPr>
          <p:cNvPr id="5" name="正方形/長方形 4"/>
          <p:cNvSpPr/>
          <p:nvPr/>
        </p:nvSpPr>
        <p:spPr>
          <a:xfrm>
            <a:off x="395536" y="895653"/>
            <a:ext cx="3744416" cy="1569660"/>
          </a:xfrm>
          <a:prstGeom prst="rect">
            <a:avLst/>
          </a:prstGeom>
        </p:spPr>
        <p:txBody>
          <a:bodyPr wrap="square">
            <a:spAutoFit/>
          </a:bodyPr>
          <a:lstStyle/>
          <a:p>
            <a:r>
              <a:rPr lang="en-US" altLang="ja-JP" sz="2400" dirty="0">
                <a:latin typeface="ヒラギノ角ゴ Pro W3"/>
                <a:ea typeface="ヒラギノ角ゴ Pro W3"/>
                <a:cs typeface="ヒラギノ角ゴ Pro W3"/>
              </a:rPr>
              <a:t>Distribute individual functional modules over the whole brain network</a:t>
            </a:r>
          </a:p>
        </p:txBody>
      </p:sp>
      <p:sp>
        <p:nvSpPr>
          <p:cNvPr id="6" name="正方形/長方形 5"/>
          <p:cNvSpPr/>
          <p:nvPr/>
        </p:nvSpPr>
        <p:spPr>
          <a:xfrm>
            <a:off x="179512" y="5949280"/>
            <a:ext cx="8964488" cy="523220"/>
          </a:xfrm>
          <a:prstGeom prst="rect">
            <a:avLst/>
          </a:prstGeom>
        </p:spPr>
        <p:txBody>
          <a:bodyPr wrap="square">
            <a:spAutoFit/>
          </a:bodyPr>
          <a:lstStyle/>
          <a:p>
            <a:pPr eaLnBrk="0" fontAlgn="base" hangingPunct="0">
              <a:spcBef>
                <a:spcPct val="30000"/>
              </a:spcBef>
              <a:defRPr/>
            </a:pPr>
            <a:r>
              <a:rPr lang="en-US" altLang="ja-JP" sz="1400" dirty="0">
                <a:solidFill>
                  <a:schemeClr val="tx1"/>
                </a:solidFill>
                <a:latin typeface="ヒラギノ角ゴ Pro W3"/>
                <a:ea typeface="ヒラギノ角ゴ Pro W3"/>
                <a:cs typeface="ヒラギノ角ゴ Pro W3"/>
              </a:rPr>
              <a:t>Hiroshi Okamoto</a:t>
            </a:r>
            <a:r>
              <a:rPr lang="ja-JP" altLang="en-US" sz="1400" dirty="0">
                <a:solidFill>
                  <a:schemeClr val="tx1"/>
                </a:solidFill>
                <a:latin typeface="ヒラギノ角ゴ Pro W3"/>
                <a:ea typeface="ヒラギノ角ゴ Pro W3"/>
                <a:cs typeface="ヒラギノ角ゴ Pro W3"/>
              </a:rPr>
              <a:t>、</a:t>
            </a:r>
            <a:r>
              <a:rPr lang="en-US" altLang="ja-JP" sz="1400" dirty="0">
                <a:solidFill>
                  <a:schemeClr val="tx1"/>
                </a:solidFill>
                <a:latin typeface="ヒラギノ角ゴ Pro W3"/>
                <a:ea typeface="ヒラギノ角ゴ Pro W3"/>
                <a:cs typeface="ヒラギノ角ゴ Pro W3"/>
              </a:rPr>
              <a:t>Whole-Brain Network Analysis : Approaching the Whole-Brain Architecture by Complex Network Analysis of Human Connectome  [in Japanese], 2016.</a:t>
            </a:r>
            <a:endParaRPr lang="ja-JP" altLang="en-US" sz="1400" dirty="0">
              <a:solidFill>
                <a:schemeClr val="tx1"/>
              </a:solidFill>
              <a:latin typeface="ヒラギノ角ゴ Pro W3"/>
              <a:ea typeface="ヒラギノ角ゴ Pro W3"/>
              <a:cs typeface="ヒラギノ角ゴ Pro W3"/>
            </a:endParaRPr>
          </a:p>
        </p:txBody>
      </p:sp>
      <p:sp>
        <p:nvSpPr>
          <p:cNvPr id="7" name="正方形/長方形 6"/>
          <p:cNvSpPr/>
          <p:nvPr/>
        </p:nvSpPr>
        <p:spPr>
          <a:xfrm>
            <a:off x="5076056" y="836712"/>
            <a:ext cx="3312368" cy="1569660"/>
          </a:xfrm>
          <a:prstGeom prst="rect">
            <a:avLst/>
          </a:prstGeom>
        </p:spPr>
        <p:txBody>
          <a:bodyPr wrap="square">
            <a:spAutoFit/>
          </a:bodyPr>
          <a:lstStyle/>
          <a:p>
            <a:pPr lvl="0"/>
            <a:r>
              <a:rPr lang="en-US" altLang="ja-JP" sz="2400" dirty="0">
                <a:latin typeface="ヒラギノ角ゴ Pro W3"/>
                <a:ea typeface="ヒラギノ角ゴ Pro W3"/>
                <a:cs typeface="ヒラギノ角ゴ Pro W3"/>
              </a:rPr>
              <a:t>Utilize necessary functional modules according to each purpose</a:t>
            </a:r>
            <a:endParaRPr lang="ja-JP" altLang="en-US" sz="2400" dirty="0">
              <a:latin typeface="ヒラギノ角ゴ Pro W3"/>
              <a:ea typeface="ヒラギノ角ゴ Pro W3"/>
              <a:cs typeface="ヒラギノ角ゴ Pro W3"/>
            </a:endParaRPr>
          </a:p>
        </p:txBody>
      </p:sp>
      <p:sp>
        <p:nvSpPr>
          <p:cNvPr id="9" name="正方形/長方形 8"/>
          <p:cNvSpPr/>
          <p:nvPr/>
        </p:nvSpPr>
        <p:spPr>
          <a:xfrm>
            <a:off x="5940152" y="5373216"/>
            <a:ext cx="1234183" cy="451406"/>
          </a:xfrm>
          <a:prstGeom prst="rect">
            <a:avLst/>
          </a:prstGeom>
          <a:solidFill>
            <a:schemeClr val="bg1">
              <a:lumMod val="95000"/>
            </a:schemeClr>
          </a:solidFill>
          <a:ln>
            <a:solidFill>
              <a:schemeClr val="tx1"/>
            </a:solidFill>
          </a:ln>
        </p:spPr>
        <p:txBody>
          <a:bodyPr wrap="none">
            <a:spAutoFit/>
          </a:bodyPr>
          <a:lstStyle/>
          <a:p>
            <a:pPr>
              <a:lnSpc>
                <a:spcPct val="120000"/>
              </a:lnSpc>
            </a:pPr>
            <a:r>
              <a:rPr lang="en-US" altLang="ja-JP" sz="2000" dirty="0">
                <a:latin typeface="ヒラギノ角ゴ Pro W3"/>
                <a:ea typeface="ヒラギノ角ゴ Pro W3"/>
                <a:cs typeface="ヒラギノ角ゴ Pro W3"/>
              </a:rPr>
              <a:t>Purpose</a:t>
            </a:r>
            <a:endParaRPr lang="ja-JP" altLang="en-US" sz="18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8627701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screen">
            <a:duotone>
              <a:prstClr val="black"/>
              <a:srgbClr val="FFFFFF">
                <a:tint val="45000"/>
                <a:satMod val="400000"/>
              </a:srgbClr>
            </a:duotone>
            <a:extLst>
              <a:ext uri="{28A0092B-C50C-407E-A947-70E740481C1C}">
                <a14:useLocalDpi xmlns:a14="http://schemas.microsoft.com/office/drawing/2010/main"/>
              </a:ext>
            </a:extLst>
          </a:blip>
          <a:srcRect/>
          <a:stretch>
            <a:fillRect/>
          </a:stretch>
        </p:blipFill>
        <p:spPr bwMode="auto">
          <a:xfrm>
            <a:off x="1075326" y="1332219"/>
            <a:ext cx="4360770" cy="2398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250036" y="7264"/>
            <a:ext cx="8893964" cy="586208"/>
          </a:xfrm>
        </p:spPr>
        <p:txBody>
          <a:bodyPr>
            <a:noAutofit/>
          </a:bodyPr>
          <a:lstStyle/>
          <a:p>
            <a:r>
              <a:rPr kumimoji="1" lang="en-US" altLang="ja-JP" sz="2400" dirty="0">
                <a:solidFill>
                  <a:srgbClr val="000000"/>
                </a:solidFill>
              </a:rPr>
              <a:t>Uniformity of the neocortex is the basis for its versatility</a:t>
            </a:r>
            <a:endParaRPr kumimoji="1" lang="ja-JP" altLang="en-US" sz="2400" dirty="0">
              <a:solidFill>
                <a:srgbClr val="000000"/>
              </a:solidFill>
            </a:endParaRPr>
          </a:p>
        </p:txBody>
      </p:sp>
      <p:sp>
        <p:nvSpPr>
          <p:cNvPr id="17" name="正方形/長方形 16"/>
          <p:cNvSpPr/>
          <p:nvPr/>
        </p:nvSpPr>
        <p:spPr>
          <a:xfrm>
            <a:off x="467544" y="4293096"/>
            <a:ext cx="8388424" cy="2259080"/>
          </a:xfrm>
          <a:prstGeom prst="rect">
            <a:avLst/>
          </a:prstGeom>
        </p:spPr>
        <p:txBody>
          <a:bodyPr wrap="square">
            <a:spAutoFit/>
          </a:bodyPr>
          <a:lstStyle/>
          <a:p>
            <a:pPr>
              <a:lnSpc>
                <a:spcPct val="120000"/>
              </a:lnSpc>
              <a:tabLst>
                <a:tab pos="2414588" algn="l"/>
              </a:tabLst>
            </a:pPr>
            <a:r>
              <a:rPr lang="en-US" altLang="ja-JP" sz="3200" dirty="0">
                <a:solidFill>
                  <a:srgbClr val="3366FF"/>
                </a:solidFill>
              </a:rPr>
              <a:t>Uniform mechanism induces learning of various </a:t>
            </a:r>
            <a:r>
              <a:rPr lang="en-US" altLang="ja-JP" sz="3200" dirty="0" smtClean="0">
                <a:solidFill>
                  <a:srgbClr val="3366FF"/>
                </a:solidFill>
              </a:rPr>
              <a:t>functions</a:t>
            </a:r>
            <a:r>
              <a:rPr lang="ja-JP" altLang="en-US" sz="3200" dirty="0" smtClean="0">
                <a:solidFill>
                  <a:srgbClr val="3366FF"/>
                </a:solidFill>
              </a:rPr>
              <a:t>　</a:t>
            </a:r>
            <a:r>
              <a:rPr lang="ja-JP" altLang="en-US" sz="3200" dirty="0" smtClean="0">
                <a:solidFill>
                  <a:srgbClr val="FF0000"/>
                </a:solidFill>
              </a:rPr>
              <a:t>ー</a:t>
            </a:r>
            <a:r>
              <a:rPr lang="ja-JP" altLang="en-US" sz="3200" dirty="0">
                <a:solidFill>
                  <a:srgbClr val="FF0000"/>
                </a:solidFill>
              </a:rPr>
              <a:t>＞</a:t>
            </a:r>
            <a:r>
              <a:rPr lang="en-US" altLang="ja-JP" sz="3200" dirty="0">
                <a:solidFill>
                  <a:srgbClr val="FF0000"/>
                </a:solidFill>
              </a:rPr>
              <a:t> support general intelligence</a:t>
            </a:r>
          </a:p>
          <a:p>
            <a:pPr marL="1028700" lvl="1" indent="-571500">
              <a:buFont typeface="Arial"/>
              <a:buChar char="•"/>
              <a:tabLst>
                <a:tab pos="2414588" algn="l"/>
              </a:tabLst>
            </a:pPr>
            <a:r>
              <a:rPr lang="en-US" altLang="ja-JP" sz="3200" dirty="0">
                <a:solidFill>
                  <a:srgbClr val="3366FF"/>
                </a:solidFill>
              </a:rPr>
              <a:t>Realized in the neocortex</a:t>
            </a:r>
          </a:p>
          <a:p>
            <a:pPr marL="1028700" lvl="1" indent="-571500">
              <a:buFont typeface="Arial"/>
              <a:buChar char="•"/>
              <a:tabLst>
                <a:tab pos="2414588" algn="l"/>
              </a:tabLst>
            </a:pPr>
            <a:r>
              <a:rPr lang="en-US" altLang="ja-JP" sz="3200" dirty="0">
                <a:solidFill>
                  <a:srgbClr val="3366FF"/>
                </a:solidFill>
              </a:rPr>
              <a:t>Machine learning (deep learning)</a:t>
            </a:r>
          </a:p>
        </p:txBody>
      </p:sp>
      <p:cxnSp>
        <p:nvCxnSpPr>
          <p:cNvPr id="88" name="曲線コネクタ 5"/>
          <p:cNvCxnSpPr/>
          <p:nvPr/>
        </p:nvCxnSpPr>
        <p:spPr>
          <a:xfrm flipH="1">
            <a:off x="2411761" y="1628800"/>
            <a:ext cx="3816423" cy="902505"/>
          </a:xfrm>
          <a:prstGeom prst="straightConnector1">
            <a:avLst/>
          </a:prstGeom>
          <a:ln w="57150">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9" name="曲線コネクタ 5"/>
          <p:cNvCxnSpPr/>
          <p:nvPr/>
        </p:nvCxnSpPr>
        <p:spPr>
          <a:xfrm flipH="1" flipV="1">
            <a:off x="4499992" y="3184070"/>
            <a:ext cx="1800201" cy="532962"/>
          </a:xfrm>
          <a:prstGeom prst="straightConnector1">
            <a:avLst/>
          </a:prstGeom>
          <a:ln w="57150">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0" name="曲線コネクタ 5"/>
          <p:cNvCxnSpPr/>
          <p:nvPr/>
        </p:nvCxnSpPr>
        <p:spPr>
          <a:xfrm flipH="1">
            <a:off x="2843809" y="1052736"/>
            <a:ext cx="3456383" cy="661432"/>
          </a:xfrm>
          <a:prstGeom prst="straightConnector1">
            <a:avLst/>
          </a:prstGeom>
          <a:ln w="57150">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6173906" y="908720"/>
            <a:ext cx="3150622" cy="3036729"/>
          </a:xfrm>
          <a:prstGeom prst="rect">
            <a:avLst/>
          </a:prstGeom>
        </p:spPr>
        <p:txBody>
          <a:bodyPr wrap="square">
            <a:spAutoFit/>
          </a:bodyPr>
          <a:lstStyle/>
          <a:p>
            <a:pPr marL="342900" indent="-342900">
              <a:lnSpc>
                <a:spcPct val="120000"/>
              </a:lnSpc>
              <a:buFont typeface="Arial"/>
              <a:buChar char="•"/>
            </a:pPr>
            <a:r>
              <a:rPr lang="en-US" altLang="ja-JP" sz="2000" dirty="0"/>
              <a:t>Bodily-kinesthetic</a:t>
            </a:r>
          </a:p>
          <a:p>
            <a:pPr marL="342900" indent="-342900">
              <a:lnSpc>
                <a:spcPct val="120000"/>
              </a:lnSpc>
              <a:buFont typeface="Arial"/>
              <a:buChar char="•"/>
            </a:pPr>
            <a:r>
              <a:rPr lang="en-US" altLang="ja-JP" sz="2000" dirty="0"/>
              <a:t>Verbal-linguistic</a:t>
            </a:r>
          </a:p>
          <a:p>
            <a:pPr marL="342900" indent="-342900">
              <a:lnSpc>
                <a:spcPct val="120000"/>
              </a:lnSpc>
              <a:buFont typeface="Arial"/>
              <a:buChar char="•"/>
            </a:pPr>
            <a:r>
              <a:rPr lang="en-US" altLang="ja-JP" sz="2000" dirty="0"/>
              <a:t>Logical-mathematical</a:t>
            </a:r>
          </a:p>
          <a:p>
            <a:pPr marL="342900" indent="-342900">
              <a:lnSpc>
                <a:spcPct val="120000"/>
              </a:lnSpc>
              <a:buFont typeface="Arial"/>
              <a:buChar char="•"/>
            </a:pPr>
            <a:r>
              <a:rPr lang="en-US" altLang="ja-JP" sz="2000" dirty="0"/>
              <a:t>Musical-rhythmic and harmonic</a:t>
            </a:r>
            <a:r>
              <a:rPr lang="ja-JP" altLang="en-US" sz="2000" dirty="0"/>
              <a:t>　　</a:t>
            </a:r>
          </a:p>
          <a:p>
            <a:pPr marL="342900" indent="-342900">
              <a:lnSpc>
                <a:spcPct val="120000"/>
              </a:lnSpc>
              <a:buFont typeface="Arial"/>
              <a:buChar char="•"/>
            </a:pPr>
            <a:r>
              <a:rPr lang="en-US" altLang="ja-JP" sz="2000" dirty="0"/>
              <a:t>Interpersonal</a:t>
            </a:r>
            <a:r>
              <a:rPr lang="ja-JP" altLang="en-US" sz="2000" dirty="0"/>
              <a:t>　　</a:t>
            </a:r>
          </a:p>
          <a:p>
            <a:pPr marL="342900" indent="-342900">
              <a:lnSpc>
                <a:spcPct val="120000"/>
              </a:lnSpc>
              <a:buFont typeface="Arial"/>
              <a:buChar char="•"/>
            </a:pPr>
            <a:r>
              <a:rPr lang="en-US" altLang="ja-JP" sz="2000" dirty="0"/>
              <a:t>Intrapersonal</a:t>
            </a:r>
            <a:r>
              <a:rPr lang="ja-JP" altLang="en-US" sz="2000" dirty="0"/>
              <a:t>　</a:t>
            </a:r>
          </a:p>
          <a:p>
            <a:pPr marL="342900" indent="-342900">
              <a:lnSpc>
                <a:spcPct val="120000"/>
              </a:lnSpc>
              <a:buFont typeface="Arial"/>
              <a:buChar char="•"/>
            </a:pPr>
            <a:r>
              <a:rPr lang="en-US" altLang="ja-JP" sz="2000" dirty="0"/>
              <a:t>Visual-spatial</a:t>
            </a:r>
          </a:p>
        </p:txBody>
      </p:sp>
      <p:sp>
        <p:nvSpPr>
          <p:cNvPr id="92" name="正方形/長方形 91"/>
          <p:cNvSpPr/>
          <p:nvPr/>
        </p:nvSpPr>
        <p:spPr>
          <a:xfrm>
            <a:off x="395536" y="3756814"/>
            <a:ext cx="5801798" cy="261610"/>
          </a:xfrm>
          <a:prstGeom prst="rect">
            <a:avLst/>
          </a:prstGeom>
        </p:spPr>
        <p:txBody>
          <a:bodyPr wrap="square">
            <a:spAutoFit/>
          </a:bodyPr>
          <a:lstStyle/>
          <a:p>
            <a:r>
              <a:rPr lang="ja-JP" altLang="en-US" sz="1100" dirty="0"/>
              <a:t>図の出典： </a:t>
            </a:r>
            <a:r>
              <a:rPr lang="en-US" altLang="ja-JP" sz="1100" dirty="0"/>
              <a:t>http://bio1152.nicerweb.com/Locked/media/ch48/48_27HumanCerebralCortex.jpg</a:t>
            </a:r>
            <a:endParaRPr lang="ja-JP" altLang="en-US" sz="1100" dirty="0"/>
          </a:p>
        </p:txBody>
      </p:sp>
      <p:sp>
        <p:nvSpPr>
          <p:cNvPr id="3" name="フッター プレースホルダー 2"/>
          <p:cNvSpPr>
            <a:spLocks noGrp="1"/>
          </p:cNvSpPr>
          <p:nvPr>
            <p:ph type="ftr" sz="quarter" idx="11"/>
          </p:nvPr>
        </p:nvSpPr>
        <p:spPr/>
        <p:txBody>
          <a:bodyPr/>
          <a:lstStyle/>
          <a:p>
            <a:r>
              <a:rPr kumimoji="1" lang="en-US" altLang="ja-JP"/>
              <a:t>Gatsby-Kaken Joint Workshop on AI and Neuroscience </a:t>
            </a:r>
            <a:endParaRPr kumimoji="1" lang="ja-JP" altLang="en-US"/>
          </a:p>
        </p:txBody>
      </p:sp>
    </p:spTree>
    <p:extLst>
      <p:ext uri="{BB962C8B-B14F-4D97-AF65-F5344CB8AC3E}">
        <p14:creationId xmlns:p14="http://schemas.microsoft.com/office/powerpoint/2010/main" val="2580884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wipe(left)">
                                      <p:cBhvr>
                                        <p:cTn id="15"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Whole Brain Architecture approach</a:t>
            </a:r>
            <a:endParaRPr lang="ja-JP" altLang="en-US" dirty="0"/>
          </a:p>
        </p:txBody>
      </p:sp>
      <p:sp>
        <p:nvSpPr>
          <p:cNvPr id="3" name="フッター プレースホルダー 2"/>
          <p:cNvSpPr>
            <a:spLocks noGrp="1"/>
          </p:cNvSpPr>
          <p:nvPr>
            <p:ph type="ftr" sz="quarter" idx="11"/>
          </p:nvPr>
        </p:nvSpPr>
        <p:spPr/>
        <p:txBody>
          <a:bodyPr/>
          <a:lstStyle/>
          <a:p>
            <a:r>
              <a:rPr lang="en-US" altLang="ja-JP"/>
              <a:t>Gatsby-Kaken Joint Workshop on AI and Neuroscience </a:t>
            </a:r>
            <a:endParaRPr lang="de-DE" altLang="ja-JP" dirty="0"/>
          </a:p>
        </p:txBody>
      </p:sp>
      <p:sp>
        <p:nvSpPr>
          <p:cNvPr id="14" name="コンテンツ プレースホルダー 2"/>
          <p:cNvSpPr txBox="1">
            <a:spLocks/>
          </p:cNvSpPr>
          <p:nvPr/>
        </p:nvSpPr>
        <p:spPr bwMode="gray">
          <a:xfrm>
            <a:off x="152400" y="764704"/>
            <a:ext cx="8884096" cy="1296144"/>
          </a:xfrm>
          <a:prstGeom prst="rect">
            <a:avLst/>
          </a:prstGeom>
          <a:solidFill>
            <a:schemeClr val="accent6">
              <a:lumMod val="20000"/>
              <a:lumOff val="80000"/>
            </a:schemeClr>
          </a:solidFill>
          <a:ln>
            <a:noFill/>
          </a:ln>
          <a:extLst/>
        </p:spPr>
        <p:txBody>
          <a:bodyPr vert="horz" wrap="square" lIns="0" tIns="0" rIns="0" bIns="0" numCol="1" anchor="t" anchorCtr="0" compatLnSpc="1">
            <a:prstTxWarp prst="textNoShape">
              <a:avLst/>
            </a:prstTxWarp>
          </a:bodyPr>
          <a:lst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3"/>
              </a:buBlip>
              <a:defRPr kumimoji="1" sz="2000">
                <a:solidFill>
                  <a:srgbClr val="000000"/>
                </a:solidFill>
                <a:latin typeface="+mn-lt"/>
                <a:ea typeface="+mn-ea"/>
                <a:cs typeface="+mn-cs"/>
              </a:defRPr>
            </a:lvl9pPr>
          </a:lstStyle>
          <a:p>
            <a:pPr marL="0" lvl="0" indent="0" algn="ctr" defTabSz="2088170" fontAlgn="auto">
              <a:lnSpc>
                <a:spcPct val="100000"/>
              </a:lnSpc>
              <a:spcBef>
                <a:spcPts val="0"/>
              </a:spcBef>
              <a:spcAft>
                <a:spcPts val="0"/>
              </a:spcAft>
              <a:buClrTx/>
              <a:buNone/>
            </a:pPr>
            <a:r>
              <a:rPr lang="en-US" altLang="ja-JP" sz="3600" b="1" dirty="0"/>
              <a:t>‘to create a human-like AGI by learning from the architecture of the entire brain’ </a:t>
            </a:r>
            <a:endParaRPr lang="en-US" altLang="en-US" sz="3600" b="1" dirty="0">
              <a:ea typeface="ＤＦＰ太丸ゴシック体"/>
              <a:cs typeface="Arial"/>
            </a:endParaRPr>
          </a:p>
        </p:txBody>
      </p:sp>
      <p:sp>
        <p:nvSpPr>
          <p:cNvPr id="8" name="正方形/長方形 7"/>
          <p:cNvSpPr/>
          <p:nvPr/>
        </p:nvSpPr>
        <p:spPr bwMode="auto">
          <a:xfrm>
            <a:off x="755576" y="5589240"/>
            <a:ext cx="7200800" cy="936104"/>
          </a:xfrm>
          <a:prstGeom prst="rect">
            <a:avLst/>
          </a:prstGeom>
          <a:solidFill>
            <a:srgbClr val="FFFFCC"/>
          </a:solidFill>
          <a:ln w="9525" cap="flat" cmpd="sng" algn="ctr">
            <a:solidFill>
              <a:srgbClr val="57564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1">
              <a:lnSpc>
                <a:spcPct val="80000"/>
              </a:lnSpc>
            </a:pPr>
            <a:r>
              <a:rPr lang="en-US" altLang="ja-JP" sz="3200" dirty="0"/>
              <a:t>We gradually adopt the detailed model as needed, to reach the AGI finally</a:t>
            </a:r>
          </a:p>
        </p:txBody>
      </p:sp>
      <p:pic>
        <p:nvPicPr>
          <p:cNvPr id="5" name="図 4" descr="スクリーンショット 2017-05-13 18.34.3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2243653"/>
            <a:ext cx="9144000" cy="3201571"/>
          </a:xfrm>
          <a:prstGeom prst="rect">
            <a:avLst/>
          </a:prstGeom>
        </p:spPr>
      </p:pic>
    </p:spTree>
    <p:extLst>
      <p:ext uri="{BB962C8B-B14F-4D97-AF65-F5344CB8AC3E}">
        <p14:creationId xmlns:p14="http://schemas.microsoft.com/office/powerpoint/2010/main" val="27496839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What makes this approach feasible?</a:t>
            </a:r>
          </a:p>
        </p:txBody>
      </p:sp>
      <p:sp>
        <p:nvSpPr>
          <p:cNvPr id="4" name="フッター プレースホルダー 3"/>
          <p:cNvSpPr>
            <a:spLocks noGrp="1"/>
          </p:cNvSpPr>
          <p:nvPr>
            <p:ph type="ftr" sz="quarter" idx="11"/>
          </p:nvPr>
        </p:nvSpPr>
        <p:spPr/>
        <p:txBody>
          <a:bodyPr/>
          <a:lstStyle/>
          <a:p>
            <a:r>
              <a:rPr lang="en-US" altLang="ja-JP"/>
              <a:t>Gatsby-Kaken Joint Workshop on AI and Neuroscience </a:t>
            </a:r>
            <a:endParaRPr lang="de-DE" altLang="ja-JP"/>
          </a:p>
        </p:txBody>
      </p:sp>
      <p:sp>
        <p:nvSpPr>
          <p:cNvPr id="5" name="正方形/長方形 4"/>
          <p:cNvSpPr/>
          <p:nvPr/>
        </p:nvSpPr>
        <p:spPr>
          <a:xfrm>
            <a:off x="971600" y="1052736"/>
            <a:ext cx="7344816" cy="1584176"/>
          </a:xfrm>
          <a:prstGeom prst="rect">
            <a:avLst/>
          </a:prstGeom>
          <a:solidFill>
            <a:srgbClr val="FFFFCC"/>
          </a:solidFill>
          <a:ln w="9525" cap="flat" cmpd="sng" algn="ctr">
            <a:solidFill>
              <a:srgbClr val="000000"/>
            </a:solidFill>
            <a:prstDash val="solid"/>
          </a:ln>
          <a:effectLst>
            <a:outerShdw blurRad="40000" dist="20000" dir="5400000" rotWithShape="0">
              <a:srgbClr val="000000">
                <a:alpha val="38000"/>
              </a:srgbClr>
            </a:outerShdw>
          </a:effectLst>
        </p:spPr>
        <p:txBody>
          <a:bodyPr rtlCol="0" anchor="ctr"/>
          <a:lstStyle/>
          <a:p>
            <a:pPr marL="338137" lvl="1" indent="0" algn="ctr">
              <a:lnSpc>
                <a:spcPct val="130000"/>
              </a:lnSpc>
              <a:buNone/>
            </a:pPr>
            <a:r>
              <a:rPr lang="ja-JP" altLang="en-US" sz="2800" dirty="0">
                <a:solidFill>
                  <a:srgbClr val="FF0000"/>
                </a:solidFill>
              </a:rPr>
              <a:t>　</a:t>
            </a:r>
            <a:r>
              <a:rPr lang="en-US" altLang="ja-JP" sz="3200" dirty="0">
                <a:solidFill>
                  <a:srgbClr val="0080FF"/>
                </a:solidFill>
                <a:latin typeface="ＤＦＰ太丸ゴシック体"/>
                <a:ea typeface="ＤＦＰ太丸ゴシック体"/>
                <a:cs typeface="ＤＦＰ太丸ゴシック体"/>
              </a:rPr>
              <a:t>Whole brain architecture</a:t>
            </a:r>
          </a:p>
          <a:p>
            <a:pPr marL="338137" lvl="1" indent="0" algn="ctr">
              <a:lnSpc>
                <a:spcPct val="130000"/>
              </a:lnSpc>
              <a:buNone/>
            </a:pPr>
            <a:r>
              <a:rPr lang="ja-JP" altLang="en-US" sz="3200" dirty="0">
                <a:solidFill>
                  <a:srgbClr val="0080FF"/>
                </a:solidFill>
                <a:latin typeface="ＤＦＰ太丸ゴシック体"/>
                <a:ea typeface="ＤＦＰ太丸ゴシック体"/>
                <a:cs typeface="ＤＦＰ太丸ゴシック体"/>
              </a:rPr>
              <a:t>＝ </a:t>
            </a:r>
            <a:r>
              <a:rPr lang="en-US" altLang="ja-JP" sz="3200" dirty="0">
                <a:solidFill>
                  <a:srgbClr val="0080FF"/>
                </a:solidFill>
                <a:latin typeface="ＤＦＰ太丸ゴシック体"/>
                <a:ea typeface="ＤＦＰ太丸ゴシック体"/>
                <a:cs typeface="ＤＦＰ太丸ゴシック体"/>
              </a:rPr>
              <a:t>ML</a:t>
            </a:r>
            <a:r>
              <a:rPr lang="ja-JP" altLang="en-US" sz="3200" dirty="0">
                <a:solidFill>
                  <a:srgbClr val="0080FF"/>
                </a:solidFill>
                <a:latin typeface="ＤＦＰ太丸ゴシック体"/>
                <a:ea typeface="ＤＦＰ太丸ゴシック体"/>
                <a:cs typeface="ＤＦＰ太丸ゴシック体"/>
              </a:rPr>
              <a:t>＋ </a:t>
            </a:r>
            <a:r>
              <a:rPr lang="en-US" altLang="ja-JP" sz="3200" dirty="0">
                <a:solidFill>
                  <a:srgbClr val="0080FF"/>
                </a:solidFill>
                <a:latin typeface="ＤＦＰ太丸ゴシック体"/>
                <a:ea typeface="ＤＦＰ太丸ゴシック体"/>
                <a:cs typeface="ＤＦＰ太丸ゴシック体"/>
              </a:rPr>
              <a:t>cognitive architecture</a:t>
            </a:r>
          </a:p>
          <a:p>
            <a:pPr marL="338137" lvl="1" indent="0" algn="ctr">
              <a:lnSpc>
                <a:spcPct val="130000"/>
              </a:lnSpc>
              <a:buNone/>
            </a:pPr>
            <a:endParaRPr lang="en-US" altLang="ja-JP" sz="1000" dirty="0">
              <a:solidFill>
                <a:schemeClr val="tx1"/>
              </a:solidFill>
            </a:endParaRPr>
          </a:p>
        </p:txBody>
      </p:sp>
      <p:grpSp>
        <p:nvGrpSpPr>
          <p:cNvPr id="13" name="図形グループ 12"/>
          <p:cNvGrpSpPr/>
          <p:nvPr/>
        </p:nvGrpSpPr>
        <p:grpSpPr>
          <a:xfrm>
            <a:off x="5076056" y="3068960"/>
            <a:ext cx="3744416" cy="3456384"/>
            <a:chOff x="5076056" y="3068960"/>
            <a:chExt cx="3744416" cy="3456384"/>
          </a:xfrm>
        </p:grpSpPr>
        <p:sp>
          <p:nvSpPr>
            <p:cNvPr id="7" name="Shape 87"/>
            <p:cNvSpPr/>
            <p:nvPr/>
          </p:nvSpPr>
          <p:spPr>
            <a:xfrm>
              <a:off x="5076056" y="3068960"/>
              <a:ext cx="3744416" cy="3456384"/>
            </a:xfrm>
            <a:prstGeom prst="wedgeRoundRectCallout">
              <a:avLst>
                <a:gd name="adj1" fmla="val -27402"/>
                <a:gd name="adj2" fmla="val -75370"/>
                <a:gd name="adj3" fmla="val 16667"/>
              </a:avLst>
            </a:prstGeom>
            <a:gradFill>
              <a:gsLst>
                <a:gs pos="0">
                  <a:srgbClr val="BBBBBB"/>
                </a:gs>
                <a:gs pos="35000">
                  <a:srgbClr val="CFCFCF"/>
                </a:gs>
                <a:gs pos="100000">
                  <a:srgbClr val="EEEEEE"/>
                </a:gs>
              </a:gsLst>
              <a:lin ang="16200000" scaled="0"/>
            </a:gradFill>
            <a:ln w="9525" cap="flat" cmpd="sng">
              <a:solidFill>
                <a:schemeClr val="accent4"/>
              </a:solidFill>
              <a:prstDash val="solid"/>
              <a:round/>
              <a:headEnd type="none" w="med" len="med"/>
              <a:tailEnd type="none" w="med" len="med"/>
            </a:ln>
          </p:spPr>
          <p:txBody>
            <a:bodyPr lIns="91425" tIns="45700" rIns="91425" bIns="45700" anchor="t" anchorCtr="0">
              <a:noAutofit/>
            </a:bodyPr>
            <a:lstStyle/>
            <a:p>
              <a:r>
                <a:rPr lang="en-US" altLang="ja-JP" sz="2400" dirty="0"/>
                <a:t>Mesoscopic </a:t>
              </a:r>
              <a:r>
                <a:rPr lang="en-US" altLang="ja-JP" sz="2400" dirty="0">
                  <a:solidFill>
                    <a:srgbClr val="FF0000"/>
                  </a:solidFill>
                </a:rPr>
                <a:t>connectome</a:t>
              </a:r>
              <a:r>
                <a:rPr lang="en-US" altLang="ja-JP" sz="2400" dirty="0"/>
                <a:t> can be </a:t>
              </a:r>
              <a:r>
                <a:rPr lang="en-US" altLang="ja-JP" sz="2400" dirty="0">
                  <a:solidFill>
                    <a:schemeClr val="tx1"/>
                  </a:solidFill>
                </a:rPr>
                <a:t>an architecture </a:t>
              </a:r>
              <a:r>
                <a:rPr lang="en-US" altLang="ja-JP" sz="2400" dirty="0"/>
                <a:t>for combining ML</a:t>
              </a:r>
              <a:endParaRPr lang="ja-JP" altLang="en-US" sz="2400" dirty="0"/>
            </a:p>
          </p:txBody>
        </p:sp>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2025" y="4457068"/>
              <a:ext cx="2224351" cy="1996268"/>
            </a:xfrm>
            <a:prstGeom prst="rect">
              <a:avLst/>
            </a:prstGeom>
          </p:spPr>
        </p:pic>
      </p:grpSp>
      <p:grpSp>
        <p:nvGrpSpPr>
          <p:cNvPr id="12" name="図形グループ 11"/>
          <p:cNvGrpSpPr/>
          <p:nvPr/>
        </p:nvGrpSpPr>
        <p:grpSpPr>
          <a:xfrm>
            <a:off x="755576" y="3068960"/>
            <a:ext cx="3669528" cy="3456384"/>
            <a:chOff x="755576" y="3068960"/>
            <a:chExt cx="3669528" cy="3456384"/>
          </a:xfrm>
        </p:grpSpPr>
        <p:sp>
          <p:nvSpPr>
            <p:cNvPr id="6" name="Shape 87"/>
            <p:cNvSpPr/>
            <p:nvPr/>
          </p:nvSpPr>
          <p:spPr>
            <a:xfrm>
              <a:off x="755576" y="3068960"/>
              <a:ext cx="3669528" cy="3456384"/>
            </a:xfrm>
            <a:prstGeom prst="wedgeRoundRectCallout">
              <a:avLst>
                <a:gd name="adj1" fmla="val -6602"/>
                <a:gd name="adj2" fmla="val -72586"/>
                <a:gd name="adj3" fmla="val 16667"/>
              </a:avLst>
            </a:prstGeom>
            <a:gradFill>
              <a:gsLst>
                <a:gs pos="0">
                  <a:srgbClr val="BBBBBB"/>
                </a:gs>
                <a:gs pos="35000">
                  <a:srgbClr val="CFCFCF"/>
                </a:gs>
                <a:gs pos="100000">
                  <a:srgbClr val="EEEEEE"/>
                </a:gs>
              </a:gsLst>
              <a:lin ang="16200000" scaled="0"/>
            </a:gradFill>
            <a:ln w="9525" cap="flat" cmpd="sng">
              <a:solidFill>
                <a:schemeClr val="accent4"/>
              </a:solidFill>
              <a:prstDash val="solid"/>
              <a:round/>
              <a:headEnd type="none" w="med" len="med"/>
              <a:tailEnd type="none" w="med" len="med"/>
            </a:ln>
          </p:spPr>
          <p:txBody>
            <a:bodyPr lIns="91425" tIns="45700" rIns="91425" bIns="45700" anchor="t" anchorCtr="0">
              <a:noAutofit/>
            </a:bodyPr>
            <a:lstStyle/>
            <a:p>
              <a:pPr marL="4763" lvl="1">
                <a:tabLst>
                  <a:tab pos="87313" algn="l"/>
                </a:tabLst>
              </a:pPr>
              <a:r>
                <a:rPr lang="en-US" altLang="ja-JP" sz="2400" dirty="0">
                  <a:solidFill>
                    <a:srgbClr val="FF0000"/>
                  </a:solidFill>
                </a:rPr>
                <a:t>Deep neural networks </a:t>
              </a:r>
              <a:r>
                <a:rPr lang="en-US" altLang="ja-JP" sz="2400" dirty="0"/>
                <a:t>can be neocortex models that was big wall</a:t>
              </a:r>
            </a:p>
          </p:txBody>
        </p:sp>
        <p:pic>
          <p:nvPicPr>
            <p:cNvPr id="11" name="図 10"/>
            <p:cNvPicPr>
              <a:picLocks noChangeAspect="1"/>
            </p:cNvPicPr>
            <p:nvPr/>
          </p:nvPicPr>
          <p:blipFill>
            <a:blip r:embed="rId4"/>
            <a:stretch>
              <a:fillRect/>
            </a:stretch>
          </p:blipFill>
          <p:spPr>
            <a:xfrm>
              <a:off x="1115616" y="4653136"/>
              <a:ext cx="3024336" cy="1506768"/>
            </a:xfrm>
            <a:prstGeom prst="rect">
              <a:avLst/>
            </a:prstGeom>
            <a:solidFill>
              <a:schemeClr val="bg1"/>
            </a:solidFill>
          </p:spPr>
        </p:pic>
      </p:grpSp>
    </p:spTree>
    <p:extLst>
      <p:ext uri="{BB962C8B-B14F-4D97-AF65-F5344CB8AC3E}">
        <p14:creationId xmlns:p14="http://schemas.microsoft.com/office/powerpoint/2010/main" val="1225330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en-US" altLang="ja-JP" dirty="0"/>
              <a:t>Finding Architecture &amp; Adaptive structure </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6" name="円/楕円 5"/>
          <p:cNvSpPr/>
          <p:nvPr/>
        </p:nvSpPr>
        <p:spPr bwMode="auto">
          <a:xfrm>
            <a:off x="3196636" y="4149080"/>
            <a:ext cx="1951428" cy="792088"/>
          </a:xfrm>
          <a:prstGeom prst="ellipse">
            <a:avLst/>
          </a:prstGeom>
          <a:solidFill>
            <a:srgbClr val="CCFFCC"/>
          </a:solidFill>
          <a:ln w="9525" cap="flat" cmpd="sng" algn="ctr">
            <a:solidFill>
              <a:srgbClr val="57564F"/>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r>
              <a:rPr lang="en-US" altLang="ja-JP" sz="1800" dirty="0">
                <a:latin typeface="ヒラギノ角ゴ Pro W3"/>
                <a:ea typeface="ヒラギノ角ゴ Pro W3"/>
                <a:cs typeface="ヒラギノ角ゴ Pro W3"/>
              </a:rPr>
              <a:t>Imitation </a:t>
            </a:r>
          </a:p>
          <a:p>
            <a:pPr algn="ctr">
              <a:lnSpc>
                <a:spcPct val="80000"/>
              </a:lnSpc>
            </a:pPr>
            <a:r>
              <a:rPr lang="en-US" altLang="ja-JP" sz="1400" dirty="0">
                <a:latin typeface="ヒラギノ角ゴ Pro W3"/>
                <a:ea typeface="ヒラギノ角ゴ Pro W3"/>
                <a:cs typeface="ヒラギノ角ゴ Pro W3"/>
              </a:rPr>
              <a:t>without understanding</a:t>
            </a: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7" name="円/楕円 6"/>
          <p:cNvSpPr/>
          <p:nvPr/>
        </p:nvSpPr>
        <p:spPr bwMode="auto">
          <a:xfrm>
            <a:off x="827584" y="4179545"/>
            <a:ext cx="1951428" cy="731158"/>
          </a:xfrm>
          <a:prstGeom prst="ellipse">
            <a:avLst/>
          </a:prstGeom>
          <a:solidFill>
            <a:srgbClr val="CCFFCC"/>
          </a:solidFill>
          <a:ln w="9525" cap="flat" cmpd="sng" algn="ctr">
            <a:solidFill>
              <a:srgbClr val="57564F"/>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r>
              <a:rPr lang="en-US" altLang="ja-JP" sz="1800" dirty="0">
                <a:latin typeface="ヒラギノ角ゴ Pro W3"/>
                <a:ea typeface="ヒラギノ角ゴ Pro W3"/>
                <a:cs typeface="ヒラギノ角ゴ Pro W3"/>
              </a:rPr>
              <a:t>Design </a:t>
            </a:r>
            <a:br>
              <a:rPr lang="en-US" altLang="ja-JP" sz="1800" dirty="0">
                <a:latin typeface="ヒラギノ角ゴ Pro W3"/>
                <a:ea typeface="ヒラギノ角ゴ Pro W3"/>
                <a:cs typeface="ヒラギノ角ゴ Pro W3"/>
              </a:rPr>
            </a:br>
            <a:r>
              <a:rPr lang="en-US" altLang="ja-JP" sz="1400" dirty="0">
                <a:latin typeface="ヒラギノ角ゴ Pro W3"/>
                <a:ea typeface="ヒラギノ角ゴ Pro W3"/>
                <a:cs typeface="ヒラギノ角ゴ Pro W3"/>
              </a:rPr>
              <a:t>based on understanding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8" name="円/楕円 7"/>
          <p:cNvSpPr/>
          <p:nvPr/>
        </p:nvSpPr>
        <p:spPr bwMode="auto">
          <a:xfrm>
            <a:off x="6804248" y="2492896"/>
            <a:ext cx="1872208" cy="720080"/>
          </a:xfrm>
          <a:prstGeom prst="ellipse">
            <a:avLst/>
          </a:prstGeom>
          <a:solidFill>
            <a:srgbClr val="FFCC99"/>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8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Machine</a:t>
            </a:r>
            <a:r>
              <a:rPr kumimoji="1" lang="en-US" altLang="ja-JP" sz="1800" b="0" i="0" u="none" strike="noStrike" cap="none" normalizeH="0" dirty="0">
                <a:ln>
                  <a:noFill/>
                </a:ln>
                <a:solidFill>
                  <a:srgbClr val="000000"/>
                </a:solidFill>
                <a:effectLst/>
                <a:latin typeface="ヒラギノ角ゴ Pro W3"/>
                <a:ea typeface="ヒラギノ角ゴ Pro W3"/>
                <a:cs typeface="ヒラギノ角ゴ Pro W3"/>
              </a:rPr>
              <a:t> learning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9" name="角丸四角形 8"/>
          <p:cNvSpPr/>
          <p:nvPr/>
        </p:nvSpPr>
        <p:spPr>
          <a:xfrm>
            <a:off x="2843808" y="908720"/>
            <a:ext cx="5328593" cy="576064"/>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latin typeface="ヒラギノ角ゴ Pro W3"/>
                <a:ea typeface="ヒラギノ角ゴ Pro W3"/>
                <a:cs typeface="ヒラギノ角ゴ Pro W3"/>
              </a:rPr>
              <a:t>Environment/Data </a:t>
            </a:r>
            <a:r>
              <a:rPr lang="en-US" altLang="ja-JP" sz="1600" dirty="0">
                <a:latin typeface="ヒラギノ角ゴ Pro W3"/>
                <a:ea typeface="ヒラギノ角ゴ Pro W3"/>
                <a:cs typeface="ヒラギノ角ゴ Pro W3"/>
              </a:rPr>
              <a:t>(Simulation)</a:t>
            </a:r>
            <a:endParaRPr kumimoji="1" lang="ja-JP" altLang="en-US" sz="2000" dirty="0">
              <a:latin typeface="ヒラギノ角ゴ Pro W3"/>
              <a:ea typeface="ヒラギノ角ゴ Pro W3"/>
              <a:cs typeface="ヒラギノ角ゴ Pro W3"/>
            </a:endParaRPr>
          </a:p>
        </p:txBody>
      </p:sp>
      <p:sp>
        <p:nvSpPr>
          <p:cNvPr id="11" name="角丸四角形 10"/>
          <p:cNvSpPr/>
          <p:nvPr/>
        </p:nvSpPr>
        <p:spPr>
          <a:xfrm>
            <a:off x="2771800" y="2564904"/>
            <a:ext cx="1440160" cy="576064"/>
          </a:xfrm>
          <a:prstGeom prst="roundRect">
            <a:avLst/>
          </a:prstGeom>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ct val="90000"/>
              </a:lnSpc>
            </a:pPr>
            <a:r>
              <a:rPr kumimoji="1" lang="en-US" altLang="ja-JP" sz="1800" dirty="0">
                <a:latin typeface="ヒラギノ角ゴ Pro W3"/>
                <a:ea typeface="ヒラギノ角ゴ Pro W3"/>
                <a:cs typeface="ヒラギノ角ゴ Pro W3"/>
              </a:rPr>
              <a:t>Natural intelligence</a:t>
            </a:r>
          </a:p>
        </p:txBody>
      </p:sp>
      <p:sp>
        <p:nvSpPr>
          <p:cNvPr id="12" name="角丸四角形 11"/>
          <p:cNvSpPr/>
          <p:nvPr/>
        </p:nvSpPr>
        <p:spPr>
          <a:xfrm>
            <a:off x="107504" y="908720"/>
            <a:ext cx="1872208" cy="115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000000"/>
                </a:solidFill>
                <a:latin typeface="ヒラギノ角ゴ Pro W3"/>
                <a:ea typeface="ヒラギノ角ゴ Pro W3"/>
                <a:cs typeface="ヒラギノ角ゴ Pro W3"/>
              </a:rPr>
              <a:t>Theory</a:t>
            </a:r>
            <a:br>
              <a:rPr lang="en-US" altLang="ja-JP" sz="2000" dirty="0">
                <a:solidFill>
                  <a:srgbClr val="000000"/>
                </a:solidFill>
                <a:latin typeface="ヒラギノ角ゴ Pro W3"/>
                <a:ea typeface="ヒラギノ角ゴ Pro W3"/>
                <a:cs typeface="ヒラギノ角ゴ Pro W3"/>
              </a:rPr>
            </a:br>
            <a:r>
              <a:rPr lang="en-US" altLang="ja-JP" sz="1600" dirty="0">
                <a:solidFill>
                  <a:srgbClr val="000000"/>
                </a:solidFill>
                <a:latin typeface="ヒラギノ角ゴ Pro W3"/>
                <a:ea typeface="ヒラギノ角ゴ Pro W3"/>
                <a:cs typeface="ヒラギノ角ゴ Pro W3"/>
              </a:rPr>
              <a:t>(Mathematics, Information theory, etc.</a:t>
            </a:r>
            <a:r>
              <a:rPr lang="ja-JP" altLang="en-US" sz="1600" dirty="0">
                <a:solidFill>
                  <a:srgbClr val="000000"/>
                </a:solidFill>
                <a:latin typeface="ヒラギノ角ゴ Pro W3"/>
                <a:ea typeface="ヒラギノ角ゴ Pro W3"/>
                <a:cs typeface="ヒラギノ角ゴ Pro W3"/>
              </a:rPr>
              <a:t>）</a:t>
            </a:r>
            <a:endParaRPr kumimoji="1" lang="en-US" altLang="ja-JP" sz="1600" dirty="0">
              <a:solidFill>
                <a:srgbClr val="000000"/>
              </a:solidFill>
              <a:latin typeface="ヒラギノ角ゴ Pro W3"/>
              <a:ea typeface="ヒラギノ角ゴ Pro W3"/>
              <a:cs typeface="ヒラギノ角ゴ Pro W3"/>
            </a:endParaRPr>
          </a:p>
        </p:txBody>
      </p:sp>
      <p:sp>
        <p:nvSpPr>
          <p:cNvPr id="13" name="円/楕円 12"/>
          <p:cNvSpPr/>
          <p:nvPr/>
        </p:nvSpPr>
        <p:spPr bwMode="auto">
          <a:xfrm>
            <a:off x="4427984" y="2492896"/>
            <a:ext cx="2232248" cy="720080"/>
          </a:xfrm>
          <a:prstGeom prst="ellipse">
            <a:avLst/>
          </a:prstGeom>
          <a:solidFill>
            <a:srgbClr val="FFCC99"/>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8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Evolutionary computing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0" name="角丸四角形 9"/>
          <p:cNvSpPr/>
          <p:nvPr/>
        </p:nvSpPr>
        <p:spPr>
          <a:xfrm>
            <a:off x="467544" y="5301208"/>
            <a:ext cx="8640960" cy="1224136"/>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b"/>
          <a:lstStyle/>
          <a:p>
            <a:pPr algn="ctr"/>
            <a:r>
              <a:rPr kumimoji="1" lang="en-US" altLang="ja-JP" sz="2000" dirty="0">
                <a:latin typeface="ヒラギノ角ゴ Pro W3"/>
                <a:ea typeface="ヒラギノ角ゴ Pro W3"/>
                <a:cs typeface="ヒラギノ角ゴ Pro W3"/>
              </a:rPr>
              <a:t>Intelligent agent</a:t>
            </a:r>
          </a:p>
        </p:txBody>
      </p:sp>
      <p:sp>
        <p:nvSpPr>
          <p:cNvPr id="14" name="角丸四角形 13"/>
          <p:cNvSpPr/>
          <p:nvPr/>
        </p:nvSpPr>
        <p:spPr>
          <a:xfrm>
            <a:off x="683567" y="5445224"/>
            <a:ext cx="5544617" cy="576064"/>
          </a:xfrm>
          <a:prstGeom prst="round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kumimoji="1" lang="en-US" altLang="ja-JP" sz="2000" dirty="0">
                <a:latin typeface="ヒラギノ角ゴ Pro W3"/>
                <a:ea typeface="ヒラギノ角ゴ Pro W3"/>
                <a:cs typeface="ヒラギノ角ゴ Pro W3"/>
              </a:rPr>
              <a:t>Architecture</a:t>
            </a:r>
          </a:p>
        </p:txBody>
      </p:sp>
      <p:sp>
        <p:nvSpPr>
          <p:cNvPr id="15" name="角丸四角形 14"/>
          <p:cNvSpPr/>
          <p:nvPr/>
        </p:nvSpPr>
        <p:spPr>
          <a:xfrm>
            <a:off x="6455824" y="5445224"/>
            <a:ext cx="2508665" cy="576064"/>
          </a:xfrm>
          <a:prstGeom prst="round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kumimoji="1" lang="en-US" altLang="ja-JP" sz="2000" dirty="0">
                <a:latin typeface="ヒラギノ角ゴ Pro W3"/>
                <a:ea typeface="ヒラギノ角ゴ Pro W3"/>
                <a:cs typeface="ヒラギノ角ゴ Pro W3"/>
              </a:rPr>
              <a:t>Adaptive structure</a:t>
            </a:r>
          </a:p>
        </p:txBody>
      </p:sp>
      <p:cxnSp>
        <p:nvCxnSpPr>
          <p:cNvPr id="18" name="直線矢印コネクタ 17"/>
          <p:cNvCxnSpPr>
            <a:stCxn id="9" idx="2"/>
            <a:endCxn id="8" idx="0"/>
          </p:cNvCxnSpPr>
          <p:nvPr/>
        </p:nvCxnSpPr>
        <p:spPr>
          <a:xfrm>
            <a:off x="5508105" y="1484784"/>
            <a:ext cx="2232247" cy="1008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9" idx="2"/>
            <a:endCxn id="13" idx="0"/>
          </p:cNvCxnSpPr>
          <p:nvPr/>
        </p:nvCxnSpPr>
        <p:spPr>
          <a:xfrm>
            <a:off x="5508105" y="1484784"/>
            <a:ext cx="36003" cy="1008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9" idx="2"/>
            <a:endCxn id="11" idx="0"/>
          </p:cNvCxnSpPr>
          <p:nvPr/>
        </p:nvCxnSpPr>
        <p:spPr>
          <a:xfrm flipH="1">
            <a:off x="3491880" y="1484784"/>
            <a:ext cx="2016225" cy="108012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stCxn id="12" idx="2"/>
            <a:endCxn id="7" idx="2"/>
          </p:cNvCxnSpPr>
          <p:nvPr/>
        </p:nvCxnSpPr>
        <p:spPr>
          <a:xfrm rot="5400000">
            <a:off x="-306542" y="3194974"/>
            <a:ext cx="2484276" cy="216024"/>
          </a:xfrm>
          <a:prstGeom prst="curvedConnector4">
            <a:avLst>
              <a:gd name="adj1" fmla="val 42642"/>
              <a:gd name="adj2" fmla="val 205822"/>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1" idx="2"/>
            <a:endCxn id="7" idx="7"/>
          </p:cNvCxnSpPr>
          <p:nvPr/>
        </p:nvCxnSpPr>
        <p:spPr>
          <a:xfrm flipH="1">
            <a:off x="2493232" y="3140968"/>
            <a:ext cx="998648" cy="1145653"/>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1" idx="2"/>
            <a:endCxn id="6" idx="0"/>
          </p:cNvCxnSpPr>
          <p:nvPr/>
        </p:nvCxnSpPr>
        <p:spPr>
          <a:xfrm>
            <a:off x="3491880" y="3140968"/>
            <a:ext cx="680470" cy="1008112"/>
          </a:xfrm>
          <a:prstGeom prst="straightConnector1">
            <a:avLst/>
          </a:prstGeom>
          <a:ln w="38100"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円/楕円 38"/>
          <p:cNvSpPr/>
          <p:nvPr/>
        </p:nvSpPr>
        <p:spPr bwMode="auto">
          <a:xfrm>
            <a:off x="4067944" y="1700808"/>
            <a:ext cx="3168352" cy="648072"/>
          </a:xfrm>
          <a:prstGeom prst="ellipse">
            <a:avLst/>
          </a:prstGeom>
          <a:solidFill>
            <a:schemeClr val="accent1">
              <a:alpha val="47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rgbClr val="000000"/>
                </a:solidFill>
                <a:effectLst/>
                <a:latin typeface="ヒラギノ角ゴ Pro W3"/>
                <a:ea typeface="ヒラギノ角ゴ Pro W3"/>
                <a:cs typeface="ヒラギノ角ゴ Pro W3"/>
              </a:rPr>
              <a:t>Search</a:t>
            </a:r>
            <a:endParaRPr kumimoji="1" lang="ja-JP" altLang="en-US" sz="20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cxnSp>
        <p:nvCxnSpPr>
          <p:cNvPr id="40" name="直線矢印コネクタ 39"/>
          <p:cNvCxnSpPr>
            <a:stCxn id="6" idx="4"/>
            <a:endCxn id="121" idx="0"/>
          </p:cNvCxnSpPr>
          <p:nvPr/>
        </p:nvCxnSpPr>
        <p:spPr>
          <a:xfrm>
            <a:off x="4172350" y="4941168"/>
            <a:ext cx="0" cy="504056"/>
          </a:xfrm>
          <a:prstGeom prst="straightConnector1">
            <a:avLst/>
          </a:prstGeom>
          <a:ln w="38100"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8" idx="4"/>
          </p:cNvCxnSpPr>
          <p:nvPr/>
        </p:nvCxnSpPr>
        <p:spPr>
          <a:xfrm>
            <a:off x="7740352" y="3212976"/>
            <a:ext cx="0" cy="223224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13" idx="4"/>
            <a:endCxn id="123" idx="0"/>
          </p:cNvCxnSpPr>
          <p:nvPr/>
        </p:nvCxnSpPr>
        <p:spPr>
          <a:xfrm>
            <a:off x="5544108" y="3212976"/>
            <a:ext cx="0" cy="2232248"/>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4"/>
            <a:endCxn id="124" idx="0"/>
          </p:cNvCxnSpPr>
          <p:nvPr/>
        </p:nvCxnSpPr>
        <p:spPr>
          <a:xfrm>
            <a:off x="1803298" y="4910703"/>
            <a:ext cx="0" cy="534521"/>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6" idx="2"/>
            <a:endCxn id="7" idx="6"/>
          </p:cNvCxnSpPr>
          <p:nvPr/>
        </p:nvCxnSpPr>
        <p:spPr>
          <a:xfrm flipH="1">
            <a:off x="2779012" y="4545124"/>
            <a:ext cx="417624" cy="0"/>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6012160" y="3789040"/>
            <a:ext cx="1678407" cy="400110"/>
          </a:xfrm>
          <a:prstGeom prst="rect">
            <a:avLst/>
          </a:prstGeom>
          <a:noFill/>
        </p:spPr>
        <p:txBody>
          <a:bodyPr wrap="none" rtlCol="0">
            <a:spAutoFit/>
          </a:bodyPr>
          <a:lstStyle/>
          <a:p>
            <a:r>
              <a:rPr lang="en-US" altLang="ja-JP" sz="2000" dirty="0">
                <a:latin typeface="ヒラギノ角ゴ Pro W3"/>
                <a:ea typeface="ヒラギノ角ゴ Pro W3"/>
                <a:cs typeface="ヒラギノ角ゴ Pro W3"/>
              </a:rPr>
              <a:t>Prototyping</a:t>
            </a:r>
            <a:endParaRPr kumimoji="1" lang="ja-JP" altLang="en-US" sz="2000" dirty="0">
              <a:latin typeface="ヒラギノ角ゴ Pro W3"/>
              <a:ea typeface="ヒラギノ角ゴ Pro W3"/>
              <a:cs typeface="ヒラギノ角ゴ Pro W3"/>
            </a:endParaRPr>
          </a:p>
        </p:txBody>
      </p:sp>
      <p:sp>
        <p:nvSpPr>
          <p:cNvPr id="80" name="右中かっこ 79"/>
          <p:cNvSpPr/>
          <p:nvPr/>
        </p:nvSpPr>
        <p:spPr>
          <a:xfrm rot="5400000">
            <a:off x="6444208" y="1484784"/>
            <a:ext cx="432048" cy="388843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81" name="円/楕円 80"/>
          <p:cNvSpPr/>
          <p:nvPr/>
        </p:nvSpPr>
        <p:spPr bwMode="auto">
          <a:xfrm>
            <a:off x="2051720" y="3429000"/>
            <a:ext cx="2448271" cy="504056"/>
          </a:xfrm>
          <a:prstGeom prst="ellipse">
            <a:avLst/>
          </a:prstGeom>
          <a:solidFill>
            <a:srgbClr val="008000">
              <a:alpha val="47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Neuroscience</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88" name="角丸四角形 87"/>
          <p:cNvSpPr/>
          <p:nvPr/>
        </p:nvSpPr>
        <p:spPr>
          <a:xfrm>
            <a:off x="1083218" y="2564904"/>
            <a:ext cx="1440160" cy="576064"/>
          </a:xfrm>
          <a:prstGeom prst="roundRect">
            <a:avLst/>
          </a:prstGeom>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ct val="90000"/>
              </a:lnSpc>
            </a:pPr>
            <a:r>
              <a:rPr lang="en-US" altLang="ja-JP" sz="1800" dirty="0">
                <a:latin typeface="ヒラギノ角ゴ Pro W3"/>
                <a:ea typeface="ヒラギノ角ゴ Pro W3"/>
                <a:cs typeface="ヒラギノ角ゴ Pro W3"/>
              </a:rPr>
              <a:t>Domain knowledge</a:t>
            </a:r>
            <a:endParaRPr kumimoji="1" lang="en-US" altLang="ja-JP" sz="1800" dirty="0">
              <a:latin typeface="ヒラギノ角ゴ Pro W3"/>
              <a:ea typeface="ヒラギノ角ゴ Pro W3"/>
              <a:cs typeface="ヒラギノ角ゴ Pro W3"/>
            </a:endParaRPr>
          </a:p>
        </p:txBody>
      </p:sp>
      <p:sp>
        <p:nvSpPr>
          <p:cNvPr id="121" name="円/楕円 120"/>
          <p:cNvSpPr/>
          <p:nvPr/>
        </p:nvSpPr>
        <p:spPr bwMode="auto">
          <a:xfrm>
            <a:off x="3956912"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23" name="円/楕円 122"/>
          <p:cNvSpPr/>
          <p:nvPr/>
        </p:nvSpPr>
        <p:spPr bwMode="auto">
          <a:xfrm>
            <a:off x="5328670"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24" name="円/楕円 123"/>
          <p:cNvSpPr/>
          <p:nvPr/>
        </p:nvSpPr>
        <p:spPr bwMode="auto">
          <a:xfrm>
            <a:off x="1587860"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cxnSp>
        <p:nvCxnSpPr>
          <p:cNvPr id="34" name="直線矢印コネクタ 33"/>
          <p:cNvCxnSpPr>
            <a:stCxn id="9" idx="2"/>
            <a:endCxn id="88" idx="0"/>
          </p:cNvCxnSpPr>
          <p:nvPr/>
        </p:nvCxnSpPr>
        <p:spPr>
          <a:xfrm flipH="1">
            <a:off x="1803298" y="1484784"/>
            <a:ext cx="3704807" cy="108012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stCxn id="88" idx="2"/>
            <a:endCxn id="7" idx="0"/>
          </p:cNvCxnSpPr>
          <p:nvPr/>
        </p:nvCxnSpPr>
        <p:spPr>
          <a:xfrm>
            <a:off x="1803298" y="3140968"/>
            <a:ext cx="0" cy="1038577"/>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40984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Today’s talk</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kumimoji="1" lang="en-US" altLang="ja-JP" dirty="0"/>
              <a:t>Self-introduction</a:t>
            </a:r>
          </a:p>
          <a:p>
            <a:pPr marL="514350" indent="-514350">
              <a:buFont typeface="+mj-lt"/>
              <a:buAutoNum type="arabicPeriod"/>
            </a:pPr>
            <a:endParaRPr kumimoji="1" lang="en-US" altLang="ja-JP" dirty="0"/>
          </a:p>
          <a:p>
            <a:pPr marL="514350" indent="-514350">
              <a:buFont typeface="+mj-lt"/>
              <a:buAutoNum type="arabicPeriod"/>
            </a:pPr>
            <a:r>
              <a:rPr lang="en-US" altLang="ja-JP" dirty="0"/>
              <a:t>Whole brain architecture</a:t>
            </a:r>
          </a:p>
          <a:p>
            <a:pPr marL="514350" indent="-514350">
              <a:buFont typeface="+mj-lt"/>
              <a:buAutoNum type="arabicPeriod"/>
            </a:pPr>
            <a:endParaRPr lang="en-US" altLang="ja-JP" dirty="0"/>
          </a:p>
          <a:p>
            <a:pPr marL="514350" indent="-514350">
              <a:buFont typeface="+mj-lt"/>
              <a:buAutoNum type="arabicPeriod"/>
            </a:pPr>
            <a:r>
              <a:rPr lang="en-US" altLang="ja-JP" dirty="0"/>
              <a:t>Brain-inspired AI in harmony with humanity</a:t>
            </a:r>
          </a:p>
          <a:p>
            <a:pPr marL="514350" indent="-514350">
              <a:buFont typeface="+mj-lt"/>
              <a:buAutoNum type="arabicPeriod"/>
            </a:pPr>
            <a:endParaRPr lang="en-US" altLang="ja-JP" dirty="0"/>
          </a:p>
          <a:p>
            <a:pPr marL="514350" indent="-514350">
              <a:buFont typeface="+mj-lt"/>
              <a:buAutoNum type="arabicPeriod"/>
            </a:pPr>
            <a:r>
              <a:rPr lang="en-US" altLang="ja-JP" dirty="0"/>
              <a:t>Conclusions</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682450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en-US" altLang="ja-JP" dirty="0"/>
              <a:t>Finding Architecture &amp; Adaptive structure </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6" name="円/楕円 5"/>
          <p:cNvSpPr/>
          <p:nvPr/>
        </p:nvSpPr>
        <p:spPr bwMode="auto">
          <a:xfrm>
            <a:off x="3196636" y="4149080"/>
            <a:ext cx="1951428" cy="792088"/>
          </a:xfrm>
          <a:prstGeom prst="ellipse">
            <a:avLst/>
          </a:prstGeom>
          <a:solidFill>
            <a:srgbClr val="CCFFCC"/>
          </a:solidFill>
          <a:ln w="9525" cap="flat" cmpd="sng" algn="ctr">
            <a:solidFill>
              <a:srgbClr val="57564F"/>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r>
              <a:rPr lang="en-US" altLang="ja-JP" sz="1800" dirty="0">
                <a:latin typeface="ヒラギノ角ゴ Pro W3"/>
                <a:ea typeface="ヒラギノ角ゴ Pro W3"/>
                <a:cs typeface="ヒラギノ角ゴ Pro W3"/>
              </a:rPr>
              <a:t>Imitation </a:t>
            </a:r>
          </a:p>
          <a:p>
            <a:pPr algn="ctr">
              <a:lnSpc>
                <a:spcPct val="80000"/>
              </a:lnSpc>
            </a:pPr>
            <a:r>
              <a:rPr lang="en-US" altLang="ja-JP" sz="1400" dirty="0">
                <a:latin typeface="ヒラギノ角ゴ Pro W3"/>
                <a:ea typeface="ヒラギノ角ゴ Pro W3"/>
                <a:cs typeface="ヒラギノ角ゴ Pro W3"/>
              </a:rPr>
              <a:t>without understanding</a:t>
            </a: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7" name="円/楕円 6"/>
          <p:cNvSpPr/>
          <p:nvPr/>
        </p:nvSpPr>
        <p:spPr bwMode="auto">
          <a:xfrm>
            <a:off x="827584" y="4179545"/>
            <a:ext cx="1951428" cy="731158"/>
          </a:xfrm>
          <a:prstGeom prst="ellipse">
            <a:avLst/>
          </a:prstGeom>
          <a:solidFill>
            <a:srgbClr val="CCFFCC"/>
          </a:solidFill>
          <a:ln w="9525" cap="flat" cmpd="sng" algn="ctr">
            <a:solidFill>
              <a:srgbClr val="57564F"/>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r>
              <a:rPr lang="en-US" altLang="ja-JP" sz="1800" dirty="0">
                <a:latin typeface="ヒラギノ角ゴ Pro W3"/>
                <a:ea typeface="ヒラギノ角ゴ Pro W3"/>
                <a:cs typeface="ヒラギノ角ゴ Pro W3"/>
              </a:rPr>
              <a:t>Design </a:t>
            </a:r>
            <a:br>
              <a:rPr lang="en-US" altLang="ja-JP" sz="1800" dirty="0">
                <a:latin typeface="ヒラギノ角ゴ Pro W3"/>
                <a:ea typeface="ヒラギノ角ゴ Pro W3"/>
                <a:cs typeface="ヒラギノ角ゴ Pro W3"/>
              </a:rPr>
            </a:br>
            <a:r>
              <a:rPr lang="en-US" altLang="ja-JP" sz="1400" dirty="0">
                <a:latin typeface="ヒラギノ角ゴ Pro W3"/>
                <a:ea typeface="ヒラギノ角ゴ Pro W3"/>
                <a:cs typeface="ヒラギノ角ゴ Pro W3"/>
              </a:rPr>
              <a:t>based on understanding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8" name="円/楕円 7"/>
          <p:cNvSpPr/>
          <p:nvPr/>
        </p:nvSpPr>
        <p:spPr bwMode="auto">
          <a:xfrm>
            <a:off x="6804248" y="2492896"/>
            <a:ext cx="1872208" cy="720080"/>
          </a:xfrm>
          <a:prstGeom prst="ellipse">
            <a:avLst/>
          </a:prstGeom>
          <a:solidFill>
            <a:srgbClr val="FFCC99"/>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8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Machine</a:t>
            </a:r>
            <a:r>
              <a:rPr kumimoji="1" lang="en-US" altLang="ja-JP" sz="1800" b="0" i="0" u="none" strike="noStrike" cap="none" normalizeH="0" dirty="0">
                <a:ln>
                  <a:noFill/>
                </a:ln>
                <a:solidFill>
                  <a:srgbClr val="000000"/>
                </a:solidFill>
                <a:effectLst/>
                <a:latin typeface="ヒラギノ角ゴ Pro W3"/>
                <a:ea typeface="ヒラギノ角ゴ Pro W3"/>
                <a:cs typeface="ヒラギノ角ゴ Pro W3"/>
              </a:rPr>
              <a:t> learning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9" name="角丸四角形 8"/>
          <p:cNvSpPr/>
          <p:nvPr/>
        </p:nvSpPr>
        <p:spPr>
          <a:xfrm>
            <a:off x="2843808" y="908720"/>
            <a:ext cx="5328593" cy="576064"/>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latin typeface="ヒラギノ角ゴ Pro W3"/>
                <a:ea typeface="ヒラギノ角ゴ Pro W3"/>
                <a:cs typeface="ヒラギノ角ゴ Pro W3"/>
              </a:rPr>
              <a:t>Environment/Data </a:t>
            </a:r>
            <a:r>
              <a:rPr lang="en-US" altLang="ja-JP" sz="1600" dirty="0">
                <a:latin typeface="ヒラギノ角ゴ Pro W3"/>
                <a:ea typeface="ヒラギノ角ゴ Pro W3"/>
                <a:cs typeface="ヒラギノ角ゴ Pro W3"/>
              </a:rPr>
              <a:t>(Simulation)</a:t>
            </a:r>
            <a:endParaRPr kumimoji="1" lang="ja-JP" altLang="en-US" sz="2000" dirty="0">
              <a:latin typeface="ヒラギノ角ゴ Pro W3"/>
              <a:ea typeface="ヒラギノ角ゴ Pro W3"/>
              <a:cs typeface="ヒラギノ角ゴ Pro W3"/>
            </a:endParaRPr>
          </a:p>
        </p:txBody>
      </p:sp>
      <p:sp>
        <p:nvSpPr>
          <p:cNvPr id="11" name="角丸四角形 10"/>
          <p:cNvSpPr/>
          <p:nvPr/>
        </p:nvSpPr>
        <p:spPr>
          <a:xfrm>
            <a:off x="2771800" y="2564904"/>
            <a:ext cx="1440160" cy="576064"/>
          </a:xfrm>
          <a:prstGeom prst="roundRect">
            <a:avLst/>
          </a:prstGeom>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ct val="90000"/>
              </a:lnSpc>
            </a:pPr>
            <a:r>
              <a:rPr kumimoji="1" lang="en-US" altLang="ja-JP" sz="1800" dirty="0">
                <a:latin typeface="ヒラギノ角ゴ Pro W3"/>
                <a:ea typeface="ヒラギノ角ゴ Pro W3"/>
                <a:cs typeface="ヒラギノ角ゴ Pro W3"/>
              </a:rPr>
              <a:t>Natural intelligence</a:t>
            </a:r>
          </a:p>
        </p:txBody>
      </p:sp>
      <p:sp>
        <p:nvSpPr>
          <p:cNvPr id="12" name="角丸四角形 11"/>
          <p:cNvSpPr/>
          <p:nvPr/>
        </p:nvSpPr>
        <p:spPr>
          <a:xfrm>
            <a:off x="107504" y="908720"/>
            <a:ext cx="1872208" cy="115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smtClean="0">
                <a:latin typeface="ヒラギノ角ゴ Pro W3"/>
                <a:ea typeface="ヒラギノ角ゴ Pro W3"/>
                <a:cs typeface="ヒラギノ角ゴ Pro W3"/>
              </a:rPr>
              <a:t>Theory</a:t>
            </a:r>
            <a:br>
              <a:rPr lang="en-US" altLang="ja-JP" sz="2000" dirty="0" smtClean="0">
                <a:latin typeface="ヒラギノ角ゴ Pro W3"/>
                <a:ea typeface="ヒラギノ角ゴ Pro W3"/>
                <a:cs typeface="ヒラギノ角ゴ Pro W3"/>
              </a:rPr>
            </a:br>
            <a:r>
              <a:rPr lang="en-US" altLang="ja-JP" sz="1600" dirty="0" smtClean="0">
                <a:latin typeface="ヒラギノ角ゴ Pro W3"/>
                <a:ea typeface="ヒラギノ角ゴ Pro W3"/>
                <a:cs typeface="ヒラギノ角ゴ Pro W3"/>
              </a:rPr>
              <a:t>(Mathematics, Information theory, etc.</a:t>
            </a:r>
            <a:r>
              <a:rPr lang="ja-JP" altLang="en-US" sz="1600" dirty="0" smtClean="0">
                <a:latin typeface="ヒラギノ角ゴ Pro W3"/>
                <a:ea typeface="ヒラギノ角ゴ Pro W3"/>
                <a:cs typeface="ヒラギノ角ゴ Pro W3"/>
              </a:rPr>
              <a:t>）</a:t>
            </a:r>
            <a:endParaRPr kumimoji="1" lang="en-US" altLang="ja-JP" sz="1600" dirty="0">
              <a:latin typeface="ヒラギノ角ゴ Pro W3"/>
              <a:ea typeface="ヒラギノ角ゴ Pro W3"/>
              <a:cs typeface="ヒラギノ角ゴ Pro W3"/>
            </a:endParaRPr>
          </a:p>
        </p:txBody>
      </p:sp>
      <p:sp>
        <p:nvSpPr>
          <p:cNvPr id="13" name="円/楕円 12"/>
          <p:cNvSpPr/>
          <p:nvPr/>
        </p:nvSpPr>
        <p:spPr bwMode="auto">
          <a:xfrm>
            <a:off x="4427984" y="2492896"/>
            <a:ext cx="2232248" cy="720080"/>
          </a:xfrm>
          <a:prstGeom prst="ellipse">
            <a:avLst/>
          </a:prstGeom>
          <a:solidFill>
            <a:srgbClr val="FFCC99"/>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8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Evolutionary computing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0" name="角丸四角形 9"/>
          <p:cNvSpPr/>
          <p:nvPr/>
        </p:nvSpPr>
        <p:spPr>
          <a:xfrm>
            <a:off x="467544" y="5301208"/>
            <a:ext cx="8640960" cy="1224136"/>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b"/>
          <a:lstStyle/>
          <a:p>
            <a:pPr algn="ctr"/>
            <a:r>
              <a:rPr kumimoji="1" lang="en-US" altLang="ja-JP" sz="2000" dirty="0">
                <a:latin typeface="ヒラギノ角ゴ Pro W3"/>
                <a:ea typeface="ヒラギノ角ゴ Pro W3"/>
                <a:cs typeface="ヒラギノ角ゴ Pro W3"/>
              </a:rPr>
              <a:t>Intelligent agent</a:t>
            </a:r>
          </a:p>
        </p:txBody>
      </p:sp>
      <p:sp>
        <p:nvSpPr>
          <p:cNvPr id="14" name="角丸四角形 13"/>
          <p:cNvSpPr/>
          <p:nvPr/>
        </p:nvSpPr>
        <p:spPr>
          <a:xfrm>
            <a:off x="683567" y="5445224"/>
            <a:ext cx="5544617" cy="576064"/>
          </a:xfrm>
          <a:prstGeom prst="round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kumimoji="1" lang="en-US" altLang="ja-JP" sz="2000" dirty="0">
                <a:latin typeface="ヒラギノ角ゴ Pro W3"/>
                <a:ea typeface="ヒラギノ角ゴ Pro W3"/>
                <a:cs typeface="ヒラギノ角ゴ Pro W3"/>
              </a:rPr>
              <a:t>Architecture</a:t>
            </a:r>
          </a:p>
        </p:txBody>
      </p:sp>
      <p:sp>
        <p:nvSpPr>
          <p:cNvPr id="15" name="角丸四角形 14"/>
          <p:cNvSpPr/>
          <p:nvPr/>
        </p:nvSpPr>
        <p:spPr>
          <a:xfrm>
            <a:off x="6455824" y="5445224"/>
            <a:ext cx="2508665" cy="576064"/>
          </a:xfrm>
          <a:prstGeom prst="round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kumimoji="1" lang="en-US" altLang="ja-JP" sz="2000" dirty="0">
                <a:latin typeface="ヒラギノ角ゴ Pro W3"/>
                <a:ea typeface="ヒラギノ角ゴ Pro W3"/>
                <a:cs typeface="ヒラギノ角ゴ Pro W3"/>
              </a:rPr>
              <a:t>Adaptive structure</a:t>
            </a:r>
          </a:p>
        </p:txBody>
      </p:sp>
      <p:cxnSp>
        <p:nvCxnSpPr>
          <p:cNvPr id="18" name="直線矢印コネクタ 17"/>
          <p:cNvCxnSpPr>
            <a:stCxn id="9" idx="2"/>
            <a:endCxn id="8" idx="0"/>
          </p:cNvCxnSpPr>
          <p:nvPr/>
        </p:nvCxnSpPr>
        <p:spPr>
          <a:xfrm>
            <a:off x="5508105" y="1484784"/>
            <a:ext cx="2232247" cy="1008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9" idx="2"/>
            <a:endCxn id="13" idx="0"/>
          </p:cNvCxnSpPr>
          <p:nvPr/>
        </p:nvCxnSpPr>
        <p:spPr>
          <a:xfrm>
            <a:off x="5508105" y="1484784"/>
            <a:ext cx="36003" cy="1008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9" idx="2"/>
            <a:endCxn id="11" idx="0"/>
          </p:cNvCxnSpPr>
          <p:nvPr/>
        </p:nvCxnSpPr>
        <p:spPr>
          <a:xfrm flipH="1">
            <a:off x="3491880" y="1484784"/>
            <a:ext cx="2016225" cy="108012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stCxn id="12" idx="2"/>
            <a:endCxn id="7" idx="2"/>
          </p:cNvCxnSpPr>
          <p:nvPr/>
        </p:nvCxnSpPr>
        <p:spPr>
          <a:xfrm rot="5400000">
            <a:off x="-306542" y="3194974"/>
            <a:ext cx="2484276" cy="216024"/>
          </a:xfrm>
          <a:prstGeom prst="curvedConnector4">
            <a:avLst>
              <a:gd name="adj1" fmla="val 42642"/>
              <a:gd name="adj2" fmla="val 205822"/>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1" idx="2"/>
            <a:endCxn id="7" idx="7"/>
          </p:cNvCxnSpPr>
          <p:nvPr/>
        </p:nvCxnSpPr>
        <p:spPr>
          <a:xfrm flipH="1">
            <a:off x="2493232" y="3140968"/>
            <a:ext cx="998648" cy="1145653"/>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1" idx="2"/>
            <a:endCxn id="6" idx="0"/>
          </p:cNvCxnSpPr>
          <p:nvPr/>
        </p:nvCxnSpPr>
        <p:spPr>
          <a:xfrm>
            <a:off x="3491880" y="3140968"/>
            <a:ext cx="680470" cy="1008112"/>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円/楕円 38"/>
          <p:cNvSpPr/>
          <p:nvPr/>
        </p:nvSpPr>
        <p:spPr bwMode="auto">
          <a:xfrm>
            <a:off x="4067944" y="1700808"/>
            <a:ext cx="3168352" cy="648072"/>
          </a:xfrm>
          <a:prstGeom prst="ellipse">
            <a:avLst/>
          </a:prstGeom>
          <a:solidFill>
            <a:schemeClr val="accent1">
              <a:alpha val="47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rgbClr val="000000"/>
                </a:solidFill>
                <a:effectLst/>
                <a:latin typeface="ヒラギノ角ゴ Pro W3"/>
                <a:ea typeface="ヒラギノ角ゴ Pro W3"/>
                <a:cs typeface="ヒラギノ角ゴ Pro W3"/>
              </a:rPr>
              <a:t>Search</a:t>
            </a:r>
            <a:endParaRPr kumimoji="1" lang="ja-JP" altLang="en-US" sz="20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cxnSp>
        <p:nvCxnSpPr>
          <p:cNvPr id="40" name="直線矢印コネクタ 39"/>
          <p:cNvCxnSpPr>
            <a:stCxn id="6" idx="4"/>
            <a:endCxn id="121" idx="0"/>
          </p:cNvCxnSpPr>
          <p:nvPr/>
        </p:nvCxnSpPr>
        <p:spPr>
          <a:xfrm>
            <a:off x="4172350" y="4941168"/>
            <a:ext cx="0" cy="504056"/>
          </a:xfrm>
          <a:prstGeom prst="straightConnector1">
            <a:avLst/>
          </a:prstGeom>
          <a:ln w="28575"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8" idx="4"/>
          </p:cNvCxnSpPr>
          <p:nvPr/>
        </p:nvCxnSpPr>
        <p:spPr>
          <a:xfrm>
            <a:off x="7740352" y="3212976"/>
            <a:ext cx="0" cy="2232248"/>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13" idx="4"/>
            <a:endCxn id="123" idx="0"/>
          </p:cNvCxnSpPr>
          <p:nvPr/>
        </p:nvCxnSpPr>
        <p:spPr>
          <a:xfrm>
            <a:off x="5544108" y="3212976"/>
            <a:ext cx="0" cy="2232248"/>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4"/>
            <a:endCxn id="124" idx="0"/>
          </p:cNvCxnSpPr>
          <p:nvPr/>
        </p:nvCxnSpPr>
        <p:spPr>
          <a:xfrm>
            <a:off x="1803298" y="4910703"/>
            <a:ext cx="0" cy="534521"/>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6" idx="2"/>
            <a:endCxn id="7" idx="6"/>
          </p:cNvCxnSpPr>
          <p:nvPr/>
        </p:nvCxnSpPr>
        <p:spPr>
          <a:xfrm flipH="1">
            <a:off x="2779012" y="4545124"/>
            <a:ext cx="417624" cy="0"/>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6012160" y="3789040"/>
            <a:ext cx="1678407" cy="400110"/>
          </a:xfrm>
          <a:prstGeom prst="rect">
            <a:avLst/>
          </a:prstGeom>
          <a:noFill/>
        </p:spPr>
        <p:txBody>
          <a:bodyPr wrap="none" rtlCol="0">
            <a:spAutoFit/>
          </a:bodyPr>
          <a:lstStyle/>
          <a:p>
            <a:r>
              <a:rPr lang="en-US" altLang="ja-JP" sz="2000" dirty="0">
                <a:latin typeface="ヒラギノ角ゴ Pro W3"/>
                <a:ea typeface="ヒラギノ角ゴ Pro W3"/>
                <a:cs typeface="ヒラギノ角ゴ Pro W3"/>
              </a:rPr>
              <a:t>Prototyping</a:t>
            </a:r>
            <a:endParaRPr kumimoji="1" lang="ja-JP" altLang="en-US" sz="2000" dirty="0">
              <a:latin typeface="ヒラギノ角ゴ Pro W3"/>
              <a:ea typeface="ヒラギノ角ゴ Pro W3"/>
              <a:cs typeface="ヒラギノ角ゴ Pro W3"/>
            </a:endParaRPr>
          </a:p>
        </p:txBody>
      </p:sp>
      <p:sp>
        <p:nvSpPr>
          <p:cNvPr id="80" name="右中かっこ 79"/>
          <p:cNvSpPr/>
          <p:nvPr/>
        </p:nvSpPr>
        <p:spPr>
          <a:xfrm rot="5400000">
            <a:off x="6444208" y="1484784"/>
            <a:ext cx="432048" cy="388843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81" name="円/楕円 80"/>
          <p:cNvSpPr/>
          <p:nvPr/>
        </p:nvSpPr>
        <p:spPr bwMode="auto">
          <a:xfrm>
            <a:off x="2051720" y="3429000"/>
            <a:ext cx="2448271" cy="504056"/>
          </a:xfrm>
          <a:prstGeom prst="ellipse">
            <a:avLst/>
          </a:prstGeom>
          <a:solidFill>
            <a:srgbClr val="008000">
              <a:alpha val="47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Neuroscience</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88" name="角丸四角形 87"/>
          <p:cNvSpPr/>
          <p:nvPr/>
        </p:nvSpPr>
        <p:spPr>
          <a:xfrm>
            <a:off x="1083218" y="2564904"/>
            <a:ext cx="1440160" cy="576064"/>
          </a:xfrm>
          <a:prstGeom prst="roundRect">
            <a:avLst/>
          </a:prstGeom>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ct val="90000"/>
              </a:lnSpc>
            </a:pPr>
            <a:r>
              <a:rPr lang="en-US" altLang="ja-JP" sz="1800" dirty="0">
                <a:latin typeface="ヒラギノ角ゴ Pro W3"/>
                <a:ea typeface="ヒラギノ角ゴ Pro W3"/>
                <a:cs typeface="ヒラギノ角ゴ Pro W3"/>
              </a:rPr>
              <a:t>Domain knowledge</a:t>
            </a:r>
            <a:endParaRPr kumimoji="1" lang="en-US" altLang="ja-JP" sz="1800" dirty="0">
              <a:latin typeface="ヒラギノ角ゴ Pro W3"/>
              <a:ea typeface="ヒラギノ角ゴ Pro W3"/>
              <a:cs typeface="ヒラギノ角ゴ Pro W3"/>
            </a:endParaRPr>
          </a:p>
        </p:txBody>
      </p:sp>
      <p:sp>
        <p:nvSpPr>
          <p:cNvPr id="2" name="テキスト ボックス 1"/>
          <p:cNvSpPr txBox="1"/>
          <p:nvPr/>
        </p:nvSpPr>
        <p:spPr>
          <a:xfrm>
            <a:off x="1150909" y="2126466"/>
            <a:ext cx="1044827" cy="1446550"/>
          </a:xfrm>
          <a:prstGeom prst="rect">
            <a:avLst/>
          </a:prstGeom>
          <a:noFill/>
        </p:spPr>
        <p:txBody>
          <a:bodyPr wrap="none" rtlCol="0">
            <a:spAutoFit/>
          </a:bodyPr>
          <a:lstStyle/>
          <a:p>
            <a:r>
              <a:rPr kumimoji="1" lang="en-US" altLang="ja-JP" sz="8800" b="1" dirty="0">
                <a:solidFill>
                  <a:srgbClr val="FF0000"/>
                </a:solidFill>
                <a:latin typeface="ヒラギノ角ゴ Pro W3"/>
                <a:ea typeface="ヒラギノ角ゴ Pro W3"/>
                <a:cs typeface="ヒラギノ角ゴ Pro W3"/>
              </a:rPr>
              <a:t>☓</a:t>
            </a:r>
            <a:endParaRPr kumimoji="1" lang="ja-JP" altLang="en-US" sz="8800" b="1" dirty="0">
              <a:solidFill>
                <a:srgbClr val="FF0000"/>
              </a:solidFill>
              <a:latin typeface="ヒラギノ角ゴ Pro W3"/>
              <a:ea typeface="ヒラギノ角ゴ Pro W3"/>
              <a:cs typeface="ヒラギノ角ゴ Pro W3"/>
            </a:endParaRPr>
          </a:p>
        </p:txBody>
      </p:sp>
      <p:sp>
        <p:nvSpPr>
          <p:cNvPr id="121" name="円/楕円 120"/>
          <p:cNvSpPr/>
          <p:nvPr/>
        </p:nvSpPr>
        <p:spPr bwMode="auto">
          <a:xfrm>
            <a:off x="3956912"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23" name="円/楕円 122"/>
          <p:cNvSpPr/>
          <p:nvPr/>
        </p:nvSpPr>
        <p:spPr bwMode="auto">
          <a:xfrm>
            <a:off x="5328670"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24" name="円/楕円 123"/>
          <p:cNvSpPr/>
          <p:nvPr/>
        </p:nvSpPr>
        <p:spPr bwMode="auto">
          <a:xfrm>
            <a:off x="1587860"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Tree>
    <p:extLst>
      <p:ext uri="{BB962C8B-B14F-4D97-AF65-F5344CB8AC3E}">
        <p14:creationId xmlns:p14="http://schemas.microsoft.com/office/powerpoint/2010/main" val="3079446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fontScale="90000"/>
          </a:bodyPr>
          <a:lstStyle/>
          <a:p>
            <a:r>
              <a:rPr lang="en-US" altLang="ja-JP" dirty="0"/>
              <a:t>Finding Architecture &amp; Adaptive structure </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6" name="円/楕円 5"/>
          <p:cNvSpPr/>
          <p:nvPr/>
        </p:nvSpPr>
        <p:spPr bwMode="auto">
          <a:xfrm>
            <a:off x="3196636" y="4149080"/>
            <a:ext cx="1951428" cy="792088"/>
          </a:xfrm>
          <a:prstGeom prst="ellipse">
            <a:avLst/>
          </a:prstGeom>
          <a:solidFill>
            <a:srgbClr val="CCFFCC"/>
          </a:solidFill>
          <a:ln w="9525" cap="flat" cmpd="sng" algn="ctr">
            <a:solidFill>
              <a:srgbClr val="57564F"/>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r>
              <a:rPr lang="en-US" altLang="ja-JP" sz="1800" dirty="0">
                <a:latin typeface="ヒラギノ角ゴ Pro W3"/>
                <a:ea typeface="ヒラギノ角ゴ Pro W3"/>
                <a:cs typeface="ヒラギノ角ゴ Pro W3"/>
              </a:rPr>
              <a:t>Imitation </a:t>
            </a:r>
          </a:p>
          <a:p>
            <a:pPr algn="ctr">
              <a:lnSpc>
                <a:spcPct val="80000"/>
              </a:lnSpc>
            </a:pPr>
            <a:r>
              <a:rPr lang="en-US" altLang="ja-JP" sz="1400" dirty="0">
                <a:latin typeface="ヒラギノ角ゴ Pro W3"/>
                <a:ea typeface="ヒラギノ角ゴ Pro W3"/>
                <a:cs typeface="ヒラギノ角ゴ Pro W3"/>
              </a:rPr>
              <a:t>without understanding</a:t>
            </a: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7" name="円/楕円 6"/>
          <p:cNvSpPr/>
          <p:nvPr/>
        </p:nvSpPr>
        <p:spPr bwMode="auto">
          <a:xfrm>
            <a:off x="827584" y="4179545"/>
            <a:ext cx="1951428" cy="731158"/>
          </a:xfrm>
          <a:prstGeom prst="ellipse">
            <a:avLst/>
          </a:prstGeom>
          <a:solidFill>
            <a:srgbClr val="CCFFCC"/>
          </a:solidFill>
          <a:ln w="9525" cap="flat" cmpd="sng" algn="ctr">
            <a:solidFill>
              <a:srgbClr val="57564F"/>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r>
              <a:rPr lang="en-US" altLang="ja-JP" sz="1800" dirty="0">
                <a:latin typeface="ヒラギノ角ゴ Pro W3"/>
                <a:ea typeface="ヒラギノ角ゴ Pro W3"/>
                <a:cs typeface="ヒラギノ角ゴ Pro W3"/>
              </a:rPr>
              <a:t>Design </a:t>
            </a:r>
            <a:br>
              <a:rPr lang="en-US" altLang="ja-JP" sz="1800" dirty="0">
                <a:latin typeface="ヒラギノ角ゴ Pro W3"/>
                <a:ea typeface="ヒラギノ角ゴ Pro W3"/>
                <a:cs typeface="ヒラギノ角ゴ Pro W3"/>
              </a:rPr>
            </a:br>
            <a:r>
              <a:rPr lang="en-US" altLang="ja-JP" sz="1400" dirty="0">
                <a:latin typeface="ヒラギノ角ゴ Pro W3"/>
                <a:ea typeface="ヒラギノ角ゴ Pro W3"/>
                <a:cs typeface="ヒラギノ角ゴ Pro W3"/>
              </a:rPr>
              <a:t>based on understanding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8" name="円/楕円 7"/>
          <p:cNvSpPr/>
          <p:nvPr/>
        </p:nvSpPr>
        <p:spPr bwMode="auto">
          <a:xfrm>
            <a:off x="6804248" y="2492896"/>
            <a:ext cx="1872208" cy="720080"/>
          </a:xfrm>
          <a:prstGeom prst="ellipse">
            <a:avLst/>
          </a:prstGeom>
          <a:solidFill>
            <a:srgbClr val="FFCC99"/>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8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Machine</a:t>
            </a:r>
            <a:r>
              <a:rPr kumimoji="1" lang="en-US" altLang="ja-JP" sz="1800" b="0" i="0" u="none" strike="noStrike" cap="none" normalizeH="0" dirty="0">
                <a:ln>
                  <a:noFill/>
                </a:ln>
                <a:solidFill>
                  <a:srgbClr val="000000"/>
                </a:solidFill>
                <a:effectLst/>
                <a:latin typeface="ヒラギノ角ゴ Pro W3"/>
                <a:ea typeface="ヒラギノ角ゴ Pro W3"/>
                <a:cs typeface="ヒラギノ角ゴ Pro W3"/>
              </a:rPr>
              <a:t> learning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9" name="角丸四角形 8"/>
          <p:cNvSpPr/>
          <p:nvPr/>
        </p:nvSpPr>
        <p:spPr>
          <a:xfrm>
            <a:off x="2843808" y="908720"/>
            <a:ext cx="5328593" cy="576064"/>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latin typeface="ヒラギノ角ゴ Pro W3"/>
                <a:ea typeface="ヒラギノ角ゴ Pro W3"/>
                <a:cs typeface="ヒラギノ角ゴ Pro W3"/>
              </a:rPr>
              <a:t>Environment/Data </a:t>
            </a:r>
            <a:r>
              <a:rPr lang="en-US" altLang="ja-JP" sz="1600" dirty="0">
                <a:latin typeface="ヒラギノ角ゴ Pro W3"/>
                <a:ea typeface="ヒラギノ角ゴ Pro W3"/>
                <a:cs typeface="ヒラギノ角ゴ Pro W3"/>
              </a:rPr>
              <a:t>(Simulation)</a:t>
            </a:r>
            <a:endParaRPr kumimoji="1" lang="ja-JP" altLang="en-US" sz="2000" dirty="0">
              <a:latin typeface="ヒラギノ角ゴ Pro W3"/>
              <a:ea typeface="ヒラギノ角ゴ Pro W3"/>
              <a:cs typeface="ヒラギノ角ゴ Pro W3"/>
            </a:endParaRPr>
          </a:p>
        </p:txBody>
      </p:sp>
      <p:sp>
        <p:nvSpPr>
          <p:cNvPr id="11" name="角丸四角形 10"/>
          <p:cNvSpPr/>
          <p:nvPr/>
        </p:nvSpPr>
        <p:spPr>
          <a:xfrm>
            <a:off x="2771800" y="2564904"/>
            <a:ext cx="1440160" cy="576064"/>
          </a:xfrm>
          <a:prstGeom prst="roundRect">
            <a:avLst/>
          </a:prstGeom>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ct val="90000"/>
              </a:lnSpc>
            </a:pPr>
            <a:r>
              <a:rPr kumimoji="1" lang="en-US" altLang="ja-JP" sz="1800" dirty="0">
                <a:latin typeface="ヒラギノ角ゴ Pro W3"/>
                <a:ea typeface="ヒラギノ角ゴ Pro W3"/>
                <a:cs typeface="ヒラギノ角ゴ Pro W3"/>
              </a:rPr>
              <a:t>Natural intelligence</a:t>
            </a:r>
          </a:p>
        </p:txBody>
      </p:sp>
      <p:sp>
        <p:nvSpPr>
          <p:cNvPr id="12" name="角丸四角形 11"/>
          <p:cNvSpPr/>
          <p:nvPr/>
        </p:nvSpPr>
        <p:spPr>
          <a:xfrm>
            <a:off x="107504" y="908720"/>
            <a:ext cx="1872208" cy="115212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000000"/>
                </a:solidFill>
                <a:latin typeface="ヒラギノ角ゴ Pro W3"/>
                <a:ea typeface="ヒラギノ角ゴ Pro W3"/>
                <a:cs typeface="ヒラギノ角ゴ Pro W3"/>
              </a:rPr>
              <a:t>Theory</a:t>
            </a:r>
            <a:br>
              <a:rPr lang="en-US" altLang="ja-JP" sz="2000" dirty="0">
                <a:solidFill>
                  <a:srgbClr val="000000"/>
                </a:solidFill>
                <a:latin typeface="ヒラギノ角ゴ Pro W3"/>
                <a:ea typeface="ヒラギノ角ゴ Pro W3"/>
                <a:cs typeface="ヒラギノ角ゴ Pro W3"/>
              </a:rPr>
            </a:br>
            <a:r>
              <a:rPr lang="en-US" altLang="ja-JP" sz="1600" dirty="0">
                <a:solidFill>
                  <a:srgbClr val="000000"/>
                </a:solidFill>
                <a:latin typeface="ヒラギノ角ゴ Pro W3"/>
                <a:ea typeface="ヒラギノ角ゴ Pro W3"/>
                <a:cs typeface="ヒラギノ角ゴ Pro W3"/>
              </a:rPr>
              <a:t>(</a:t>
            </a:r>
            <a:r>
              <a:rPr lang="en-US" altLang="ja-JP" sz="1600" dirty="0" smtClean="0">
                <a:solidFill>
                  <a:srgbClr val="000000"/>
                </a:solidFill>
                <a:latin typeface="ヒラギノ角ゴ Pro W3"/>
                <a:ea typeface="ヒラギノ角ゴ Pro W3"/>
                <a:cs typeface="ヒラギノ角ゴ Pro W3"/>
              </a:rPr>
              <a:t>Mathematics, </a:t>
            </a:r>
            <a:r>
              <a:rPr lang="en-US" altLang="ja-JP" sz="1600" dirty="0">
                <a:solidFill>
                  <a:srgbClr val="000000"/>
                </a:solidFill>
                <a:latin typeface="ヒラギノ角ゴ Pro W3"/>
                <a:ea typeface="ヒラギノ角ゴ Pro W3"/>
                <a:cs typeface="ヒラギノ角ゴ Pro W3"/>
              </a:rPr>
              <a:t>Information theory, etc.</a:t>
            </a:r>
            <a:r>
              <a:rPr lang="ja-JP" altLang="en-US" sz="1600" dirty="0">
                <a:solidFill>
                  <a:srgbClr val="000000"/>
                </a:solidFill>
                <a:latin typeface="ヒラギノ角ゴ Pro W3"/>
                <a:ea typeface="ヒラギノ角ゴ Pro W3"/>
                <a:cs typeface="ヒラギノ角ゴ Pro W3"/>
              </a:rPr>
              <a:t>）</a:t>
            </a:r>
            <a:endParaRPr kumimoji="1" lang="en-US" altLang="ja-JP" sz="1600" dirty="0">
              <a:solidFill>
                <a:srgbClr val="000000"/>
              </a:solidFill>
              <a:latin typeface="ヒラギノ角ゴ Pro W3"/>
              <a:ea typeface="ヒラギノ角ゴ Pro W3"/>
              <a:cs typeface="ヒラギノ角ゴ Pro W3"/>
            </a:endParaRPr>
          </a:p>
        </p:txBody>
      </p:sp>
      <p:sp>
        <p:nvSpPr>
          <p:cNvPr id="13" name="円/楕円 12"/>
          <p:cNvSpPr/>
          <p:nvPr/>
        </p:nvSpPr>
        <p:spPr bwMode="auto">
          <a:xfrm>
            <a:off x="4427984" y="2492896"/>
            <a:ext cx="2232248" cy="720080"/>
          </a:xfrm>
          <a:prstGeom prst="ellipse">
            <a:avLst/>
          </a:prstGeom>
          <a:solidFill>
            <a:srgbClr val="FFCC99"/>
          </a:solid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8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Evolutionary computing</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0" name="角丸四角形 9"/>
          <p:cNvSpPr/>
          <p:nvPr/>
        </p:nvSpPr>
        <p:spPr>
          <a:xfrm>
            <a:off x="467544" y="5301208"/>
            <a:ext cx="8640960" cy="1224136"/>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b"/>
          <a:lstStyle/>
          <a:p>
            <a:pPr algn="ctr"/>
            <a:r>
              <a:rPr kumimoji="1" lang="en-US" altLang="ja-JP" sz="2000" dirty="0">
                <a:latin typeface="ヒラギノ角ゴ Pro W3"/>
                <a:ea typeface="ヒラギノ角ゴ Pro W3"/>
                <a:cs typeface="ヒラギノ角ゴ Pro W3"/>
              </a:rPr>
              <a:t>Intelligent agent</a:t>
            </a:r>
          </a:p>
        </p:txBody>
      </p:sp>
      <p:sp>
        <p:nvSpPr>
          <p:cNvPr id="14" name="角丸四角形 13"/>
          <p:cNvSpPr/>
          <p:nvPr/>
        </p:nvSpPr>
        <p:spPr>
          <a:xfrm>
            <a:off x="683567" y="5445224"/>
            <a:ext cx="5544617" cy="576064"/>
          </a:xfrm>
          <a:prstGeom prst="roundRect">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kumimoji="1" lang="en-US" altLang="ja-JP" sz="2000" dirty="0">
                <a:latin typeface="ヒラギノ角ゴ Pro W3"/>
                <a:ea typeface="ヒラギノ角ゴ Pro W3"/>
                <a:cs typeface="ヒラギノ角ゴ Pro W3"/>
              </a:rPr>
              <a:t>Architecture</a:t>
            </a:r>
          </a:p>
        </p:txBody>
      </p:sp>
      <p:sp>
        <p:nvSpPr>
          <p:cNvPr id="15" name="角丸四角形 14"/>
          <p:cNvSpPr/>
          <p:nvPr/>
        </p:nvSpPr>
        <p:spPr>
          <a:xfrm>
            <a:off x="6455824" y="5445224"/>
            <a:ext cx="2508665" cy="576064"/>
          </a:xfrm>
          <a:prstGeom prst="round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lnSpc>
                <a:spcPct val="90000"/>
              </a:lnSpc>
            </a:pPr>
            <a:r>
              <a:rPr kumimoji="1" lang="en-US" altLang="ja-JP" sz="2000" dirty="0">
                <a:latin typeface="ヒラギノ角ゴ Pro W3"/>
                <a:ea typeface="ヒラギノ角ゴ Pro W3"/>
                <a:cs typeface="ヒラギノ角ゴ Pro W3"/>
              </a:rPr>
              <a:t>Adaptive structure</a:t>
            </a:r>
          </a:p>
        </p:txBody>
      </p:sp>
      <p:cxnSp>
        <p:nvCxnSpPr>
          <p:cNvPr id="18" name="直線矢印コネクタ 17"/>
          <p:cNvCxnSpPr>
            <a:stCxn id="9" idx="2"/>
            <a:endCxn id="8" idx="0"/>
          </p:cNvCxnSpPr>
          <p:nvPr/>
        </p:nvCxnSpPr>
        <p:spPr>
          <a:xfrm>
            <a:off x="5508105" y="1484784"/>
            <a:ext cx="2232247" cy="1008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9" idx="2"/>
            <a:endCxn id="13" idx="0"/>
          </p:cNvCxnSpPr>
          <p:nvPr/>
        </p:nvCxnSpPr>
        <p:spPr>
          <a:xfrm>
            <a:off x="5508105" y="1484784"/>
            <a:ext cx="36003" cy="1008112"/>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9" idx="2"/>
            <a:endCxn id="11" idx="0"/>
          </p:cNvCxnSpPr>
          <p:nvPr/>
        </p:nvCxnSpPr>
        <p:spPr>
          <a:xfrm flipH="1">
            <a:off x="3491880" y="1484784"/>
            <a:ext cx="2016225" cy="108012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stCxn id="12" idx="2"/>
            <a:endCxn id="7" idx="2"/>
          </p:cNvCxnSpPr>
          <p:nvPr/>
        </p:nvCxnSpPr>
        <p:spPr>
          <a:xfrm rot="5400000">
            <a:off x="-306542" y="3194974"/>
            <a:ext cx="2484276" cy="216024"/>
          </a:xfrm>
          <a:prstGeom prst="curvedConnector4">
            <a:avLst>
              <a:gd name="adj1" fmla="val 42642"/>
              <a:gd name="adj2" fmla="val 205822"/>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1" idx="2"/>
            <a:endCxn id="7" idx="7"/>
          </p:cNvCxnSpPr>
          <p:nvPr/>
        </p:nvCxnSpPr>
        <p:spPr>
          <a:xfrm flipH="1">
            <a:off x="2493232" y="3140968"/>
            <a:ext cx="998648" cy="1145653"/>
          </a:xfrm>
          <a:prstGeom prst="straightConnector1">
            <a:avLst/>
          </a:prstGeom>
          <a:ln w="762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1" idx="2"/>
            <a:endCxn id="6" idx="0"/>
          </p:cNvCxnSpPr>
          <p:nvPr/>
        </p:nvCxnSpPr>
        <p:spPr>
          <a:xfrm>
            <a:off x="3491880" y="3140968"/>
            <a:ext cx="680470" cy="1008112"/>
          </a:xfrm>
          <a:prstGeom prst="straightConnector1">
            <a:avLst/>
          </a:prstGeom>
          <a:ln w="76200"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円/楕円 38"/>
          <p:cNvSpPr/>
          <p:nvPr/>
        </p:nvSpPr>
        <p:spPr bwMode="auto">
          <a:xfrm>
            <a:off x="4067944" y="1700808"/>
            <a:ext cx="3168352" cy="648072"/>
          </a:xfrm>
          <a:prstGeom prst="ellipse">
            <a:avLst/>
          </a:prstGeom>
          <a:solidFill>
            <a:schemeClr val="accent1">
              <a:alpha val="47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2000" b="0" i="0" u="none" strike="noStrike" cap="none" normalizeH="0" baseline="0" dirty="0">
                <a:ln>
                  <a:noFill/>
                </a:ln>
                <a:solidFill>
                  <a:srgbClr val="000000"/>
                </a:solidFill>
                <a:effectLst/>
                <a:latin typeface="ヒラギノ角ゴ Pro W3"/>
                <a:ea typeface="ヒラギノ角ゴ Pro W3"/>
                <a:cs typeface="ヒラギノ角ゴ Pro W3"/>
              </a:rPr>
              <a:t>Search</a:t>
            </a:r>
            <a:endParaRPr kumimoji="1" lang="ja-JP" altLang="en-US" sz="20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cxnSp>
        <p:nvCxnSpPr>
          <p:cNvPr id="40" name="直線矢印コネクタ 39"/>
          <p:cNvCxnSpPr>
            <a:stCxn id="6" idx="4"/>
            <a:endCxn id="121" idx="0"/>
          </p:cNvCxnSpPr>
          <p:nvPr/>
        </p:nvCxnSpPr>
        <p:spPr>
          <a:xfrm>
            <a:off x="4172350" y="4941168"/>
            <a:ext cx="0" cy="504056"/>
          </a:xfrm>
          <a:prstGeom prst="straightConnector1">
            <a:avLst/>
          </a:prstGeom>
          <a:ln w="76200" cmpd="sng">
            <a:solidFill>
              <a:schemeClr val="accent6">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8" idx="4"/>
          </p:cNvCxnSpPr>
          <p:nvPr/>
        </p:nvCxnSpPr>
        <p:spPr>
          <a:xfrm>
            <a:off x="7740352" y="3212976"/>
            <a:ext cx="0" cy="2232248"/>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13" idx="4"/>
            <a:endCxn id="123" idx="0"/>
          </p:cNvCxnSpPr>
          <p:nvPr/>
        </p:nvCxnSpPr>
        <p:spPr>
          <a:xfrm>
            <a:off x="5544108" y="3212976"/>
            <a:ext cx="0" cy="2232248"/>
          </a:xfrm>
          <a:prstGeom prst="straightConnector1">
            <a:avLst/>
          </a:prstGeom>
          <a:ln w="190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4"/>
            <a:endCxn id="124" idx="0"/>
          </p:cNvCxnSpPr>
          <p:nvPr/>
        </p:nvCxnSpPr>
        <p:spPr>
          <a:xfrm>
            <a:off x="1803298" y="4910703"/>
            <a:ext cx="0" cy="534521"/>
          </a:xfrm>
          <a:prstGeom prst="straightConnector1">
            <a:avLst/>
          </a:prstGeom>
          <a:ln w="762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6" idx="2"/>
            <a:endCxn id="7" idx="6"/>
          </p:cNvCxnSpPr>
          <p:nvPr/>
        </p:nvCxnSpPr>
        <p:spPr>
          <a:xfrm flipH="1">
            <a:off x="2779012" y="4545124"/>
            <a:ext cx="417624" cy="0"/>
          </a:xfrm>
          <a:prstGeom prst="straightConnector1">
            <a:avLst/>
          </a:prstGeom>
          <a:ln w="762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6012160" y="3789040"/>
            <a:ext cx="1678407" cy="400110"/>
          </a:xfrm>
          <a:prstGeom prst="rect">
            <a:avLst/>
          </a:prstGeom>
          <a:noFill/>
        </p:spPr>
        <p:txBody>
          <a:bodyPr wrap="none" rtlCol="0">
            <a:spAutoFit/>
          </a:bodyPr>
          <a:lstStyle/>
          <a:p>
            <a:r>
              <a:rPr lang="en-US" altLang="ja-JP" sz="2000" dirty="0">
                <a:latin typeface="ヒラギノ角ゴ Pro W3"/>
                <a:ea typeface="ヒラギノ角ゴ Pro W3"/>
                <a:cs typeface="ヒラギノ角ゴ Pro W3"/>
              </a:rPr>
              <a:t>Prototyping</a:t>
            </a:r>
            <a:endParaRPr kumimoji="1" lang="ja-JP" altLang="en-US" sz="2000" dirty="0">
              <a:latin typeface="ヒラギノ角ゴ Pro W3"/>
              <a:ea typeface="ヒラギノ角ゴ Pro W3"/>
              <a:cs typeface="ヒラギノ角ゴ Pro W3"/>
            </a:endParaRPr>
          </a:p>
        </p:txBody>
      </p:sp>
      <p:sp>
        <p:nvSpPr>
          <p:cNvPr id="80" name="右中かっこ 79"/>
          <p:cNvSpPr/>
          <p:nvPr/>
        </p:nvSpPr>
        <p:spPr>
          <a:xfrm rot="5400000">
            <a:off x="6444208" y="1484784"/>
            <a:ext cx="432048" cy="388843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ヒラギノ角ゴ Pro W3"/>
              <a:ea typeface="ヒラギノ角ゴ Pro W3"/>
              <a:cs typeface="ヒラギノ角ゴ Pro W3"/>
            </a:endParaRPr>
          </a:p>
        </p:txBody>
      </p:sp>
      <p:sp>
        <p:nvSpPr>
          <p:cNvPr id="81" name="円/楕円 80"/>
          <p:cNvSpPr/>
          <p:nvPr/>
        </p:nvSpPr>
        <p:spPr bwMode="auto">
          <a:xfrm>
            <a:off x="2051720" y="3429000"/>
            <a:ext cx="2448271" cy="504056"/>
          </a:xfrm>
          <a:prstGeom prst="ellipse">
            <a:avLst/>
          </a:prstGeom>
          <a:solidFill>
            <a:srgbClr val="008000">
              <a:alpha val="47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ヒラギノ角ゴ Pro W3"/>
                <a:ea typeface="ヒラギノ角ゴ Pro W3"/>
                <a:cs typeface="ヒラギノ角ゴ Pro W3"/>
              </a:rPr>
              <a:t>Neuroscience</a:t>
            </a:r>
            <a:endParaRPr kumimoji="1" lang="ja-JP" altLang="en-US" sz="18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88" name="角丸四角形 87"/>
          <p:cNvSpPr/>
          <p:nvPr/>
        </p:nvSpPr>
        <p:spPr>
          <a:xfrm>
            <a:off x="1083218" y="2564904"/>
            <a:ext cx="1440160" cy="576064"/>
          </a:xfrm>
          <a:prstGeom prst="roundRect">
            <a:avLst/>
          </a:prstGeom>
        </p:spPr>
        <p:style>
          <a:lnRef idx="2">
            <a:schemeClr val="dk1"/>
          </a:lnRef>
          <a:fillRef idx="1">
            <a:schemeClr val="lt1"/>
          </a:fillRef>
          <a:effectRef idx="0">
            <a:schemeClr val="dk1"/>
          </a:effectRef>
          <a:fontRef idx="minor">
            <a:schemeClr val="dk1"/>
          </a:fontRef>
        </p:style>
        <p:txBody>
          <a:bodyPr lIns="36000" rIns="36000" rtlCol="0" anchor="ctr"/>
          <a:lstStyle/>
          <a:p>
            <a:pPr algn="ctr">
              <a:lnSpc>
                <a:spcPct val="90000"/>
              </a:lnSpc>
            </a:pPr>
            <a:r>
              <a:rPr lang="en-US" altLang="ja-JP" sz="1800" dirty="0">
                <a:latin typeface="ヒラギノ角ゴ Pro W3"/>
                <a:ea typeface="ヒラギノ角ゴ Pro W3"/>
                <a:cs typeface="ヒラギノ角ゴ Pro W3"/>
              </a:rPr>
              <a:t>Domain knowledge</a:t>
            </a:r>
            <a:endParaRPr kumimoji="1" lang="en-US" altLang="ja-JP" sz="1800" dirty="0">
              <a:latin typeface="ヒラギノ角ゴ Pro W3"/>
              <a:ea typeface="ヒラギノ角ゴ Pro W3"/>
              <a:cs typeface="ヒラギノ角ゴ Pro W3"/>
            </a:endParaRPr>
          </a:p>
        </p:txBody>
      </p:sp>
      <p:sp>
        <p:nvSpPr>
          <p:cNvPr id="2" name="テキスト ボックス 1"/>
          <p:cNvSpPr txBox="1"/>
          <p:nvPr/>
        </p:nvSpPr>
        <p:spPr>
          <a:xfrm>
            <a:off x="1150909" y="2126466"/>
            <a:ext cx="1044827" cy="1446550"/>
          </a:xfrm>
          <a:prstGeom prst="rect">
            <a:avLst/>
          </a:prstGeom>
          <a:noFill/>
        </p:spPr>
        <p:txBody>
          <a:bodyPr wrap="none" rtlCol="0">
            <a:spAutoFit/>
          </a:bodyPr>
          <a:lstStyle/>
          <a:p>
            <a:r>
              <a:rPr kumimoji="1" lang="en-US" altLang="ja-JP" sz="8800" b="1" dirty="0">
                <a:solidFill>
                  <a:srgbClr val="FF0000"/>
                </a:solidFill>
                <a:latin typeface="ヒラギノ角ゴ Pro W3"/>
                <a:ea typeface="ヒラギノ角ゴ Pro W3"/>
                <a:cs typeface="ヒラギノ角ゴ Pro W3"/>
              </a:rPr>
              <a:t>☓</a:t>
            </a:r>
            <a:endParaRPr kumimoji="1" lang="ja-JP" altLang="en-US" sz="8800" b="1" dirty="0">
              <a:solidFill>
                <a:srgbClr val="FF0000"/>
              </a:solidFill>
              <a:latin typeface="ヒラギノ角ゴ Pro W3"/>
              <a:ea typeface="ヒラギノ角ゴ Pro W3"/>
              <a:cs typeface="ヒラギノ角ゴ Pro W3"/>
            </a:endParaRPr>
          </a:p>
        </p:txBody>
      </p:sp>
      <p:sp>
        <p:nvSpPr>
          <p:cNvPr id="121" name="円/楕円 120"/>
          <p:cNvSpPr/>
          <p:nvPr/>
        </p:nvSpPr>
        <p:spPr bwMode="auto">
          <a:xfrm>
            <a:off x="3956912"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23" name="円/楕円 122"/>
          <p:cNvSpPr/>
          <p:nvPr/>
        </p:nvSpPr>
        <p:spPr bwMode="auto">
          <a:xfrm>
            <a:off x="5328670"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24" name="円/楕円 123"/>
          <p:cNvSpPr/>
          <p:nvPr/>
        </p:nvSpPr>
        <p:spPr bwMode="auto">
          <a:xfrm>
            <a:off x="1587860" y="5445224"/>
            <a:ext cx="430876" cy="423664"/>
          </a:xfrm>
          <a:prstGeom prst="ellipse">
            <a:avLst/>
          </a:prstGeom>
          <a:noFill/>
          <a:ln w="952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pPr algn="ctr">
              <a:lnSpc>
                <a:spcPct val="80000"/>
              </a:lnSpc>
            </a:pPr>
            <a:endParaRPr kumimoji="1" lang="en-US" altLang="ja-JP" sz="1400" b="0" i="0" u="none" strike="noStrike" cap="none" normalizeH="0" baseline="0" dirty="0">
              <a:ln>
                <a:noFill/>
              </a:ln>
              <a:solidFill>
                <a:srgbClr val="000000"/>
              </a:solidFill>
              <a:effectLst/>
              <a:latin typeface="ヒラギノ角ゴ Pro W3"/>
              <a:ea typeface="ヒラギノ角ゴ Pro W3"/>
              <a:cs typeface="ヒラギノ角ゴ Pro W3"/>
            </a:endParaRPr>
          </a:p>
        </p:txBody>
      </p:sp>
    </p:spTree>
    <p:extLst>
      <p:ext uri="{BB962C8B-B14F-4D97-AF65-F5344CB8AC3E}">
        <p14:creationId xmlns:p14="http://schemas.microsoft.com/office/powerpoint/2010/main" val="907605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51520" y="25233"/>
            <a:ext cx="8061464" cy="586208"/>
          </a:xfrm>
        </p:spPr>
        <p:txBody>
          <a:bodyPr>
            <a:normAutofit/>
          </a:bodyPr>
          <a:lstStyle/>
          <a:p>
            <a:r>
              <a:rPr lang="en-US" altLang="ja-JP" dirty="0"/>
              <a:t>Expanding success of </a:t>
            </a:r>
            <a:r>
              <a:rPr lang="en-US" altLang="ja-JP" dirty="0" err="1"/>
              <a:t>neocognitron</a:t>
            </a:r>
            <a:endParaRPr kumimoji="1" lang="ja-JP" altLang="en-US" dirty="0"/>
          </a:p>
        </p:txBody>
      </p:sp>
      <p:sp>
        <p:nvSpPr>
          <p:cNvPr id="4" name="テキスト プレースホルダー 3"/>
          <p:cNvSpPr>
            <a:spLocks noGrp="1"/>
          </p:cNvSpPr>
          <p:nvPr>
            <p:ph type="body" idx="1"/>
          </p:nvPr>
        </p:nvSpPr>
        <p:spPr>
          <a:xfrm>
            <a:off x="168277" y="869954"/>
            <a:ext cx="4316413" cy="5592763"/>
          </a:xfrm>
          <a:solidFill>
            <a:schemeClr val="bg1">
              <a:lumMod val="85000"/>
            </a:schemeClr>
          </a:solidFill>
          <a:ln w="38100" cmpd="sng">
            <a:solidFill>
              <a:schemeClr val="tx1"/>
            </a:solidFill>
          </a:ln>
        </p:spPr>
        <p:txBody>
          <a:bodyPr/>
          <a:lstStyle/>
          <a:p>
            <a:pPr marL="177800" indent="0">
              <a:buNone/>
            </a:pPr>
            <a:r>
              <a:rPr kumimoji="1" lang="en-US" altLang="ja-JP" sz="2000" dirty="0"/>
              <a:t>General object recognition is realized after</a:t>
            </a:r>
          </a:p>
          <a:p>
            <a:pPr marL="177800" indent="0">
              <a:buNone/>
            </a:pPr>
            <a:r>
              <a:rPr kumimoji="1" lang="en-US" altLang="ja-JP" u="sng" dirty="0" err="1"/>
              <a:t>Neocognitron</a:t>
            </a:r>
            <a:r>
              <a:rPr kumimoji="1" lang="ja-JP" altLang="en-US" u="sng" dirty="0"/>
              <a:t> </a:t>
            </a:r>
            <a:r>
              <a:rPr kumimoji="1" lang="en-US" altLang="ja-JP" sz="2000" u="sng" dirty="0"/>
              <a:t/>
            </a:r>
            <a:br>
              <a:rPr kumimoji="1" lang="en-US" altLang="ja-JP" sz="2000" u="sng" dirty="0"/>
            </a:br>
            <a:r>
              <a:rPr lang="en-US" altLang="ja-JP" sz="1400" u="sng" dirty="0"/>
              <a:t/>
            </a:r>
            <a:br>
              <a:rPr lang="en-US" altLang="ja-JP" sz="1400" u="sng" dirty="0"/>
            </a:br>
            <a:r>
              <a:rPr lang="en-US" altLang="ja-JP" sz="1800" dirty="0"/>
              <a:t>What we learned from brain are</a:t>
            </a:r>
          </a:p>
        </p:txBody>
      </p:sp>
      <p:sp>
        <p:nvSpPr>
          <p:cNvPr id="2" name="テキスト プレースホルダー 1"/>
          <p:cNvSpPr>
            <a:spLocks noGrp="1"/>
          </p:cNvSpPr>
          <p:nvPr>
            <p:ph type="body" idx="2"/>
          </p:nvPr>
        </p:nvSpPr>
        <p:spPr>
          <a:xfrm>
            <a:off x="4637087" y="869954"/>
            <a:ext cx="4317999" cy="5592763"/>
          </a:xfrm>
          <a:solidFill>
            <a:srgbClr val="CCFFCC"/>
          </a:solidFill>
          <a:ln w="38100" cmpd="sng">
            <a:solidFill>
              <a:schemeClr val="tx1"/>
            </a:solidFill>
          </a:ln>
        </p:spPr>
        <p:txBody>
          <a:bodyPr/>
          <a:lstStyle/>
          <a:p>
            <a:pPr marL="177800" indent="0">
              <a:buNone/>
            </a:pPr>
            <a:r>
              <a:rPr kumimoji="1" lang="en-US" altLang="ja-JP" sz="2000" dirty="0"/>
              <a:t>To realize AGI we need</a:t>
            </a:r>
          </a:p>
          <a:p>
            <a:pPr marL="177800" indent="0">
              <a:buNone/>
            </a:pPr>
            <a:r>
              <a:rPr kumimoji="1" lang="en-US" altLang="ja-JP" sz="2000" dirty="0"/>
              <a:t/>
            </a:r>
            <a:br>
              <a:rPr kumimoji="1" lang="en-US" altLang="ja-JP" sz="2000" dirty="0"/>
            </a:br>
            <a:r>
              <a:rPr kumimoji="1" lang="en-US" altLang="ja-JP" sz="2400" u="sng" dirty="0"/>
              <a:t>Whole Brain Architecture</a:t>
            </a:r>
            <a:endParaRPr kumimoji="1" lang="en-US" altLang="ja-JP" sz="1800" dirty="0"/>
          </a:p>
          <a:p>
            <a:pPr marL="177800" indent="0">
              <a:buNone/>
            </a:pPr>
            <a:endParaRPr kumimoji="1" lang="en-US" altLang="ja-JP" sz="1800" dirty="0"/>
          </a:p>
          <a:p>
            <a:pPr marL="177800" indent="0">
              <a:buNone/>
            </a:pPr>
            <a:r>
              <a:rPr kumimoji="1" lang="en-US" altLang="ja-JP" sz="1800" dirty="0"/>
              <a:t>What we should learn from brain are</a:t>
            </a:r>
          </a:p>
          <a:p>
            <a:pPr lvl="1"/>
            <a:endParaRPr kumimoji="1" lang="en-US" altLang="ja-JP" sz="1600" dirty="0"/>
          </a:p>
          <a:p>
            <a:pPr lvl="2"/>
            <a:endParaRPr kumimoji="1" lang="en-US" altLang="ja-JP" dirty="0"/>
          </a:p>
          <a:p>
            <a:pPr lvl="2"/>
            <a:endParaRPr kumimoji="1" lang="en-US" altLang="ja-JP" dirty="0"/>
          </a:p>
          <a:p>
            <a:pPr lvl="2"/>
            <a:endParaRPr kumimoji="1" lang="ja-JP" altLang="en-US" dirty="0"/>
          </a:p>
          <a:p>
            <a:endParaRPr kumimoji="1"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85" y="4719568"/>
            <a:ext cx="2729197" cy="1661760"/>
          </a:xfrm>
          <a:prstGeom prst="rect">
            <a:avLst/>
          </a:prstGeom>
        </p:spPr>
      </p:pic>
      <p:sp>
        <p:nvSpPr>
          <p:cNvPr id="7" name="角丸四角形 6"/>
          <p:cNvSpPr/>
          <p:nvPr/>
        </p:nvSpPr>
        <p:spPr>
          <a:xfrm>
            <a:off x="4860032" y="2996952"/>
            <a:ext cx="3811791" cy="1368152"/>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ja-JP" sz="2000" kern="1200" dirty="0">
                <a:solidFill>
                  <a:schemeClr val="tx1"/>
                </a:solidFill>
                <a:latin typeface="ヒラギノ角ゴ Pro W3"/>
                <a:ea typeface="ヒラギノ角ゴ Pro W3"/>
                <a:cs typeface="ヒラギノ角ゴ Pro W3"/>
              </a:rPr>
              <a:t>Canonical cortical unit </a:t>
            </a:r>
            <a:r>
              <a:rPr lang="en-US" altLang="ja-JP" sz="2000" dirty="0">
                <a:solidFill>
                  <a:schemeClr val="tx1"/>
                </a:solidFill>
                <a:latin typeface="ヒラギノ角ゴ Pro W3"/>
                <a:ea typeface="ヒラギノ角ゴ Pro W3"/>
                <a:cs typeface="ヒラギノ角ゴ Pro W3"/>
              </a:rPr>
              <a:t>including other functions</a:t>
            </a:r>
            <a:r>
              <a:rPr lang="en-US" altLang="ja-JP" sz="2000" dirty="0">
                <a:solidFill>
                  <a:srgbClr val="00B050"/>
                </a:solidFill>
                <a:latin typeface="ヒラギノ角ゴ Pro W3"/>
                <a:ea typeface="ヒラギノ角ゴ Pro W3"/>
                <a:cs typeface="ヒラギノ角ゴ Pro W3"/>
              </a:rPr>
              <a:t>,</a:t>
            </a:r>
            <a:r>
              <a:rPr lang="en-US" altLang="ja-JP" sz="2000" dirty="0">
                <a:solidFill>
                  <a:schemeClr val="tx1"/>
                </a:solidFill>
                <a:latin typeface="ヒラギノ角ゴ Pro W3"/>
                <a:ea typeface="ヒラギノ角ゴ Pro W3"/>
                <a:cs typeface="ヒラギノ角ゴ Pro W3"/>
              </a:rPr>
              <a:t> such as attention and </a:t>
            </a:r>
            <a:r>
              <a:rPr lang="en-US" altLang="ja-JP" sz="2000" dirty="0" smtClean="0">
                <a:solidFill>
                  <a:schemeClr val="tx1"/>
                </a:solidFill>
                <a:latin typeface="ヒラギノ角ゴ Pro W3"/>
                <a:ea typeface="ヒラギノ角ゴ Pro W3"/>
                <a:cs typeface="ヒラギノ角ゴ Pro W3"/>
              </a:rPr>
              <a:t>action generation</a:t>
            </a:r>
            <a:endParaRPr kumimoji="1" lang="en-US" altLang="ja-JP" sz="2000" kern="1200" dirty="0">
              <a:solidFill>
                <a:schemeClr val="tx1"/>
              </a:solidFill>
              <a:latin typeface="ヒラギノ角ゴ Pro W3"/>
              <a:ea typeface="ヒラギノ角ゴ Pro W3"/>
              <a:cs typeface="ヒラギノ角ゴ Pro W3"/>
            </a:endParaRPr>
          </a:p>
        </p:txBody>
      </p:sp>
      <p:sp>
        <p:nvSpPr>
          <p:cNvPr id="8" name="角丸四角形 7"/>
          <p:cNvSpPr/>
          <p:nvPr/>
        </p:nvSpPr>
        <p:spPr>
          <a:xfrm>
            <a:off x="4860032" y="4581128"/>
            <a:ext cx="3811791" cy="1368152"/>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lvl="0" algn="ctr" defTabSz="1066800">
              <a:lnSpc>
                <a:spcPct val="110000"/>
              </a:lnSpc>
              <a:spcBef>
                <a:spcPct val="0"/>
              </a:spcBef>
              <a:spcAft>
                <a:spcPct val="35000"/>
              </a:spcAft>
            </a:pPr>
            <a:r>
              <a:rPr kumimoji="1" lang="en-US" altLang="ja-JP" sz="2000" kern="1200" dirty="0">
                <a:solidFill>
                  <a:schemeClr val="tx1"/>
                </a:solidFill>
                <a:latin typeface="ヒラギノ角ゴ Pro W3"/>
                <a:ea typeface="ヒラギノ角ゴ Pro W3"/>
                <a:cs typeface="ヒラギノ角ゴ Pro W3"/>
              </a:rPr>
              <a:t>Architecture based </a:t>
            </a:r>
            <a:r>
              <a:rPr kumimoji="1" lang="en-US" altLang="ja-JP" sz="2000" kern="1200" dirty="0">
                <a:solidFill>
                  <a:srgbClr val="000000"/>
                </a:solidFill>
                <a:latin typeface="ヒラギノ角ゴ Pro W3"/>
                <a:ea typeface="ヒラギノ角ゴ Pro W3"/>
                <a:cs typeface="ヒラギノ角ゴ Pro W3"/>
              </a:rPr>
              <a:t>on a mesoscopic </a:t>
            </a:r>
            <a:r>
              <a:rPr kumimoji="1" lang="en-US" altLang="ja-JP" sz="2000" kern="1200" dirty="0" smtClean="0">
                <a:solidFill>
                  <a:srgbClr val="000000"/>
                </a:solidFill>
                <a:latin typeface="ヒラギノ角ゴ Pro W3"/>
                <a:ea typeface="ヒラギノ角ゴ Pro W3"/>
                <a:cs typeface="ヒラギノ角ゴ Pro W3"/>
              </a:rPr>
              <a:t>connectome </a:t>
            </a:r>
            <a:r>
              <a:rPr kumimoji="1" lang="en-US" altLang="ja-JP" sz="1600" kern="1200" dirty="0" smtClean="0">
                <a:solidFill>
                  <a:srgbClr val="FFFF00"/>
                </a:solidFill>
                <a:latin typeface="ヒラギノ角ゴ Pro W3"/>
                <a:ea typeface="ヒラギノ角ゴ Pro W3"/>
                <a:cs typeface="ヒラギノ角ゴ Pro W3"/>
              </a:rPr>
              <a:t>(include a sub-cortical system)</a:t>
            </a:r>
            <a:r>
              <a:rPr kumimoji="1" lang="en-US" altLang="ja-JP" sz="2000" kern="1200" dirty="0" smtClean="0">
                <a:solidFill>
                  <a:srgbClr val="FFFF00"/>
                </a:solidFill>
                <a:latin typeface="ヒラギノ角ゴ Pro W3"/>
                <a:ea typeface="ヒラギノ角ゴ Pro W3"/>
                <a:cs typeface="ヒラギノ角ゴ Pro W3"/>
              </a:rPr>
              <a:t> </a:t>
            </a:r>
            <a:endParaRPr kumimoji="1" lang="en-US" altLang="ja-JP" sz="2000" kern="1200" dirty="0">
              <a:solidFill>
                <a:srgbClr val="FFFF00"/>
              </a:solidFill>
              <a:latin typeface="ヒラギノ角ゴ Pro W3"/>
              <a:ea typeface="ヒラギノ角ゴ Pro W3"/>
              <a:cs typeface="ヒラギノ角ゴ Pro W3"/>
            </a:endParaRPr>
          </a:p>
        </p:txBody>
      </p:sp>
      <p:sp>
        <p:nvSpPr>
          <p:cNvPr id="10" name="角丸四角形 9"/>
          <p:cNvSpPr/>
          <p:nvPr/>
        </p:nvSpPr>
        <p:spPr>
          <a:xfrm>
            <a:off x="420588" y="2770033"/>
            <a:ext cx="3811791" cy="1091015"/>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ja-JP" sz="2000" kern="1200" dirty="0">
                <a:solidFill>
                  <a:srgbClr val="000000"/>
                </a:solidFill>
                <a:latin typeface="ヒラギノ角ゴ Pro W3"/>
                <a:ea typeface="ヒラギノ角ゴ Pro W3"/>
                <a:cs typeface="ヒラギノ角ゴ Pro W3"/>
              </a:rPr>
              <a:t>Canonical cortical unit for recognition with simple and </a:t>
            </a:r>
            <a:r>
              <a:rPr lang="en-US" altLang="ja-JP" sz="2000" dirty="0">
                <a:solidFill>
                  <a:srgbClr val="000000"/>
                </a:solidFill>
                <a:latin typeface="ヒラギノ角ゴ Pro W3"/>
                <a:ea typeface="ヒラギノ角ゴ Pro W3"/>
                <a:cs typeface="ヒラギノ角ゴ Pro W3"/>
              </a:rPr>
              <a:t>complex cells</a:t>
            </a:r>
          </a:p>
        </p:txBody>
      </p:sp>
      <p:sp>
        <p:nvSpPr>
          <p:cNvPr id="11" name="角丸四角形 10"/>
          <p:cNvSpPr/>
          <p:nvPr/>
        </p:nvSpPr>
        <p:spPr>
          <a:xfrm>
            <a:off x="420588" y="4005064"/>
            <a:ext cx="3811791" cy="648072"/>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066800">
              <a:lnSpc>
                <a:spcPct val="110000"/>
              </a:lnSpc>
              <a:spcBef>
                <a:spcPct val="0"/>
              </a:spcBef>
              <a:spcAft>
                <a:spcPct val="35000"/>
              </a:spcAft>
            </a:pPr>
            <a:r>
              <a:rPr kumimoji="1" lang="en-US" altLang="ja-JP" sz="2000" kern="1200" dirty="0">
                <a:solidFill>
                  <a:schemeClr val="tx1"/>
                </a:solidFill>
                <a:latin typeface="ヒラギノ角ゴ Pro W3"/>
                <a:ea typeface="ヒラギノ角ゴ Pro W3"/>
                <a:cs typeface="ヒラギノ角ゴ Pro W3"/>
              </a:rPr>
              <a:t>Hierarchical architecture</a:t>
            </a:r>
            <a:endParaRPr kumimoji="1" lang="ja-JP" altLang="en-US" sz="2000" kern="1200" dirty="0">
              <a:solidFill>
                <a:schemeClr val="tx1"/>
              </a:solidFill>
              <a:latin typeface="ヒラギノ角ゴ Pro W3"/>
              <a:ea typeface="ヒラギノ角ゴ Pro W3"/>
              <a:cs typeface="ヒラギノ角ゴ Pro W3"/>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Tree>
    <p:extLst>
      <p:ext uri="{BB962C8B-B14F-4D97-AF65-F5344CB8AC3E}">
        <p14:creationId xmlns:p14="http://schemas.microsoft.com/office/powerpoint/2010/main" val="412739440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Framework is important to develop WBA </a:t>
            </a:r>
            <a:endParaRPr kumimoji="1" lang="ja-JP" altLang="en-US" dirty="0"/>
          </a:p>
        </p:txBody>
      </p:sp>
      <p:sp>
        <p:nvSpPr>
          <p:cNvPr id="3" name="正方形/長方形 2"/>
          <p:cNvSpPr/>
          <p:nvPr/>
        </p:nvSpPr>
        <p:spPr>
          <a:xfrm>
            <a:off x="1149614" y="6767793"/>
            <a:ext cx="7161593" cy="307777"/>
          </a:xfrm>
          <a:prstGeom prst="rect">
            <a:avLst/>
          </a:prstGeom>
        </p:spPr>
        <p:txBody>
          <a:bodyPr wrap="square">
            <a:spAutoFit/>
          </a:bodyPr>
          <a:lstStyle/>
          <a:p>
            <a:r>
              <a:rPr lang="en-US" altLang="ja-JP" dirty="0"/>
              <a:t>http://</a:t>
            </a:r>
            <a:r>
              <a:rPr lang="en-US" altLang="ja-JP" dirty="0" err="1"/>
              <a:t>www.frontiersin.org</a:t>
            </a:r>
            <a:r>
              <a:rPr lang="en-US" altLang="ja-JP" dirty="0"/>
              <a:t>/files/</a:t>
            </a:r>
            <a:r>
              <a:rPr lang="en-US" altLang="ja-JP" dirty="0" err="1"/>
              <a:t>cognitiveconsilience</a:t>
            </a:r>
            <a:r>
              <a:rPr lang="en-US" altLang="ja-JP" dirty="0"/>
              <a:t>/</a:t>
            </a:r>
            <a:r>
              <a:rPr lang="en-US" altLang="ja-JP" dirty="0" err="1"/>
              <a:t>index.html</a:t>
            </a:r>
            <a:endParaRPr lang="ja-JP" altLang="en-US" dirty="0"/>
          </a:p>
        </p:txBody>
      </p:sp>
      <p:pic>
        <p:nvPicPr>
          <p:cNvPr id="5" name="図 4"/>
          <p:cNvPicPr>
            <a:picLocks noChangeAspect="1"/>
          </p:cNvPicPr>
          <p:nvPr/>
        </p:nvPicPr>
        <p:blipFill>
          <a:blip r:embed="rId2"/>
          <a:stretch>
            <a:fillRect/>
          </a:stretch>
        </p:blipFill>
        <p:spPr>
          <a:xfrm>
            <a:off x="0" y="649932"/>
            <a:ext cx="9144000" cy="6475518"/>
          </a:xfrm>
          <a:prstGeom prst="rect">
            <a:avLst/>
          </a:prstGeom>
        </p:spPr>
      </p:pic>
      <p:sp>
        <p:nvSpPr>
          <p:cNvPr id="9" name="円/楕円 8"/>
          <p:cNvSpPr/>
          <p:nvPr/>
        </p:nvSpPr>
        <p:spPr bwMode="auto">
          <a:xfrm>
            <a:off x="395536" y="1080120"/>
            <a:ext cx="8208912" cy="2376264"/>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ＭＳ Ｐゴシック" charset="-128"/>
              <a:ea typeface="ＭＳ Ｐゴシック" charset="-128"/>
            </a:endParaRPr>
          </a:p>
        </p:txBody>
      </p:sp>
      <p:sp>
        <p:nvSpPr>
          <p:cNvPr id="10" name="円/楕円 9"/>
          <p:cNvSpPr/>
          <p:nvPr/>
        </p:nvSpPr>
        <p:spPr bwMode="auto">
          <a:xfrm>
            <a:off x="251520" y="3528392"/>
            <a:ext cx="6768752" cy="1224136"/>
          </a:xfrm>
          <a:prstGeom prst="ellipse">
            <a:avLst/>
          </a:prstGeom>
          <a:noFill/>
          <a:ln w="5715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ＭＳ Ｐゴシック" charset="-128"/>
              <a:ea typeface="ＭＳ Ｐゴシック" charset="-128"/>
            </a:endParaRPr>
          </a:p>
        </p:txBody>
      </p:sp>
      <p:sp>
        <p:nvSpPr>
          <p:cNvPr id="11" name="円/楕円 10"/>
          <p:cNvSpPr/>
          <p:nvPr/>
        </p:nvSpPr>
        <p:spPr bwMode="auto">
          <a:xfrm>
            <a:off x="0" y="4680520"/>
            <a:ext cx="7236296" cy="2592288"/>
          </a:xfrm>
          <a:prstGeom prst="ellipse">
            <a:avLst/>
          </a:prstGeom>
          <a:noFill/>
          <a:ln w="57150" cap="flat" cmpd="sng" algn="ctr">
            <a:solidFill>
              <a:srgbClr val="E6FF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ＭＳ Ｐゴシック" charset="-128"/>
              <a:ea typeface="ＭＳ Ｐゴシック" charset="-128"/>
            </a:endParaRPr>
          </a:p>
        </p:txBody>
      </p:sp>
      <p:sp>
        <p:nvSpPr>
          <p:cNvPr id="6" name="角丸四角形 5"/>
          <p:cNvSpPr/>
          <p:nvPr/>
        </p:nvSpPr>
        <p:spPr>
          <a:xfrm>
            <a:off x="5364088" y="1296144"/>
            <a:ext cx="3504605" cy="1120994"/>
          </a:xfrm>
          <a:prstGeom prst="roundRect">
            <a:avLst/>
          </a:prstGeom>
          <a:solidFill>
            <a:srgbClr val="FF66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ja-JP" sz="2400" kern="1200" dirty="0">
                <a:solidFill>
                  <a:schemeClr val="tx1"/>
                </a:solidFill>
              </a:rPr>
              <a:t>Canonical cortical circuits</a:t>
            </a:r>
            <a:endParaRPr kumimoji="1" lang="ja-JP" altLang="en-US" sz="2400" kern="1200" dirty="0">
              <a:solidFill>
                <a:schemeClr val="tx1"/>
              </a:solidFill>
            </a:endParaRPr>
          </a:p>
        </p:txBody>
      </p:sp>
      <p:sp>
        <p:nvSpPr>
          <p:cNvPr id="7" name="角丸四角形 6"/>
          <p:cNvSpPr/>
          <p:nvPr/>
        </p:nvSpPr>
        <p:spPr>
          <a:xfrm>
            <a:off x="5667307" y="3600400"/>
            <a:ext cx="3504605" cy="1120994"/>
          </a:xfrm>
          <a:prstGeom prst="roundRect">
            <a:avLst/>
          </a:prstGeom>
          <a:solidFill>
            <a:srgbClr val="3366FF"/>
          </a:solid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066800">
              <a:lnSpc>
                <a:spcPct val="110000"/>
              </a:lnSpc>
              <a:spcBef>
                <a:spcPct val="0"/>
              </a:spcBef>
              <a:spcAft>
                <a:spcPct val="35000"/>
              </a:spcAft>
            </a:pPr>
            <a:r>
              <a:rPr lang="en-US" altLang="ja-JP" sz="2400" dirty="0">
                <a:solidFill>
                  <a:schemeClr val="tx1"/>
                </a:solidFill>
              </a:rPr>
              <a:t>Mesoscopic connectome</a:t>
            </a:r>
            <a:endParaRPr kumimoji="1" lang="ja-JP" altLang="en-US" sz="2400" kern="1200" dirty="0">
              <a:solidFill>
                <a:schemeClr val="tx1"/>
              </a:solidFill>
            </a:endParaRPr>
          </a:p>
        </p:txBody>
      </p:sp>
      <p:sp>
        <p:nvSpPr>
          <p:cNvPr id="8" name="角丸四角形 7"/>
          <p:cNvSpPr/>
          <p:nvPr/>
        </p:nvSpPr>
        <p:spPr>
          <a:xfrm>
            <a:off x="5436096" y="5301208"/>
            <a:ext cx="3504605" cy="1364402"/>
          </a:xfrm>
          <a:prstGeom prst="roundRect">
            <a:avLst/>
          </a:prstGeom>
          <a:solidFill>
            <a:srgbClr val="FFFF00"/>
          </a:solidFill>
          <a:ln w="57150" cmpd="sng">
            <a:solidFill>
              <a:srgbClr val="E6FF4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066800">
              <a:lnSpc>
                <a:spcPct val="110000"/>
              </a:lnSpc>
              <a:spcBef>
                <a:spcPct val="0"/>
              </a:spcBef>
              <a:spcAft>
                <a:spcPct val="35000"/>
              </a:spcAft>
            </a:pPr>
            <a:r>
              <a:rPr lang="en-US" altLang="ja-JP" sz="2400" dirty="0">
                <a:solidFill>
                  <a:schemeClr val="tx1"/>
                </a:solidFill>
              </a:rPr>
              <a:t>Sub-cortical model</a:t>
            </a:r>
            <a:r>
              <a:rPr kumimoji="1" lang="ja-JP" altLang="en-US" sz="2400" kern="1200" dirty="0">
                <a:solidFill>
                  <a:schemeClr val="tx1"/>
                </a:solidFill>
              </a:rPr>
              <a:t> </a:t>
            </a:r>
            <a:r>
              <a:rPr kumimoji="1" lang="en-US" altLang="ja-JP" sz="2400" kern="1200" dirty="0">
                <a:solidFill>
                  <a:schemeClr val="tx1"/>
                </a:solidFill>
              </a:rPr>
              <a:t>(</a:t>
            </a:r>
            <a:r>
              <a:rPr kumimoji="1" lang="en-US" altLang="ja-JP" sz="2400" kern="1200" dirty="0">
                <a:solidFill>
                  <a:srgbClr val="000000"/>
                </a:solidFill>
              </a:rPr>
              <a:t>hippocampus, thalamus, basal ganglia</a:t>
            </a:r>
            <a:r>
              <a:rPr kumimoji="1" lang="en-US" altLang="ja-JP" sz="2400" kern="1200" dirty="0">
                <a:solidFill>
                  <a:schemeClr val="tx1"/>
                </a:solidFill>
              </a:rPr>
              <a:t>)</a:t>
            </a:r>
            <a:endParaRPr kumimoji="1" lang="ja-JP" altLang="en-US" sz="2400" kern="1200" dirty="0">
              <a:solidFill>
                <a:schemeClr val="tx1"/>
              </a:solidFill>
            </a:endParaRPr>
          </a:p>
        </p:txBody>
      </p:sp>
      <p:sp>
        <p:nvSpPr>
          <p:cNvPr id="4" name="フッター プレースホルダー 3"/>
          <p:cNvSpPr>
            <a:spLocks noGrp="1"/>
          </p:cNvSpPr>
          <p:nvPr>
            <p:ph type="ftr" sz="quarter" idx="11"/>
          </p:nvPr>
        </p:nvSpPr>
        <p:spPr>
          <a:xfrm>
            <a:off x="3916288" y="7102184"/>
            <a:ext cx="5120208" cy="215248"/>
          </a:xfrm>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80624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a:t>Reinterpretation of cortical circuits</a:t>
            </a:r>
            <a:endParaRPr kumimoji="1" lang="ja-JP" altLang="en-US" dirty="0"/>
          </a:p>
        </p:txBody>
      </p:sp>
      <p:cxnSp>
        <p:nvCxnSpPr>
          <p:cNvPr id="87" name="直線矢印コネクタ 64"/>
          <p:cNvCxnSpPr>
            <a:stCxn id="94" idx="3"/>
            <a:endCxn id="93" idx="3"/>
          </p:cNvCxnSpPr>
          <p:nvPr/>
        </p:nvCxnSpPr>
        <p:spPr>
          <a:xfrm>
            <a:off x="4955689" y="2842951"/>
            <a:ext cx="12700" cy="2597791"/>
          </a:xfrm>
          <a:prstGeom prst="bentConnector3">
            <a:avLst>
              <a:gd name="adj1" fmla="val 1800000"/>
            </a:avLst>
          </a:prstGeom>
          <a:ln>
            <a:solidFill>
              <a:schemeClr val="bg1">
                <a:lumMod val="5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88" name="直線矢印コネクタ 64"/>
          <p:cNvCxnSpPr>
            <a:stCxn id="90" idx="2"/>
            <a:endCxn id="96" idx="2"/>
          </p:cNvCxnSpPr>
          <p:nvPr/>
        </p:nvCxnSpPr>
        <p:spPr>
          <a:xfrm rot="16200000" flipH="1">
            <a:off x="3713875" y="2863325"/>
            <a:ext cx="1046072" cy="298997"/>
          </a:xfrm>
          <a:prstGeom prst="bentConnector2">
            <a:avLst/>
          </a:prstGeom>
          <a:ln>
            <a:solidFill>
              <a:schemeClr val="bg1">
                <a:lumMod val="5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64"/>
          <p:cNvCxnSpPr>
            <a:stCxn id="90" idx="2"/>
            <a:endCxn id="118" idx="2"/>
          </p:cNvCxnSpPr>
          <p:nvPr/>
        </p:nvCxnSpPr>
        <p:spPr>
          <a:xfrm rot="16200000" flipH="1">
            <a:off x="3273414" y="3303787"/>
            <a:ext cx="1938815" cy="310815"/>
          </a:xfrm>
          <a:prstGeom prst="bentConnector2">
            <a:avLst/>
          </a:prstGeom>
          <a:ln>
            <a:solidFill>
              <a:schemeClr val="bg1">
                <a:lumMod val="5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90" name="正方形/長方形 89"/>
          <p:cNvSpPr/>
          <p:nvPr/>
        </p:nvSpPr>
        <p:spPr>
          <a:xfrm>
            <a:off x="3814710" y="2107698"/>
            <a:ext cx="545405" cy="3820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dirty="0">
                <a:solidFill>
                  <a:srgbClr val="000000"/>
                </a:solidFill>
              </a:rPr>
              <a:t>L1</a:t>
            </a:r>
            <a:endParaRPr kumimoji="1" lang="ja-JP" altLang="en-US" sz="1600" dirty="0">
              <a:solidFill>
                <a:srgbClr val="000000"/>
              </a:solidFill>
            </a:endParaRPr>
          </a:p>
        </p:txBody>
      </p:sp>
      <p:cxnSp>
        <p:nvCxnSpPr>
          <p:cNvPr id="91" name="直線矢印コネクタ 90"/>
          <p:cNvCxnSpPr>
            <a:stCxn id="97" idx="3"/>
            <a:endCxn id="93" idx="1"/>
          </p:cNvCxnSpPr>
          <p:nvPr/>
        </p:nvCxnSpPr>
        <p:spPr>
          <a:xfrm flipV="1">
            <a:off x="3620190" y="5440742"/>
            <a:ext cx="790094" cy="1448"/>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正方形/長方形 91"/>
          <p:cNvSpPr/>
          <p:nvPr/>
        </p:nvSpPr>
        <p:spPr>
          <a:xfrm>
            <a:off x="4410284" y="4422991"/>
            <a:ext cx="545405" cy="3820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kumimoji="1" lang="en-US" altLang="ja-JP" sz="1600" dirty="0">
                <a:solidFill>
                  <a:srgbClr val="000000"/>
                </a:solidFill>
              </a:rPr>
              <a:t>L2/3</a:t>
            </a:r>
            <a:endParaRPr kumimoji="1" lang="ja-JP" altLang="en-US" sz="1600" dirty="0">
              <a:solidFill>
                <a:srgbClr val="000000"/>
              </a:solidFill>
            </a:endParaRPr>
          </a:p>
        </p:txBody>
      </p:sp>
      <p:sp>
        <p:nvSpPr>
          <p:cNvPr id="93" name="正方形/長方形 92"/>
          <p:cNvSpPr/>
          <p:nvPr/>
        </p:nvSpPr>
        <p:spPr>
          <a:xfrm>
            <a:off x="4410284" y="5249697"/>
            <a:ext cx="545405" cy="3820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dirty="0">
                <a:solidFill>
                  <a:srgbClr val="000000"/>
                </a:solidFill>
              </a:rPr>
              <a:t>L4</a:t>
            </a:r>
            <a:endParaRPr kumimoji="1" lang="ja-JP" altLang="en-US" sz="1600" dirty="0">
              <a:solidFill>
                <a:srgbClr val="000000"/>
              </a:solidFill>
            </a:endParaRPr>
          </a:p>
        </p:txBody>
      </p:sp>
      <p:sp>
        <p:nvSpPr>
          <p:cNvPr id="94" name="正方形/長方形 93"/>
          <p:cNvSpPr/>
          <p:nvPr/>
        </p:nvSpPr>
        <p:spPr>
          <a:xfrm>
            <a:off x="4410284" y="2651906"/>
            <a:ext cx="545405" cy="3820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dirty="0">
                <a:solidFill>
                  <a:srgbClr val="000000"/>
                </a:solidFill>
              </a:rPr>
              <a:t>L6</a:t>
            </a:r>
            <a:endParaRPr kumimoji="1" lang="ja-JP" altLang="en-US" sz="1600" dirty="0">
              <a:solidFill>
                <a:srgbClr val="000000"/>
              </a:solidFill>
            </a:endParaRPr>
          </a:p>
        </p:txBody>
      </p:sp>
      <p:sp>
        <p:nvSpPr>
          <p:cNvPr id="95" name="正方形/長方形 94"/>
          <p:cNvSpPr/>
          <p:nvPr/>
        </p:nvSpPr>
        <p:spPr>
          <a:xfrm>
            <a:off x="4410284" y="3574893"/>
            <a:ext cx="545405" cy="3820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dirty="0">
                <a:solidFill>
                  <a:srgbClr val="000000"/>
                </a:solidFill>
              </a:rPr>
              <a:t>L5</a:t>
            </a:r>
            <a:endParaRPr kumimoji="1" lang="ja-JP" altLang="en-US" sz="1600" dirty="0">
              <a:solidFill>
                <a:srgbClr val="000000"/>
              </a:solidFill>
            </a:endParaRPr>
          </a:p>
        </p:txBody>
      </p:sp>
      <p:sp>
        <p:nvSpPr>
          <p:cNvPr id="96" name="円/楕円 95"/>
          <p:cNvSpPr/>
          <p:nvPr/>
        </p:nvSpPr>
        <p:spPr>
          <a:xfrm>
            <a:off x="4386410" y="3312190"/>
            <a:ext cx="393814" cy="44733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kumimoji="1" lang="ja-JP" altLang="en-US"/>
          </a:p>
        </p:txBody>
      </p:sp>
      <p:sp>
        <p:nvSpPr>
          <p:cNvPr id="97" name="角丸四角形 96"/>
          <p:cNvSpPr/>
          <p:nvPr/>
        </p:nvSpPr>
        <p:spPr>
          <a:xfrm>
            <a:off x="2351265" y="5184739"/>
            <a:ext cx="1268925" cy="514902"/>
          </a:xfrm>
          <a:prstGeom prst="round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i="1" dirty="0">
                <a:solidFill>
                  <a:srgbClr val="000000"/>
                </a:solidFill>
              </a:rPr>
              <a:t>State (bottom up)</a:t>
            </a:r>
            <a:endParaRPr kumimoji="1" lang="ja-JP" altLang="en-US" sz="1400" i="1" dirty="0">
              <a:solidFill>
                <a:srgbClr val="000000"/>
              </a:solidFill>
            </a:endParaRPr>
          </a:p>
        </p:txBody>
      </p:sp>
      <p:sp>
        <p:nvSpPr>
          <p:cNvPr id="98" name="テキスト ボックス 97"/>
          <p:cNvSpPr txBox="1"/>
          <p:nvPr/>
        </p:nvSpPr>
        <p:spPr>
          <a:xfrm>
            <a:off x="814741" y="1700808"/>
            <a:ext cx="684803" cy="369332"/>
          </a:xfrm>
          <a:prstGeom prst="rect">
            <a:avLst/>
          </a:prstGeom>
          <a:noFill/>
        </p:spPr>
        <p:txBody>
          <a:bodyPr wrap="none" rtlCol="0">
            <a:spAutoFit/>
          </a:bodyPr>
          <a:lstStyle/>
          <a:p>
            <a:r>
              <a:rPr kumimoji="1" lang="en-US" altLang="ja-JP" u="sng" dirty="0"/>
              <a:t>Input</a:t>
            </a:r>
            <a:endParaRPr kumimoji="1" lang="ja-JP" altLang="en-US" u="sng" dirty="0"/>
          </a:p>
        </p:txBody>
      </p:sp>
      <p:sp>
        <p:nvSpPr>
          <p:cNvPr id="99" name="テキスト ボックス 98"/>
          <p:cNvSpPr txBox="1"/>
          <p:nvPr/>
        </p:nvSpPr>
        <p:spPr>
          <a:xfrm>
            <a:off x="7486832" y="1700808"/>
            <a:ext cx="856325" cy="369332"/>
          </a:xfrm>
          <a:prstGeom prst="rect">
            <a:avLst/>
          </a:prstGeom>
          <a:noFill/>
        </p:spPr>
        <p:txBody>
          <a:bodyPr wrap="none" rtlCol="0">
            <a:spAutoFit/>
          </a:bodyPr>
          <a:lstStyle/>
          <a:p>
            <a:r>
              <a:rPr kumimoji="1" lang="en-US" altLang="ja-JP" u="sng" dirty="0"/>
              <a:t>Output</a:t>
            </a:r>
            <a:endParaRPr kumimoji="1" lang="ja-JP" altLang="en-US" u="sng" dirty="0"/>
          </a:p>
        </p:txBody>
      </p:sp>
      <p:cxnSp>
        <p:nvCxnSpPr>
          <p:cNvPr id="100" name="直線矢印コネクタ 99"/>
          <p:cNvCxnSpPr>
            <a:stCxn id="97" idx="3"/>
            <a:endCxn id="92" idx="1"/>
          </p:cNvCxnSpPr>
          <p:nvPr/>
        </p:nvCxnSpPr>
        <p:spPr>
          <a:xfrm flipV="1">
            <a:off x="3620190" y="4614036"/>
            <a:ext cx="790094" cy="828154"/>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1" name="角丸四角形 100"/>
          <p:cNvSpPr/>
          <p:nvPr/>
        </p:nvSpPr>
        <p:spPr>
          <a:xfrm>
            <a:off x="2351265" y="4369790"/>
            <a:ext cx="1268925" cy="494081"/>
          </a:xfrm>
          <a:prstGeom prst="round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i="1" dirty="0">
                <a:solidFill>
                  <a:srgbClr val="000000"/>
                </a:solidFill>
              </a:rPr>
              <a:t>State </a:t>
            </a:r>
            <a:br>
              <a:rPr kumimoji="1" lang="en-US" altLang="ja-JP" sz="1600" i="1" dirty="0">
                <a:solidFill>
                  <a:srgbClr val="000000"/>
                </a:solidFill>
              </a:rPr>
            </a:br>
            <a:r>
              <a:rPr kumimoji="1" lang="en-US" altLang="ja-JP" sz="1600" i="1" dirty="0">
                <a:solidFill>
                  <a:srgbClr val="000000"/>
                </a:solidFill>
              </a:rPr>
              <a:t>(top down)</a:t>
            </a:r>
            <a:endParaRPr kumimoji="1" lang="ja-JP" altLang="en-US" sz="1200" i="1" dirty="0">
              <a:solidFill>
                <a:srgbClr val="000000"/>
              </a:solidFill>
            </a:endParaRPr>
          </a:p>
        </p:txBody>
      </p:sp>
      <p:cxnSp>
        <p:nvCxnSpPr>
          <p:cNvPr id="102" name="直線矢印コネクタ 101"/>
          <p:cNvCxnSpPr>
            <a:stCxn id="101" idx="3"/>
            <a:endCxn id="92" idx="1"/>
          </p:cNvCxnSpPr>
          <p:nvPr/>
        </p:nvCxnSpPr>
        <p:spPr>
          <a:xfrm flipV="1">
            <a:off x="3620190" y="4614036"/>
            <a:ext cx="790094" cy="2795"/>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101" idx="3"/>
            <a:endCxn id="94" idx="1"/>
          </p:cNvCxnSpPr>
          <p:nvPr/>
        </p:nvCxnSpPr>
        <p:spPr>
          <a:xfrm flipV="1">
            <a:off x="3620190" y="2842951"/>
            <a:ext cx="790094" cy="1773880"/>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角丸四角形 103"/>
          <p:cNvSpPr/>
          <p:nvPr/>
        </p:nvSpPr>
        <p:spPr>
          <a:xfrm>
            <a:off x="2351265" y="2482823"/>
            <a:ext cx="1268925" cy="720256"/>
          </a:xfrm>
          <a:prstGeom prst="round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US" altLang="ja-JP" sz="1600" i="1" dirty="0">
                <a:solidFill>
                  <a:srgbClr val="000000"/>
                </a:solidFill>
              </a:rPr>
              <a:t>Control (Attention, context</a:t>
            </a:r>
            <a:r>
              <a:rPr lang="en-US" altLang="ja-JP" sz="1600" i="1" dirty="0">
                <a:solidFill>
                  <a:srgbClr val="00B050"/>
                </a:solidFill>
              </a:rPr>
              <a:t>,</a:t>
            </a:r>
            <a:r>
              <a:rPr lang="en-US" altLang="ja-JP" sz="1600" i="1" dirty="0">
                <a:solidFill>
                  <a:srgbClr val="000000"/>
                </a:solidFill>
              </a:rPr>
              <a:t> etc.)</a:t>
            </a:r>
            <a:endParaRPr kumimoji="1" lang="ja-JP" altLang="en-US" sz="1050" i="1" dirty="0">
              <a:solidFill>
                <a:srgbClr val="000000"/>
              </a:solidFill>
            </a:endParaRPr>
          </a:p>
        </p:txBody>
      </p:sp>
      <p:cxnSp>
        <p:nvCxnSpPr>
          <p:cNvPr id="105" name="直線矢印コネクタ 104"/>
          <p:cNvCxnSpPr>
            <a:stCxn id="104" idx="3"/>
            <a:endCxn id="94" idx="1"/>
          </p:cNvCxnSpPr>
          <p:nvPr/>
        </p:nvCxnSpPr>
        <p:spPr>
          <a:xfrm>
            <a:off x="3620190" y="2842951"/>
            <a:ext cx="790094"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6" name="直線矢印コネクタ 105"/>
          <p:cNvCxnSpPr>
            <a:stCxn id="104" idx="3"/>
            <a:endCxn id="90" idx="1"/>
          </p:cNvCxnSpPr>
          <p:nvPr/>
        </p:nvCxnSpPr>
        <p:spPr>
          <a:xfrm flipV="1">
            <a:off x="3620190" y="2298743"/>
            <a:ext cx="194520" cy="544208"/>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7" name="角丸四角形 106"/>
          <p:cNvSpPr/>
          <p:nvPr/>
        </p:nvSpPr>
        <p:spPr>
          <a:xfrm>
            <a:off x="2351265" y="3436326"/>
            <a:ext cx="1268925" cy="659224"/>
          </a:xfrm>
          <a:prstGeom prst="round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400" i="1" dirty="0">
                <a:solidFill>
                  <a:srgbClr val="000000"/>
                </a:solidFill>
              </a:rPr>
              <a:t>Hidden state</a:t>
            </a:r>
            <a:r>
              <a:rPr lang="ja-JP" altLang="en-US" sz="1400" i="1" dirty="0">
                <a:solidFill>
                  <a:srgbClr val="000000"/>
                </a:solidFill>
              </a:rPr>
              <a:t> </a:t>
            </a:r>
            <a:r>
              <a:rPr lang="en-US" altLang="ja-JP" sz="1400" i="1" dirty="0">
                <a:solidFill>
                  <a:srgbClr val="000000"/>
                </a:solidFill>
              </a:rPr>
              <a:t>output control</a:t>
            </a:r>
            <a:endParaRPr kumimoji="1" lang="ja-JP" altLang="en-US" sz="1400" i="1" dirty="0">
              <a:solidFill>
                <a:srgbClr val="000000"/>
              </a:solidFill>
            </a:endParaRPr>
          </a:p>
        </p:txBody>
      </p:sp>
      <p:cxnSp>
        <p:nvCxnSpPr>
          <p:cNvPr id="108" name="直線矢印コネクタ 107"/>
          <p:cNvCxnSpPr>
            <a:stCxn id="107" idx="3"/>
            <a:endCxn id="95" idx="1"/>
          </p:cNvCxnSpPr>
          <p:nvPr/>
        </p:nvCxnSpPr>
        <p:spPr>
          <a:xfrm>
            <a:off x="3620190" y="3765938"/>
            <a:ext cx="790094"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角丸四角形 108"/>
          <p:cNvSpPr/>
          <p:nvPr/>
        </p:nvSpPr>
        <p:spPr>
          <a:xfrm>
            <a:off x="5385210" y="4366996"/>
            <a:ext cx="1366654" cy="494080"/>
          </a:xfrm>
          <a:prstGeom prst="round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i="1" dirty="0">
                <a:solidFill>
                  <a:srgbClr val="000000"/>
                </a:solidFill>
              </a:rPr>
              <a:t>State</a:t>
            </a:r>
            <a:endParaRPr kumimoji="1" lang="ja-JP" altLang="en-US" sz="1600" i="1" dirty="0">
              <a:solidFill>
                <a:srgbClr val="000000"/>
              </a:solidFill>
            </a:endParaRPr>
          </a:p>
        </p:txBody>
      </p:sp>
      <p:sp>
        <p:nvSpPr>
          <p:cNvPr id="110" name="角丸四角形 109"/>
          <p:cNvSpPr/>
          <p:nvPr/>
        </p:nvSpPr>
        <p:spPr>
          <a:xfrm>
            <a:off x="5385210" y="3459003"/>
            <a:ext cx="1366654" cy="610538"/>
          </a:xfrm>
          <a:prstGeom prst="round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i="1" dirty="0">
                <a:solidFill>
                  <a:srgbClr val="000000"/>
                </a:solidFill>
              </a:rPr>
              <a:t>Hidden state  </a:t>
            </a:r>
            <a:r>
              <a:rPr lang="en-US" altLang="ja-JP" sz="1400" i="1" dirty="0">
                <a:solidFill>
                  <a:srgbClr val="000000"/>
                </a:solidFill>
              </a:rPr>
              <a:t>[Action output]</a:t>
            </a:r>
            <a:endParaRPr kumimoji="1" lang="ja-JP" altLang="en-US" sz="1200" i="1" dirty="0">
              <a:solidFill>
                <a:srgbClr val="000000"/>
              </a:solidFill>
            </a:endParaRPr>
          </a:p>
        </p:txBody>
      </p:sp>
      <p:sp>
        <p:nvSpPr>
          <p:cNvPr id="111" name="角丸四角形 110"/>
          <p:cNvSpPr/>
          <p:nvPr/>
        </p:nvSpPr>
        <p:spPr>
          <a:xfrm>
            <a:off x="5385210" y="2476712"/>
            <a:ext cx="1366654" cy="732478"/>
          </a:xfrm>
          <a:prstGeom prst="roundRect">
            <a:avLst/>
          </a:prstGeom>
          <a:solidFill>
            <a:schemeClr val="accent6">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lnSpc>
                <a:spcPct val="90000"/>
              </a:lnSpc>
            </a:pPr>
            <a:r>
              <a:rPr lang="en-US" altLang="ja-JP" sz="1600" i="1" dirty="0">
                <a:solidFill>
                  <a:srgbClr val="000000"/>
                </a:solidFill>
              </a:rPr>
              <a:t>Control (Attention, context</a:t>
            </a:r>
            <a:r>
              <a:rPr lang="en-US" altLang="ja-JP" sz="1600" i="1" dirty="0">
                <a:solidFill>
                  <a:srgbClr val="00B050"/>
                </a:solidFill>
              </a:rPr>
              <a:t>, </a:t>
            </a:r>
            <a:r>
              <a:rPr lang="en-US" altLang="ja-JP" sz="1600" i="1" dirty="0">
                <a:solidFill>
                  <a:srgbClr val="000000"/>
                </a:solidFill>
              </a:rPr>
              <a:t>etc.)</a:t>
            </a:r>
            <a:endParaRPr lang="en-US" altLang="ja-JP" sz="1100" i="1" dirty="0">
              <a:solidFill>
                <a:srgbClr val="000000"/>
              </a:solidFill>
            </a:endParaRPr>
          </a:p>
        </p:txBody>
      </p:sp>
      <p:cxnSp>
        <p:nvCxnSpPr>
          <p:cNvPr id="112" name="直線矢印コネクタ 111"/>
          <p:cNvCxnSpPr>
            <a:stCxn id="93" idx="0"/>
            <a:endCxn id="92" idx="2"/>
          </p:cNvCxnSpPr>
          <p:nvPr/>
        </p:nvCxnSpPr>
        <p:spPr>
          <a:xfrm flipV="1">
            <a:off x="4682987" y="4805081"/>
            <a:ext cx="0" cy="444616"/>
          </a:xfrm>
          <a:prstGeom prst="straightConnector1">
            <a:avLst/>
          </a:prstGeom>
          <a:ln>
            <a:solidFill>
              <a:schemeClr val="bg1">
                <a:lumMod val="5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cxnSp>
        <p:nvCxnSpPr>
          <p:cNvPr id="113" name="直線矢印コネクタ 112"/>
          <p:cNvCxnSpPr>
            <a:stCxn id="92" idx="3"/>
            <a:endCxn id="109" idx="1"/>
          </p:cNvCxnSpPr>
          <p:nvPr/>
        </p:nvCxnSpPr>
        <p:spPr>
          <a:xfrm>
            <a:off x="4955689" y="4614036"/>
            <a:ext cx="429521"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92" idx="0"/>
            <a:endCxn id="95" idx="2"/>
          </p:cNvCxnSpPr>
          <p:nvPr/>
        </p:nvCxnSpPr>
        <p:spPr>
          <a:xfrm flipV="1">
            <a:off x="4682987" y="3956983"/>
            <a:ext cx="0" cy="466008"/>
          </a:xfrm>
          <a:prstGeom prst="straightConnector1">
            <a:avLst/>
          </a:prstGeom>
          <a:ln>
            <a:solidFill>
              <a:schemeClr val="bg1">
                <a:lumMod val="50000"/>
              </a:schemeClr>
            </a:solidFill>
            <a:prstDash val="sys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15" name="直線矢印コネクタ 114"/>
          <p:cNvCxnSpPr>
            <a:stCxn id="94" idx="3"/>
            <a:endCxn id="111" idx="1"/>
          </p:cNvCxnSpPr>
          <p:nvPr/>
        </p:nvCxnSpPr>
        <p:spPr>
          <a:xfrm>
            <a:off x="4955689" y="2842951"/>
            <a:ext cx="429521"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直線矢印コネクタ 115"/>
          <p:cNvCxnSpPr>
            <a:stCxn id="95" idx="3"/>
            <a:endCxn id="110" idx="1"/>
          </p:cNvCxnSpPr>
          <p:nvPr/>
        </p:nvCxnSpPr>
        <p:spPr>
          <a:xfrm flipV="1">
            <a:off x="4955689" y="3764272"/>
            <a:ext cx="429521" cy="1666"/>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テキスト ボックス 116"/>
          <p:cNvSpPr txBox="1"/>
          <p:nvPr/>
        </p:nvSpPr>
        <p:spPr>
          <a:xfrm>
            <a:off x="3943162" y="1700808"/>
            <a:ext cx="1154868" cy="369332"/>
          </a:xfrm>
          <a:prstGeom prst="rect">
            <a:avLst/>
          </a:prstGeom>
          <a:noFill/>
        </p:spPr>
        <p:txBody>
          <a:bodyPr wrap="none" rtlCol="0">
            <a:spAutoFit/>
          </a:bodyPr>
          <a:lstStyle/>
          <a:p>
            <a:r>
              <a:rPr lang="en-US" altLang="ja-JP" u="sng" dirty="0"/>
              <a:t>Neocortex</a:t>
            </a:r>
            <a:endParaRPr kumimoji="1" lang="ja-JP" altLang="en-US" u="sng" dirty="0"/>
          </a:p>
        </p:txBody>
      </p:sp>
      <p:sp>
        <p:nvSpPr>
          <p:cNvPr id="118" name="円/楕円 117"/>
          <p:cNvSpPr/>
          <p:nvPr/>
        </p:nvSpPr>
        <p:spPr>
          <a:xfrm>
            <a:off x="4398228" y="4204933"/>
            <a:ext cx="393814" cy="447339"/>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kumimoji="1" lang="ja-JP" altLang="en-US"/>
          </a:p>
        </p:txBody>
      </p:sp>
      <p:cxnSp>
        <p:nvCxnSpPr>
          <p:cNvPr id="119" name="直線矢印コネクタ 118"/>
          <p:cNvCxnSpPr>
            <a:stCxn id="95" idx="0"/>
            <a:endCxn id="94" idx="2"/>
          </p:cNvCxnSpPr>
          <p:nvPr/>
        </p:nvCxnSpPr>
        <p:spPr>
          <a:xfrm flipV="1">
            <a:off x="4682987" y="3033996"/>
            <a:ext cx="0" cy="540897"/>
          </a:xfrm>
          <a:prstGeom prst="straightConnector1">
            <a:avLst/>
          </a:prstGeom>
          <a:ln>
            <a:solidFill>
              <a:schemeClr val="bg1">
                <a:lumMod val="50000"/>
              </a:schemeClr>
            </a:solidFill>
            <a:prstDash val="sysDash"/>
            <a:tailEnd type="arrow"/>
          </a:ln>
          <a:effectLst/>
        </p:spPr>
        <p:style>
          <a:lnRef idx="2">
            <a:schemeClr val="accent1"/>
          </a:lnRef>
          <a:fillRef idx="0">
            <a:schemeClr val="accent1"/>
          </a:fillRef>
          <a:effectRef idx="1">
            <a:schemeClr val="accent1"/>
          </a:effectRef>
          <a:fontRef idx="minor">
            <a:schemeClr val="tx1"/>
          </a:fontRef>
        </p:style>
      </p:cxnSp>
      <p:sp>
        <p:nvSpPr>
          <p:cNvPr id="120" name="正方形/長方形 119"/>
          <p:cNvSpPr/>
          <p:nvPr/>
        </p:nvSpPr>
        <p:spPr>
          <a:xfrm>
            <a:off x="316835" y="4270341"/>
            <a:ext cx="1680614" cy="6873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Higher L2/3, Hippocampus, Cerebellum</a:t>
            </a:r>
            <a:endParaRPr kumimoji="1" lang="ja-JP" altLang="en-US" sz="1600" dirty="0">
              <a:solidFill>
                <a:srgbClr val="000000"/>
              </a:solidFill>
            </a:endParaRPr>
          </a:p>
        </p:txBody>
      </p:sp>
      <p:cxnSp>
        <p:nvCxnSpPr>
          <p:cNvPr id="121" name="直線矢印コネクタ 120"/>
          <p:cNvCxnSpPr>
            <a:stCxn id="109" idx="3"/>
            <a:endCxn id="131" idx="1"/>
          </p:cNvCxnSpPr>
          <p:nvPr/>
        </p:nvCxnSpPr>
        <p:spPr>
          <a:xfrm>
            <a:off x="6751864" y="4614036"/>
            <a:ext cx="382641"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直線矢印コネクタ 121"/>
          <p:cNvCxnSpPr>
            <a:stCxn id="111" idx="3"/>
            <a:endCxn id="133" idx="1"/>
          </p:cNvCxnSpPr>
          <p:nvPr/>
        </p:nvCxnSpPr>
        <p:spPr>
          <a:xfrm>
            <a:off x="6751864" y="2842951"/>
            <a:ext cx="382641"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110" idx="3"/>
            <a:endCxn id="132" idx="1"/>
          </p:cNvCxnSpPr>
          <p:nvPr/>
        </p:nvCxnSpPr>
        <p:spPr>
          <a:xfrm>
            <a:off x="6751864" y="3764272"/>
            <a:ext cx="382641"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直線矢印コネクタ 123"/>
          <p:cNvCxnSpPr>
            <a:stCxn id="120" idx="3"/>
            <a:endCxn id="101" idx="1"/>
          </p:cNvCxnSpPr>
          <p:nvPr/>
        </p:nvCxnSpPr>
        <p:spPr>
          <a:xfrm>
            <a:off x="1997449" y="4614036"/>
            <a:ext cx="353816" cy="2795"/>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直線矢印コネクタ 124"/>
          <p:cNvCxnSpPr>
            <a:stCxn id="130" idx="3"/>
            <a:endCxn id="104" idx="1"/>
          </p:cNvCxnSpPr>
          <p:nvPr/>
        </p:nvCxnSpPr>
        <p:spPr>
          <a:xfrm flipV="1">
            <a:off x="1997449" y="2842951"/>
            <a:ext cx="353816" cy="1"/>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129" idx="3"/>
            <a:endCxn id="107" idx="1"/>
          </p:cNvCxnSpPr>
          <p:nvPr/>
        </p:nvCxnSpPr>
        <p:spPr>
          <a:xfrm>
            <a:off x="1997450" y="3765938"/>
            <a:ext cx="353815"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7" name="直線矢印コネクタ 126"/>
          <p:cNvCxnSpPr>
            <a:stCxn id="128" idx="3"/>
            <a:endCxn id="97" idx="1"/>
          </p:cNvCxnSpPr>
          <p:nvPr/>
        </p:nvCxnSpPr>
        <p:spPr>
          <a:xfrm>
            <a:off x="1997449" y="5440742"/>
            <a:ext cx="353816" cy="1448"/>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8" name="正方形/長方形 127"/>
          <p:cNvSpPr/>
          <p:nvPr/>
        </p:nvSpPr>
        <p:spPr>
          <a:xfrm>
            <a:off x="316835" y="5170589"/>
            <a:ext cx="1680614" cy="540306"/>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Lower L2/3</a:t>
            </a:r>
            <a:endParaRPr kumimoji="1" lang="ja-JP" altLang="en-US" sz="1600" dirty="0">
              <a:solidFill>
                <a:srgbClr val="000000"/>
              </a:solidFill>
            </a:endParaRPr>
          </a:p>
        </p:txBody>
      </p:sp>
      <p:sp>
        <p:nvSpPr>
          <p:cNvPr id="129" name="正方形/長方形 128"/>
          <p:cNvSpPr/>
          <p:nvPr/>
        </p:nvSpPr>
        <p:spPr>
          <a:xfrm>
            <a:off x="316835" y="3389457"/>
            <a:ext cx="1680615" cy="752962"/>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(Basal ganglia-controlled) Thalamus</a:t>
            </a:r>
            <a:endParaRPr kumimoji="1" lang="ja-JP" altLang="en-US" sz="1600" dirty="0">
              <a:solidFill>
                <a:srgbClr val="000000"/>
              </a:solidFill>
            </a:endParaRPr>
          </a:p>
        </p:txBody>
      </p:sp>
      <p:sp>
        <p:nvSpPr>
          <p:cNvPr id="130" name="正方形/長方形 129"/>
          <p:cNvSpPr/>
          <p:nvPr/>
        </p:nvSpPr>
        <p:spPr>
          <a:xfrm>
            <a:off x="316835" y="2676963"/>
            <a:ext cx="1680614" cy="331977"/>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Higher L6</a:t>
            </a:r>
            <a:endParaRPr kumimoji="1" lang="ja-JP" altLang="en-US" sz="1200" dirty="0">
              <a:solidFill>
                <a:srgbClr val="000000"/>
              </a:solidFill>
            </a:endParaRPr>
          </a:p>
        </p:txBody>
      </p:sp>
      <p:sp>
        <p:nvSpPr>
          <p:cNvPr id="131" name="正方形/長方形 130"/>
          <p:cNvSpPr/>
          <p:nvPr/>
        </p:nvSpPr>
        <p:spPr>
          <a:xfrm>
            <a:off x="7134505" y="4327441"/>
            <a:ext cx="1560979" cy="57319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Lower L2/3</a:t>
            </a:r>
            <a:endParaRPr kumimoji="1" lang="ja-JP" altLang="en-US" sz="1600" dirty="0">
              <a:solidFill>
                <a:srgbClr val="000000"/>
              </a:solidFill>
            </a:endParaRPr>
          </a:p>
        </p:txBody>
      </p:sp>
      <p:sp>
        <p:nvSpPr>
          <p:cNvPr id="132" name="正方形/長方形 131"/>
          <p:cNvSpPr/>
          <p:nvPr/>
        </p:nvSpPr>
        <p:spPr>
          <a:xfrm>
            <a:off x="7134505" y="3459003"/>
            <a:ext cx="1560979" cy="610538"/>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Basal ganglia, </a:t>
            </a:r>
            <a:r>
              <a:rPr lang="en-US" altLang="ja-JP" sz="1400" dirty="0">
                <a:solidFill>
                  <a:srgbClr val="000000"/>
                </a:solidFill>
              </a:rPr>
              <a:t>[Pyramidal tracts]</a:t>
            </a:r>
            <a:endParaRPr kumimoji="1" lang="ja-JP" altLang="en-US" sz="1400" dirty="0">
              <a:solidFill>
                <a:srgbClr val="000000"/>
              </a:solidFill>
            </a:endParaRPr>
          </a:p>
        </p:txBody>
      </p:sp>
      <p:sp>
        <p:nvSpPr>
          <p:cNvPr id="133" name="正方形/長方形 132"/>
          <p:cNvSpPr/>
          <p:nvPr/>
        </p:nvSpPr>
        <p:spPr>
          <a:xfrm>
            <a:off x="7134505" y="2572798"/>
            <a:ext cx="1560979" cy="540306"/>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Lower L6, </a:t>
            </a:r>
            <a:br>
              <a:rPr lang="en-US" altLang="ja-JP" sz="1600" dirty="0">
                <a:solidFill>
                  <a:srgbClr val="000000"/>
                </a:solidFill>
              </a:rPr>
            </a:br>
            <a:r>
              <a:rPr lang="en-US" altLang="ja-JP" sz="1600" dirty="0">
                <a:solidFill>
                  <a:srgbClr val="000000"/>
                </a:solidFill>
              </a:rPr>
              <a:t>Lower L1</a:t>
            </a:r>
            <a:endParaRPr kumimoji="1" lang="ja-JP" altLang="en-US" sz="1600" dirty="0">
              <a:solidFill>
                <a:srgbClr val="000000"/>
              </a:solidFill>
            </a:endParaRPr>
          </a:p>
        </p:txBody>
      </p:sp>
      <p:sp>
        <p:nvSpPr>
          <p:cNvPr id="134" name="テキスト ボックス 133"/>
          <p:cNvSpPr txBox="1"/>
          <p:nvPr/>
        </p:nvSpPr>
        <p:spPr>
          <a:xfrm>
            <a:off x="2006693" y="1731586"/>
            <a:ext cx="1636436" cy="338554"/>
          </a:xfrm>
          <a:prstGeom prst="rect">
            <a:avLst/>
          </a:prstGeom>
          <a:noFill/>
        </p:spPr>
        <p:txBody>
          <a:bodyPr wrap="none" rtlCol="0">
            <a:spAutoFit/>
          </a:bodyPr>
          <a:lstStyle/>
          <a:p>
            <a:pPr algn="ctr"/>
            <a:r>
              <a:rPr lang="en-US" altLang="ja-JP" sz="1600" i="1" dirty="0"/>
              <a:t>Signal Semantics</a:t>
            </a:r>
            <a:endParaRPr kumimoji="1" lang="ja-JP" altLang="en-US" sz="1600" i="1" dirty="0"/>
          </a:p>
        </p:txBody>
      </p:sp>
      <p:sp>
        <p:nvSpPr>
          <p:cNvPr id="135" name="テキスト ボックス 134"/>
          <p:cNvSpPr txBox="1"/>
          <p:nvPr/>
        </p:nvSpPr>
        <p:spPr>
          <a:xfrm>
            <a:off x="5150547" y="1731586"/>
            <a:ext cx="1636436" cy="338554"/>
          </a:xfrm>
          <a:prstGeom prst="rect">
            <a:avLst/>
          </a:prstGeom>
          <a:noFill/>
        </p:spPr>
        <p:txBody>
          <a:bodyPr wrap="none" rtlCol="0">
            <a:spAutoFit/>
          </a:bodyPr>
          <a:lstStyle/>
          <a:p>
            <a:pPr algn="ctr"/>
            <a:r>
              <a:rPr lang="en-US" altLang="ja-JP" sz="1600" i="1" dirty="0"/>
              <a:t>Signal Semantics</a:t>
            </a:r>
            <a:endParaRPr kumimoji="1" lang="ja-JP" altLang="en-US" sz="1600" i="1" dirty="0"/>
          </a:p>
        </p:txBody>
      </p:sp>
      <p:sp>
        <p:nvSpPr>
          <p:cNvPr id="136" name="テキスト ボックス 135"/>
          <p:cNvSpPr txBox="1"/>
          <p:nvPr/>
        </p:nvSpPr>
        <p:spPr>
          <a:xfrm>
            <a:off x="4182671" y="5652608"/>
            <a:ext cx="1743069" cy="483722"/>
          </a:xfrm>
          <a:prstGeom prst="rect">
            <a:avLst/>
          </a:prstGeom>
          <a:noFill/>
        </p:spPr>
        <p:txBody>
          <a:bodyPr wrap="square" rtlCol="0">
            <a:spAutoFit/>
          </a:bodyPr>
          <a:lstStyle/>
          <a:p>
            <a:pPr>
              <a:lnSpc>
                <a:spcPct val="90000"/>
              </a:lnSpc>
            </a:pPr>
            <a:r>
              <a:rPr lang="en-US" altLang="ja-JP" sz="1400">
                <a:solidFill>
                  <a:schemeClr val="bg1">
                    <a:lumMod val="50000"/>
                  </a:schemeClr>
                </a:solidFill>
              </a:rPr>
              <a:t>Information selection (attention)</a:t>
            </a:r>
            <a:endParaRPr kumimoji="1" lang="ja-JP" altLang="en-US" sz="1400" dirty="0">
              <a:solidFill>
                <a:schemeClr val="bg1">
                  <a:lumMod val="50000"/>
                </a:schemeClr>
              </a:solidFill>
            </a:endParaRPr>
          </a:p>
        </p:txBody>
      </p:sp>
      <p:sp>
        <p:nvSpPr>
          <p:cNvPr id="137" name="テキスト ボックス 136"/>
          <p:cNvSpPr txBox="1"/>
          <p:nvPr/>
        </p:nvSpPr>
        <p:spPr>
          <a:xfrm rot="16200000">
            <a:off x="3219471" y="2986478"/>
            <a:ext cx="1485539" cy="289823"/>
          </a:xfrm>
          <a:prstGeom prst="rect">
            <a:avLst/>
          </a:prstGeom>
          <a:noFill/>
        </p:spPr>
        <p:txBody>
          <a:bodyPr wrap="square" rtlCol="0">
            <a:spAutoFit/>
          </a:bodyPr>
          <a:lstStyle/>
          <a:p>
            <a:pPr algn="ctr">
              <a:lnSpc>
                <a:spcPct val="90000"/>
              </a:lnSpc>
            </a:pPr>
            <a:r>
              <a:rPr lang="en-US" altLang="ja-JP" sz="1400" dirty="0">
                <a:solidFill>
                  <a:schemeClr val="bg1">
                    <a:lumMod val="50000"/>
                  </a:schemeClr>
                </a:solidFill>
              </a:rPr>
              <a:t>Activity control</a:t>
            </a:r>
            <a:endParaRPr kumimoji="1" lang="ja-JP" altLang="en-US" sz="1400" dirty="0">
              <a:solidFill>
                <a:schemeClr val="bg1">
                  <a:lumMod val="50000"/>
                </a:schemeClr>
              </a:solidFill>
            </a:endParaRPr>
          </a:p>
        </p:txBody>
      </p:sp>
      <p:cxnSp>
        <p:nvCxnSpPr>
          <p:cNvPr id="138" name="直線矢印コネクタ 137"/>
          <p:cNvCxnSpPr>
            <a:stCxn id="129" idx="3"/>
            <a:endCxn id="104" idx="1"/>
          </p:cNvCxnSpPr>
          <p:nvPr/>
        </p:nvCxnSpPr>
        <p:spPr>
          <a:xfrm flipV="1">
            <a:off x="1997450" y="2842951"/>
            <a:ext cx="353815" cy="922987"/>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9" name="角丸四角形 138"/>
          <p:cNvSpPr/>
          <p:nvPr/>
        </p:nvSpPr>
        <p:spPr>
          <a:xfrm>
            <a:off x="2351265" y="6066511"/>
            <a:ext cx="1268925" cy="486391"/>
          </a:xfrm>
          <a:prstGeom prst="roundRect">
            <a:avLst/>
          </a:prstGeom>
          <a:solidFill>
            <a:schemeClr val="tx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i="1" dirty="0">
                <a:solidFill>
                  <a:srgbClr val="000000"/>
                </a:solidFill>
              </a:rPr>
              <a:t>Hidden sate (bottom up)</a:t>
            </a:r>
            <a:endParaRPr kumimoji="1" lang="ja-JP" altLang="en-US" sz="1200" i="1" dirty="0">
              <a:solidFill>
                <a:srgbClr val="000000"/>
              </a:solidFill>
            </a:endParaRPr>
          </a:p>
        </p:txBody>
      </p:sp>
      <p:sp>
        <p:nvSpPr>
          <p:cNvPr id="140" name="正方形/長方形 139"/>
          <p:cNvSpPr/>
          <p:nvPr/>
        </p:nvSpPr>
        <p:spPr>
          <a:xfrm>
            <a:off x="316835" y="6040604"/>
            <a:ext cx="1680614" cy="540306"/>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(Lower L5 origin) Thalamus</a:t>
            </a:r>
            <a:endParaRPr kumimoji="1" lang="ja-JP" altLang="en-US" sz="1600" dirty="0">
              <a:solidFill>
                <a:srgbClr val="000000"/>
              </a:solidFill>
            </a:endParaRPr>
          </a:p>
        </p:txBody>
      </p:sp>
      <p:cxnSp>
        <p:nvCxnSpPr>
          <p:cNvPr id="141" name="直線矢印コネクタ 140"/>
          <p:cNvCxnSpPr>
            <a:stCxn id="140" idx="3"/>
            <a:endCxn id="139" idx="1"/>
          </p:cNvCxnSpPr>
          <p:nvPr/>
        </p:nvCxnSpPr>
        <p:spPr>
          <a:xfrm flipV="1">
            <a:off x="1997449" y="6309707"/>
            <a:ext cx="353816" cy="105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直線矢印コネクタ 141"/>
          <p:cNvCxnSpPr>
            <a:stCxn id="139" idx="3"/>
            <a:endCxn id="93" idx="1"/>
          </p:cNvCxnSpPr>
          <p:nvPr/>
        </p:nvCxnSpPr>
        <p:spPr>
          <a:xfrm flipV="1">
            <a:off x="3620190" y="5440742"/>
            <a:ext cx="790094" cy="868965"/>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3" name="正方形/長方形 142"/>
          <p:cNvSpPr/>
          <p:nvPr/>
        </p:nvSpPr>
        <p:spPr>
          <a:xfrm>
            <a:off x="7110680" y="6024163"/>
            <a:ext cx="1608628" cy="573189"/>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kumimoji="1" lang="en-US" altLang="ja-JP" sz="1600" dirty="0">
                <a:solidFill>
                  <a:srgbClr val="000000"/>
                </a:solidFill>
              </a:rPr>
              <a:t>Thalamus</a:t>
            </a:r>
            <a:endParaRPr kumimoji="1" lang="ja-JP" altLang="en-US" sz="1600" dirty="0">
              <a:solidFill>
                <a:srgbClr val="000000"/>
              </a:solidFill>
            </a:endParaRPr>
          </a:p>
        </p:txBody>
      </p:sp>
      <p:sp>
        <p:nvSpPr>
          <p:cNvPr id="144" name="正方形/長方形 143"/>
          <p:cNvSpPr/>
          <p:nvPr/>
        </p:nvSpPr>
        <p:spPr>
          <a:xfrm>
            <a:off x="7116680" y="5076071"/>
            <a:ext cx="1596629" cy="676900"/>
          </a:xfrm>
          <a:prstGeom prst="rect">
            <a:avLst/>
          </a:prstGeom>
          <a:solidFill>
            <a:schemeClr val="bg1">
              <a:lumMod val="85000"/>
            </a:schemeClr>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altLang="ja-JP" sz="1600" dirty="0">
                <a:solidFill>
                  <a:srgbClr val="000000"/>
                </a:solidFill>
              </a:rPr>
              <a:t>Higher </a:t>
            </a:r>
            <a:br>
              <a:rPr lang="en-US" altLang="ja-JP" sz="1600" dirty="0">
                <a:solidFill>
                  <a:srgbClr val="000000"/>
                </a:solidFill>
              </a:rPr>
            </a:br>
            <a:r>
              <a:rPr lang="en-US" altLang="ja-JP" sz="1600" dirty="0">
                <a:solidFill>
                  <a:srgbClr val="000000"/>
                </a:solidFill>
              </a:rPr>
              <a:t> L2/3 or L4, Hippocampus</a:t>
            </a:r>
            <a:endParaRPr kumimoji="1" lang="ja-JP" altLang="en-US" sz="1600" dirty="0">
              <a:solidFill>
                <a:srgbClr val="000000"/>
              </a:solidFill>
            </a:endParaRPr>
          </a:p>
        </p:txBody>
      </p:sp>
      <p:cxnSp>
        <p:nvCxnSpPr>
          <p:cNvPr id="145" name="直線矢印コネクタ 144"/>
          <p:cNvCxnSpPr>
            <a:stCxn id="109" idx="3"/>
            <a:endCxn id="144" idx="1"/>
          </p:cNvCxnSpPr>
          <p:nvPr/>
        </p:nvCxnSpPr>
        <p:spPr>
          <a:xfrm>
            <a:off x="6751864" y="4614036"/>
            <a:ext cx="364816" cy="800485"/>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10" idx="3"/>
            <a:endCxn id="143" idx="1"/>
          </p:cNvCxnSpPr>
          <p:nvPr/>
        </p:nvCxnSpPr>
        <p:spPr>
          <a:xfrm>
            <a:off x="6751864" y="3764272"/>
            <a:ext cx="358816" cy="2546486"/>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7" name="テキスト ボックス 146"/>
          <p:cNvSpPr txBox="1"/>
          <p:nvPr/>
        </p:nvSpPr>
        <p:spPr>
          <a:xfrm>
            <a:off x="5304727" y="2219564"/>
            <a:ext cx="838378" cy="289823"/>
          </a:xfrm>
          <a:prstGeom prst="rect">
            <a:avLst/>
          </a:prstGeom>
          <a:noFill/>
        </p:spPr>
        <p:txBody>
          <a:bodyPr wrap="none" rtlCol="0">
            <a:spAutoFit/>
          </a:bodyPr>
          <a:lstStyle/>
          <a:p>
            <a:pPr>
              <a:lnSpc>
                <a:spcPct val="90000"/>
              </a:lnSpc>
            </a:pPr>
            <a:r>
              <a:rPr lang="en-US" altLang="ja-JP" sz="1400" dirty="0"/>
              <a:t>Output </a:t>
            </a:r>
            <a:r>
              <a:rPr kumimoji="1" lang="en-US" altLang="ja-JP" sz="1400" dirty="0"/>
              <a:t>1</a:t>
            </a:r>
            <a:endParaRPr kumimoji="1" lang="ja-JP" altLang="en-US" sz="1400" dirty="0"/>
          </a:p>
        </p:txBody>
      </p:sp>
      <p:sp>
        <p:nvSpPr>
          <p:cNvPr id="148" name="テキスト ボックス 147"/>
          <p:cNvSpPr txBox="1"/>
          <p:nvPr/>
        </p:nvSpPr>
        <p:spPr>
          <a:xfrm>
            <a:off x="5313961" y="3193352"/>
            <a:ext cx="838691" cy="289823"/>
          </a:xfrm>
          <a:prstGeom prst="rect">
            <a:avLst/>
          </a:prstGeom>
          <a:noFill/>
        </p:spPr>
        <p:txBody>
          <a:bodyPr wrap="none" rtlCol="0">
            <a:spAutoFit/>
          </a:bodyPr>
          <a:lstStyle/>
          <a:p>
            <a:pPr>
              <a:lnSpc>
                <a:spcPct val="90000"/>
              </a:lnSpc>
            </a:pPr>
            <a:r>
              <a:rPr lang="en-US" altLang="ja-JP" sz="1400" dirty="0"/>
              <a:t>Output 2</a:t>
            </a:r>
            <a:endParaRPr kumimoji="1" lang="ja-JP" altLang="en-US" sz="1400" dirty="0"/>
          </a:p>
        </p:txBody>
      </p:sp>
      <p:sp>
        <p:nvSpPr>
          <p:cNvPr id="149" name="テキスト ボックス 148"/>
          <p:cNvSpPr txBox="1"/>
          <p:nvPr/>
        </p:nvSpPr>
        <p:spPr>
          <a:xfrm>
            <a:off x="5313961" y="4119857"/>
            <a:ext cx="838691" cy="289823"/>
          </a:xfrm>
          <a:prstGeom prst="rect">
            <a:avLst/>
          </a:prstGeom>
          <a:noFill/>
        </p:spPr>
        <p:txBody>
          <a:bodyPr wrap="none" rtlCol="0">
            <a:spAutoFit/>
          </a:bodyPr>
          <a:lstStyle/>
          <a:p>
            <a:pPr>
              <a:lnSpc>
                <a:spcPct val="90000"/>
              </a:lnSpc>
            </a:pPr>
            <a:r>
              <a:rPr kumimoji="1" lang="en-US" altLang="ja-JP" sz="1400" dirty="0"/>
              <a:t>Output 3</a:t>
            </a:r>
            <a:endParaRPr kumimoji="1" lang="ja-JP" altLang="en-US" sz="1400" dirty="0"/>
          </a:p>
        </p:txBody>
      </p:sp>
      <p:sp>
        <p:nvSpPr>
          <p:cNvPr id="150" name="テキスト ボックス 149"/>
          <p:cNvSpPr txBox="1"/>
          <p:nvPr/>
        </p:nvSpPr>
        <p:spPr>
          <a:xfrm>
            <a:off x="2894056" y="2219564"/>
            <a:ext cx="704602" cy="289823"/>
          </a:xfrm>
          <a:prstGeom prst="rect">
            <a:avLst/>
          </a:prstGeom>
          <a:noFill/>
        </p:spPr>
        <p:txBody>
          <a:bodyPr wrap="none" rtlCol="0">
            <a:spAutoFit/>
          </a:bodyPr>
          <a:lstStyle/>
          <a:p>
            <a:pPr>
              <a:lnSpc>
                <a:spcPct val="90000"/>
              </a:lnSpc>
            </a:pPr>
            <a:r>
              <a:rPr kumimoji="1" lang="en-US" altLang="ja-JP" sz="1400" dirty="0"/>
              <a:t>Input 1</a:t>
            </a:r>
            <a:endParaRPr kumimoji="1" lang="ja-JP" altLang="en-US" sz="1400" dirty="0"/>
          </a:p>
        </p:txBody>
      </p:sp>
      <p:sp>
        <p:nvSpPr>
          <p:cNvPr id="151" name="テキスト ボックス 150"/>
          <p:cNvSpPr txBox="1"/>
          <p:nvPr/>
        </p:nvSpPr>
        <p:spPr>
          <a:xfrm>
            <a:off x="2894056" y="3178309"/>
            <a:ext cx="704602" cy="289823"/>
          </a:xfrm>
          <a:prstGeom prst="rect">
            <a:avLst/>
          </a:prstGeom>
          <a:noFill/>
        </p:spPr>
        <p:txBody>
          <a:bodyPr wrap="none" rtlCol="0">
            <a:spAutoFit/>
          </a:bodyPr>
          <a:lstStyle/>
          <a:p>
            <a:pPr>
              <a:lnSpc>
                <a:spcPct val="90000"/>
              </a:lnSpc>
            </a:pPr>
            <a:r>
              <a:rPr kumimoji="1" lang="en-US" altLang="ja-JP" sz="1400" dirty="0"/>
              <a:t>Input 2</a:t>
            </a:r>
            <a:endParaRPr kumimoji="1" lang="ja-JP" altLang="en-US" sz="1400" dirty="0"/>
          </a:p>
        </p:txBody>
      </p:sp>
      <p:sp>
        <p:nvSpPr>
          <p:cNvPr id="152" name="テキスト ボックス 151"/>
          <p:cNvSpPr txBox="1"/>
          <p:nvPr/>
        </p:nvSpPr>
        <p:spPr>
          <a:xfrm>
            <a:off x="2894056" y="4093056"/>
            <a:ext cx="704602" cy="289823"/>
          </a:xfrm>
          <a:prstGeom prst="rect">
            <a:avLst/>
          </a:prstGeom>
          <a:noFill/>
        </p:spPr>
        <p:txBody>
          <a:bodyPr wrap="none" rtlCol="0">
            <a:spAutoFit/>
          </a:bodyPr>
          <a:lstStyle/>
          <a:p>
            <a:pPr>
              <a:lnSpc>
                <a:spcPct val="90000"/>
              </a:lnSpc>
            </a:pPr>
            <a:r>
              <a:rPr lang="en-US" altLang="ja-JP" sz="1400" dirty="0"/>
              <a:t>Input 3</a:t>
            </a:r>
            <a:endParaRPr kumimoji="1" lang="ja-JP" altLang="en-US" sz="1400" dirty="0"/>
          </a:p>
        </p:txBody>
      </p:sp>
      <p:sp>
        <p:nvSpPr>
          <p:cNvPr id="153" name="テキスト ボックス 152"/>
          <p:cNvSpPr txBox="1"/>
          <p:nvPr/>
        </p:nvSpPr>
        <p:spPr>
          <a:xfrm>
            <a:off x="2894056" y="4914055"/>
            <a:ext cx="704602" cy="289823"/>
          </a:xfrm>
          <a:prstGeom prst="rect">
            <a:avLst/>
          </a:prstGeom>
          <a:noFill/>
        </p:spPr>
        <p:txBody>
          <a:bodyPr wrap="none" rtlCol="0">
            <a:spAutoFit/>
          </a:bodyPr>
          <a:lstStyle/>
          <a:p>
            <a:pPr>
              <a:lnSpc>
                <a:spcPct val="90000"/>
              </a:lnSpc>
            </a:pPr>
            <a:r>
              <a:rPr lang="en-US" altLang="ja-JP" sz="1400" dirty="0"/>
              <a:t>Input 4</a:t>
            </a:r>
            <a:endParaRPr kumimoji="1" lang="ja-JP" altLang="en-US" sz="1400" dirty="0"/>
          </a:p>
        </p:txBody>
      </p:sp>
      <p:sp>
        <p:nvSpPr>
          <p:cNvPr id="156" name="テキスト ボックス 155"/>
          <p:cNvSpPr txBox="1"/>
          <p:nvPr/>
        </p:nvSpPr>
        <p:spPr>
          <a:xfrm>
            <a:off x="2894056" y="5781998"/>
            <a:ext cx="704602" cy="289823"/>
          </a:xfrm>
          <a:prstGeom prst="rect">
            <a:avLst/>
          </a:prstGeom>
          <a:noFill/>
        </p:spPr>
        <p:txBody>
          <a:bodyPr wrap="none" rtlCol="0">
            <a:spAutoFit/>
          </a:bodyPr>
          <a:lstStyle/>
          <a:p>
            <a:pPr>
              <a:lnSpc>
                <a:spcPct val="90000"/>
              </a:lnSpc>
            </a:pPr>
            <a:r>
              <a:rPr lang="en-US" altLang="ja-JP" sz="1400" dirty="0"/>
              <a:t>Input 5</a:t>
            </a:r>
            <a:endParaRPr kumimoji="1" lang="ja-JP" altLang="en-US" sz="1400" dirty="0"/>
          </a:p>
        </p:txBody>
      </p:sp>
      <p:sp>
        <p:nvSpPr>
          <p:cNvPr id="6" name="正方形/長方形 5"/>
          <p:cNvSpPr/>
          <p:nvPr/>
        </p:nvSpPr>
        <p:spPr>
          <a:xfrm>
            <a:off x="395536" y="764704"/>
            <a:ext cx="8640960" cy="954107"/>
          </a:xfrm>
          <a:prstGeom prst="rect">
            <a:avLst/>
          </a:prstGeom>
          <a:solidFill>
            <a:srgbClr val="FFFFCC"/>
          </a:solidFill>
        </p:spPr>
        <p:txBody>
          <a:bodyPr wrap="square">
            <a:spAutoFit/>
          </a:bodyPr>
          <a:lstStyle/>
          <a:p>
            <a:r>
              <a:rPr lang="en-US" altLang="ja-JP" sz="2800" dirty="0"/>
              <a:t>An attempt to describe a ‘canonical cortical circuit’ with words </a:t>
            </a:r>
            <a:r>
              <a:rPr lang="en-US" altLang="ja-JP" sz="2800" i="1" dirty="0"/>
              <a:t>understandable by machine learning experts</a:t>
            </a:r>
            <a:endParaRPr lang="ja-JP" altLang="en-US" sz="2800" i="1" dirty="0"/>
          </a:p>
        </p:txBody>
      </p:sp>
      <p:sp>
        <p:nvSpPr>
          <p:cNvPr id="7" name="テキスト ボックス 6"/>
          <p:cNvSpPr txBox="1"/>
          <p:nvPr/>
        </p:nvSpPr>
        <p:spPr>
          <a:xfrm>
            <a:off x="3563888" y="6502053"/>
            <a:ext cx="4306387" cy="353943"/>
          </a:xfrm>
          <a:prstGeom prst="rect">
            <a:avLst/>
          </a:prstGeom>
          <a:noFill/>
        </p:spPr>
        <p:txBody>
          <a:bodyPr wrap="none" rtlCol="0">
            <a:spAutoFit/>
          </a:bodyPr>
          <a:lstStyle/>
          <a:p>
            <a:r>
              <a:rPr lang="en-US" altLang="ja-JP" dirty="0"/>
              <a:t>(Yamakawa et. al., IJCAI WS 2017, submitted)</a:t>
            </a:r>
            <a:endParaRPr kumimoji="1" lang="ja-JP" altLang="en-US" dirty="0"/>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74" name="角丸四角形 73"/>
          <p:cNvSpPr/>
          <p:nvPr/>
        </p:nvSpPr>
        <p:spPr>
          <a:xfrm>
            <a:off x="4067944" y="6165304"/>
            <a:ext cx="3384376" cy="404664"/>
          </a:xfrm>
          <a:prstGeom prst="roundRect">
            <a:avLst/>
          </a:prstGeom>
          <a:solidFill>
            <a:srgbClr val="FF66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en-US" altLang="ja-JP" sz="2400" kern="1200" dirty="0">
                <a:solidFill>
                  <a:schemeClr val="tx1"/>
                </a:solidFill>
              </a:rPr>
              <a:t>Canonical cortical circuits</a:t>
            </a:r>
            <a:endParaRPr kumimoji="1" lang="ja-JP" altLang="en-US" sz="2400" kern="1200" dirty="0">
              <a:solidFill>
                <a:schemeClr val="tx1"/>
              </a:solidFill>
            </a:endParaRPr>
          </a:p>
        </p:txBody>
      </p:sp>
    </p:spTree>
    <p:extLst>
      <p:ext uri="{BB962C8B-B14F-4D97-AF65-F5344CB8AC3E}">
        <p14:creationId xmlns:p14="http://schemas.microsoft.com/office/powerpoint/2010/main" val="19722775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a:spLocks noChangeAspect="1"/>
          </p:cNvSpPr>
          <p:nvPr/>
        </p:nvSpPr>
        <p:spPr>
          <a:xfrm>
            <a:off x="5279312" y="3356992"/>
            <a:ext cx="3776029" cy="3096344"/>
          </a:xfrm>
          <a:prstGeom prst="rect">
            <a:avLst/>
          </a:prstGeom>
          <a:blipFill>
            <a:blip r:embed="rId3" cstate="print"/>
            <a:stretch>
              <a:fillRect l="-6000" t="-2532" r="-8392" b="-12500"/>
            </a:stretch>
          </a:blipFill>
        </p:spPr>
        <p:txBody>
          <a:bodyPr wrap="square" lIns="0" tIns="0" rIns="0" bIns="0" rtlCol="0"/>
          <a:lstStyle/>
          <a:p>
            <a:endParaRPr sz="1266" dirty="0">
              <a:latin typeface="ヒラギノ角ゴ Pro W3"/>
              <a:ea typeface="ヒラギノ角ゴ Pro W3"/>
              <a:cs typeface="ヒラギノ角ゴ Pro W3"/>
            </a:endParaRPr>
          </a:p>
        </p:txBody>
      </p:sp>
      <p:pic>
        <p:nvPicPr>
          <p:cNvPr id="13" name="Picture 12"/>
          <p:cNvPicPr>
            <a:picLocks noChangeAspect="1"/>
          </p:cNvPicPr>
          <p:nvPr/>
        </p:nvPicPr>
        <p:blipFill>
          <a:blip r:embed="rId4"/>
          <a:stretch>
            <a:fillRect/>
          </a:stretch>
        </p:blipFill>
        <p:spPr>
          <a:xfrm>
            <a:off x="5004048" y="1199502"/>
            <a:ext cx="3936173" cy="2445522"/>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5112" r="14185" b="64520"/>
          <a:stretch/>
        </p:blipFill>
        <p:spPr>
          <a:xfrm rot="19312626">
            <a:off x="4116488" y="2674199"/>
            <a:ext cx="1094827" cy="1468679"/>
          </a:xfrm>
          <a:prstGeom prst="rect">
            <a:avLst/>
          </a:prstGeom>
        </p:spPr>
      </p:pic>
      <p:sp>
        <p:nvSpPr>
          <p:cNvPr id="2" name="Title 1"/>
          <p:cNvSpPr>
            <a:spLocks noGrp="1"/>
          </p:cNvSpPr>
          <p:nvPr>
            <p:ph type="title"/>
          </p:nvPr>
        </p:nvSpPr>
        <p:spPr/>
        <p:txBody>
          <a:bodyPr>
            <a:normAutofit/>
          </a:bodyPr>
          <a:lstStyle/>
          <a:p>
            <a:r>
              <a:rPr lang="en-US" altLang="ja-JP" dirty="0"/>
              <a:t>I</a:t>
            </a:r>
            <a:r>
              <a:rPr lang="en-US" altLang="ja-JP" dirty="0" smtClean="0"/>
              <a:t>ntegrate </a:t>
            </a:r>
            <a:r>
              <a:rPr lang="en-US" altLang="ja-JP" dirty="0"/>
              <a:t>ML modules on </a:t>
            </a:r>
            <a:r>
              <a:rPr lang="en-US" altLang="ja-JP" dirty="0" smtClean="0"/>
              <a:t>connectome</a:t>
            </a:r>
            <a:endParaRPr lang="en-US" dirty="0"/>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196752"/>
            <a:ext cx="3647119" cy="3240117"/>
          </a:xfrm>
          <a:prstGeom prst="rect">
            <a:avLst/>
          </a:prstGeom>
        </p:spPr>
      </p:pic>
      <p:sp>
        <p:nvSpPr>
          <p:cNvPr id="12" name="TextBox 11"/>
          <p:cNvSpPr txBox="1"/>
          <p:nvPr/>
        </p:nvSpPr>
        <p:spPr>
          <a:xfrm>
            <a:off x="85885" y="692696"/>
            <a:ext cx="7438443" cy="400110"/>
          </a:xfrm>
          <a:prstGeom prst="rect">
            <a:avLst/>
          </a:prstGeom>
          <a:solidFill>
            <a:srgbClr val="FFFF00"/>
          </a:solidFill>
        </p:spPr>
        <p:txBody>
          <a:bodyPr wrap="none" rtlCol="0">
            <a:spAutoFit/>
          </a:bodyPr>
          <a:lstStyle/>
          <a:p>
            <a:r>
              <a:rPr lang="en-US" sz="2000" dirty="0" smtClean="0">
                <a:latin typeface="ヒラギノ角ゴ Pro W3"/>
                <a:ea typeface="ヒラギノ角ゴ Pro W3"/>
                <a:cs typeface="ヒラギノ角ゴ Pro W3"/>
              </a:rPr>
              <a:t>Whole </a:t>
            </a:r>
            <a:r>
              <a:rPr lang="en-US" sz="2000" dirty="0">
                <a:latin typeface="ヒラギノ角ゴ Pro W3"/>
                <a:ea typeface="ヒラギノ角ゴ Pro W3"/>
                <a:cs typeface="ヒラギノ角ゴ Pro W3"/>
              </a:rPr>
              <a:t>Brain Connectomic </a:t>
            </a:r>
            <a:r>
              <a:rPr lang="en-US" sz="2000" dirty="0" smtClean="0">
                <a:latin typeface="ヒラギノ角ゴ Pro W3"/>
                <a:ea typeface="ヒラギノ角ゴ Pro W3"/>
                <a:cs typeface="ヒラギノ角ゴ Pro W3"/>
              </a:rPr>
              <a:t>Architecture (WBCA) Program</a:t>
            </a:r>
            <a:endParaRPr lang="en-US" sz="2000" dirty="0">
              <a:latin typeface="ヒラギノ角ゴ Pro W3"/>
              <a:ea typeface="ヒラギノ角ゴ Pro W3"/>
              <a:cs typeface="ヒラギノ角ゴ Pro W3"/>
            </a:endParaRPr>
          </a:p>
        </p:txBody>
      </p:sp>
      <p:sp>
        <p:nvSpPr>
          <p:cNvPr id="16" name="Oval 15"/>
          <p:cNvSpPr/>
          <p:nvPr/>
        </p:nvSpPr>
        <p:spPr>
          <a:xfrm rot="21062927">
            <a:off x="1348000" y="1376611"/>
            <a:ext cx="1440160" cy="648072"/>
          </a:xfrm>
          <a:prstGeom prst="ellipse">
            <a:avLst/>
          </a:prstGeom>
          <a:solidFill>
            <a:schemeClr val="bg1">
              <a:alpha val="20000"/>
            </a:schemeClr>
          </a:solid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17" name="TextBox 16"/>
          <p:cNvSpPr txBox="1"/>
          <p:nvPr/>
        </p:nvSpPr>
        <p:spPr>
          <a:xfrm>
            <a:off x="3979712" y="1969106"/>
            <a:ext cx="1518364" cy="738664"/>
          </a:xfrm>
          <a:prstGeom prst="rect">
            <a:avLst/>
          </a:prstGeom>
          <a:noFill/>
        </p:spPr>
        <p:txBody>
          <a:bodyPr wrap="none" rtlCol="0">
            <a:spAutoFit/>
          </a:bodyPr>
          <a:lstStyle/>
          <a:p>
            <a:r>
              <a:rPr lang="en-US" sz="1200" dirty="0">
                <a:latin typeface="ヒラギノ角ゴ Pro W3"/>
                <a:ea typeface="ヒラギノ角ゴ Pro W3"/>
                <a:cs typeface="ヒラギノ角ゴ Pro W3"/>
              </a:rPr>
              <a:t>ex)</a:t>
            </a:r>
            <a:endParaRPr lang="en-US" sz="1400" dirty="0">
              <a:latin typeface="ヒラギノ角ゴ Pro W3"/>
              <a:ea typeface="ヒラギノ角ゴ Pro W3"/>
              <a:cs typeface="ヒラギノ角ゴ Pro W3"/>
            </a:endParaRPr>
          </a:p>
          <a:p>
            <a:r>
              <a:rPr lang="en-US" sz="1400" dirty="0">
                <a:latin typeface="ヒラギノ角ゴ Pro W3"/>
                <a:ea typeface="ヒラギノ角ゴ Pro W3"/>
                <a:cs typeface="ヒラギノ角ゴ Pro W3"/>
              </a:rPr>
              <a:t>Motor-Sensory</a:t>
            </a:r>
          </a:p>
          <a:p>
            <a:r>
              <a:rPr lang="en-US" sz="1400" dirty="0">
                <a:latin typeface="ヒラギノ角ゴ Pro W3"/>
                <a:ea typeface="ヒラギノ角ゴ Pro W3"/>
                <a:cs typeface="ヒラギノ角ゴ Pro W3"/>
              </a:rPr>
              <a:t>Neural Circuit</a:t>
            </a:r>
          </a:p>
        </p:txBody>
      </p:sp>
      <p:sp>
        <p:nvSpPr>
          <p:cNvPr id="18" name="Arrow: Right 17"/>
          <p:cNvSpPr/>
          <p:nvPr/>
        </p:nvSpPr>
        <p:spPr>
          <a:xfrm rot="253725">
            <a:off x="2640483" y="1507527"/>
            <a:ext cx="2586149" cy="439957"/>
          </a:xfrm>
          <a:prstGeom prst="rightArrow">
            <a:avLst>
              <a:gd name="adj1" fmla="val 50000"/>
              <a:gd name="adj2" fmla="val 94625"/>
            </a:avLst>
          </a:prstGeom>
          <a:gradFill flip="none" rotWithShape="1">
            <a:gsLst>
              <a:gs pos="0">
                <a:schemeClr val="accent1">
                  <a:tint val="100000"/>
                  <a:shade val="100000"/>
                  <a:satMod val="130000"/>
                  <a:alpha val="30000"/>
                </a:schemeClr>
              </a:gs>
              <a:gs pos="100000">
                <a:schemeClr val="accent1">
                  <a:lumMod val="20000"/>
                  <a:lumOff val="8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21" name="TextBox 20"/>
          <p:cNvSpPr txBox="1"/>
          <p:nvPr/>
        </p:nvSpPr>
        <p:spPr>
          <a:xfrm>
            <a:off x="107504" y="4653136"/>
            <a:ext cx="3744416" cy="1653273"/>
          </a:xfrm>
          <a:prstGeom prst="rect">
            <a:avLst/>
          </a:prstGeom>
          <a:noFill/>
        </p:spPr>
        <p:txBody>
          <a:bodyPr wrap="square" rtlCol="0">
            <a:spAutoFit/>
          </a:bodyPr>
          <a:lstStyle/>
          <a:p>
            <a:pPr>
              <a:lnSpc>
                <a:spcPct val="120000"/>
              </a:lnSpc>
            </a:pPr>
            <a:r>
              <a:rPr lang="en-US" dirty="0">
                <a:latin typeface="ヒラギノ角ゴ Pro W3"/>
                <a:ea typeface="ヒラギノ角ゴ Pro W3"/>
                <a:cs typeface="ヒラギノ角ゴ Pro W3"/>
              </a:rPr>
              <a:t>WBCA is a static architecture based on information about connectomic network </a:t>
            </a:r>
            <a:r>
              <a:rPr lang="en-US" dirty="0" smtClean="0">
                <a:latin typeface="ヒラギノ角ゴ Pro W3"/>
                <a:ea typeface="ヒラギノ角ゴ Pro W3"/>
                <a:cs typeface="ヒラギノ角ゴ Pro W3"/>
              </a:rPr>
              <a:t>topology.</a:t>
            </a:r>
          </a:p>
          <a:p>
            <a:pPr>
              <a:lnSpc>
                <a:spcPct val="120000"/>
              </a:lnSpc>
            </a:pPr>
            <a:r>
              <a:rPr lang="en-US" dirty="0" smtClean="0">
                <a:latin typeface="ヒラギノ角ゴ Pro W3"/>
                <a:ea typeface="ヒラギノ角ゴ Pro W3"/>
                <a:cs typeface="ヒラギノ角ゴ Pro W3"/>
              </a:rPr>
              <a:t>WBCA is platform to integrate ML modules to build AGI.</a:t>
            </a:r>
            <a:endParaRPr lang="en-US" dirty="0">
              <a:latin typeface="ヒラギノ角ゴ Pro W3"/>
              <a:ea typeface="ヒラギノ角ゴ Pro W3"/>
              <a:cs typeface="ヒラギノ角ゴ Pro W3"/>
            </a:endParaRPr>
          </a:p>
        </p:txBody>
      </p:sp>
      <p:sp>
        <p:nvSpPr>
          <p:cNvPr id="24" name="Rectangle 23"/>
          <p:cNvSpPr/>
          <p:nvPr/>
        </p:nvSpPr>
        <p:spPr>
          <a:xfrm>
            <a:off x="8369463" y="4269558"/>
            <a:ext cx="508972" cy="220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15" name="TextBox 14"/>
          <p:cNvSpPr txBox="1"/>
          <p:nvPr/>
        </p:nvSpPr>
        <p:spPr>
          <a:xfrm>
            <a:off x="8250577" y="4065037"/>
            <a:ext cx="954107" cy="461665"/>
          </a:xfrm>
          <a:prstGeom prst="rect">
            <a:avLst/>
          </a:prstGeom>
          <a:noFill/>
        </p:spPr>
        <p:txBody>
          <a:bodyPr wrap="none" rtlCol="0">
            <a:spAutoFit/>
          </a:bodyPr>
          <a:lstStyle/>
          <a:p>
            <a:r>
              <a:rPr lang="en-US" sz="1200" dirty="0">
                <a:latin typeface="ヒラギノ角ゴ Pro W3"/>
                <a:ea typeface="ヒラギノ角ゴ Pro W3"/>
                <a:cs typeface="ヒラギノ角ゴ Pro W3"/>
              </a:rPr>
              <a:t>Recurrent</a:t>
            </a:r>
          </a:p>
          <a:p>
            <a:r>
              <a:rPr lang="en-US" sz="1200" dirty="0">
                <a:latin typeface="ヒラギノ角ゴ Pro W3"/>
                <a:ea typeface="ヒラギノ角ゴ Pro W3"/>
                <a:cs typeface="ヒラギノ角ゴ Pro W3"/>
              </a:rPr>
              <a:t>Network</a:t>
            </a:r>
          </a:p>
        </p:txBody>
      </p:sp>
      <p:sp>
        <p:nvSpPr>
          <p:cNvPr id="25" name="Rectangle: Rounded Corners 24"/>
          <p:cNvSpPr/>
          <p:nvPr/>
        </p:nvSpPr>
        <p:spPr>
          <a:xfrm>
            <a:off x="4860032" y="5478506"/>
            <a:ext cx="2016224" cy="9748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ヒラギノ角ゴ Pro W3"/>
                <a:ea typeface="ヒラギノ角ゴ Pro W3"/>
                <a:cs typeface="ヒラギノ角ゴ Pro W3"/>
              </a:rPr>
              <a:t>Artificial network design from biological connectomes</a:t>
            </a:r>
          </a:p>
        </p:txBody>
      </p:sp>
      <p:sp>
        <p:nvSpPr>
          <p:cNvPr id="26" name="TextBox 25"/>
          <p:cNvSpPr txBox="1"/>
          <p:nvPr/>
        </p:nvSpPr>
        <p:spPr>
          <a:xfrm>
            <a:off x="5364088" y="3645024"/>
            <a:ext cx="1514407" cy="984885"/>
          </a:xfrm>
          <a:prstGeom prst="rect">
            <a:avLst/>
          </a:prstGeom>
          <a:noFill/>
        </p:spPr>
        <p:txBody>
          <a:bodyPr wrap="square" rtlCol="0">
            <a:spAutoFit/>
          </a:bodyPr>
          <a:lstStyle/>
          <a:p>
            <a:r>
              <a:rPr lang="en-US" sz="1400" dirty="0">
                <a:latin typeface="ヒラギノ角ゴ Pro W3"/>
                <a:ea typeface="ヒラギノ角ゴ Pro W3"/>
                <a:cs typeface="ヒラギノ角ゴ Pro W3"/>
              </a:rPr>
              <a:t>Network</a:t>
            </a:r>
          </a:p>
          <a:p>
            <a:r>
              <a:rPr lang="en-US" sz="1400" dirty="0">
                <a:latin typeface="ヒラギノ角ゴ Pro W3"/>
                <a:ea typeface="ヒラギノ角ゴ Pro W3"/>
                <a:cs typeface="ヒラギノ角ゴ Pro W3"/>
              </a:rPr>
              <a:t>Architecture</a:t>
            </a:r>
          </a:p>
          <a:p>
            <a:r>
              <a:rPr lang="en-US" sz="1400" dirty="0" smtClean="0">
                <a:latin typeface="ヒラギノ角ゴ Pro W3"/>
                <a:ea typeface="ヒラギノ角ゴ Pro W3"/>
                <a:cs typeface="ヒラギノ角ゴ Pro W3"/>
              </a:rPr>
              <a:t>Modeling</a:t>
            </a:r>
          </a:p>
          <a:p>
            <a:r>
              <a:rPr lang="en-US" sz="1400" dirty="0" smtClean="0">
                <a:solidFill>
                  <a:srgbClr val="FF0000"/>
                </a:solidFill>
                <a:latin typeface="ヒラギノ角ゴ Pro W3"/>
                <a:ea typeface="ヒラギノ角ゴ Pro W3"/>
                <a:cs typeface="ヒラギノ角ゴ Pro W3"/>
              </a:rPr>
              <a:t>By Engineer</a:t>
            </a:r>
            <a:endParaRPr lang="en-US" sz="1600" dirty="0">
              <a:solidFill>
                <a:srgbClr val="FF0000"/>
              </a:solidFill>
              <a:latin typeface="ヒラギノ角ゴ Pro W3"/>
              <a:ea typeface="ヒラギノ角ゴ Pro W3"/>
              <a:cs typeface="ヒラギノ角ゴ Pro W3"/>
            </a:endParaRPr>
          </a:p>
        </p:txBody>
      </p:sp>
      <p:sp>
        <p:nvSpPr>
          <p:cNvPr id="27" name="Arrow: Right 26"/>
          <p:cNvSpPr/>
          <p:nvPr/>
        </p:nvSpPr>
        <p:spPr>
          <a:xfrm rot="4202714">
            <a:off x="6211335" y="3567828"/>
            <a:ext cx="1375033" cy="439957"/>
          </a:xfrm>
          <a:prstGeom prst="rightArrow">
            <a:avLst>
              <a:gd name="adj1" fmla="val 50000"/>
              <a:gd name="adj2" fmla="val 94625"/>
            </a:avLst>
          </a:prstGeom>
          <a:gradFill flip="none" rotWithShape="1">
            <a:gsLst>
              <a:gs pos="0">
                <a:schemeClr val="accent1">
                  <a:tint val="100000"/>
                  <a:shade val="100000"/>
                  <a:satMod val="130000"/>
                  <a:alpha val="30000"/>
                </a:schemeClr>
              </a:gs>
              <a:gs pos="100000">
                <a:schemeClr val="accent1">
                  <a:lumMod val="20000"/>
                  <a:lumOff val="8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3" name="テキスト ボックス 2"/>
          <p:cNvSpPr txBox="1"/>
          <p:nvPr/>
        </p:nvSpPr>
        <p:spPr>
          <a:xfrm>
            <a:off x="107504" y="6237312"/>
            <a:ext cx="4641916" cy="353943"/>
          </a:xfrm>
          <a:prstGeom prst="rect">
            <a:avLst/>
          </a:prstGeom>
          <a:noFill/>
        </p:spPr>
        <p:txBody>
          <a:bodyPr wrap="none" rtlCol="0">
            <a:spAutoFit/>
          </a:bodyPr>
          <a:lstStyle/>
          <a:p>
            <a:r>
              <a:rPr kumimoji="1" lang="en-US" altLang="ja-JP" dirty="0" smtClean="0"/>
              <a:t>(</a:t>
            </a:r>
            <a:r>
              <a:rPr kumimoji="1" lang="en-US" altLang="ja-JP" dirty="0" err="1" smtClean="0"/>
              <a:t>Mizutani</a:t>
            </a:r>
            <a:r>
              <a:rPr kumimoji="1" lang="en-US" altLang="ja-JP" dirty="0" smtClean="0"/>
              <a:t>, Arakawa, Ueno, Yamakawa, BiCA2017)</a:t>
            </a:r>
            <a:endParaRPr kumimoji="1" lang="ja-JP" altLang="en-US" dirty="0"/>
          </a:p>
        </p:txBody>
      </p:sp>
      <p:sp>
        <p:nvSpPr>
          <p:cNvPr id="22" name="角丸四角形 21"/>
          <p:cNvSpPr/>
          <p:nvPr/>
        </p:nvSpPr>
        <p:spPr>
          <a:xfrm>
            <a:off x="6695729" y="548680"/>
            <a:ext cx="2448271" cy="720080"/>
          </a:xfrm>
          <a:prstGeom prst="roundRect">
            <a:avLst/>
          </a:prstGeom>
          <a:solidFill>
            <a:srgbClr val="3366FF"/>
          </a:solid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066800">
              <a:lnSpc>
                <a:spcPct val="110000"/>
              </a:lnSpc>
              <a:spcBef>
                <a:spcPct val="0"/>
              </a:spcBef>
              <a:spcAft>
                <a:spcPct val="35000"/>
              </a:spcAft>
            </a:pPr>
            <a:r>
              <a:rPr lang="en-US" altLang="ja-JP" sz="2400" dirty="0">
                <a:solidFill>
                  <a:schemeClr val="tx1"/>
                </a:solidFill>
              </a:rPr>
              <a:t>Mesoscopic connectome</a:t>
            </a:r>
            <a:endParaRPr kumimoji="1" lang="ja-JP" altLang="en-US" sz="2400" kern="1200" dirty="0">
              <a:solidFill>
                <a:schemeClr val="tx1"/>
              </a:solidFill>
            </a:endParaRPr>
          </a:p>
        </p:txBody>
      </p:sp>
      <p:sp>
        <p:nvSpPr>
          <p:cNvPr id="4" name="正方形/長方形 3"/>
          <p:cNvSpPr/>
          <p:nvPr/>
        </p:nvSpPr>
        <p:spPr>
          <a:xfrm>
            <a:off x="5399584" y="1988840"/>
            <a:ext cx="3744416" cy="877163"/>
          </a:xfrm>
          <a:prstGeom prst="rect">
            <a:avLst/>
          </a:prstGeom>
          <a:solidFill>
            <a:schemeClr val="bg1">
              <a:alpha val="48000"/>
            </a:schemeClr>
          </a:solidFill>
        </p:spPr>
        <p:txBody>
          <a:bodyPr wrap="square">
            <a:spAutoFit/>
          </a:bodyPr>
          <a:lstStyle/>
          <a:p>
            <a:r>
              <a:rPr lang="en-US" altLang="ja-JP" dirty="0"/>
              <a:t>(</a:t>
            </a:r>
            <a:r>
              <a:rPr lang="en-US" altLang="ja-JP" dirty="0" err="1"/>
              <a:t>Manita</a:t>
            </a:r>
            <a:r>
              <a:rPr lang="en-US" altLang="ja-JP" dirty="0"/>
              <a:t> S, </a:t>
            </a:r>
            <a:r>
              <a:rPr lang="is-IS" altLang="ja-JP" dirty="0"/>
              <a:t>…, Murayama M, </a:t>
            </a:r>
            <a:r>
              <a:rPr lang="en-US" altLang="ja-JP" dirty="0"/>
              <a:t>A Top-Down Cortical Circuit for Accurate Sensory Perception, Neuron, 2015)</a:t>
            </a:r>
          </a:p>
        </p:txBody>
      </p:sp>
    </p:spTree>
    <p:extLst>
      <p:ext uri="{BB962C8B-B14F-4D97-AF65-F5344CB8AC3E}">
        <p14:creationId xmlns:p14="http://schemas.microsoft.com/office/powerpoint/2010/main" val="23659403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a:spLocks noChangeAspect="1"/>
          </p:cNvSpPr>
          <p:nvPr/>
        </p:nvSpPr>
        <p:spPr>
          <a:xfrm>
            <a:off x="5279312" y="3356992"/>
            <a:ext cx="3776029" cy="3096344"/>
          </a:xfrm>
          <a:prstGeom prst="rect">
            <a:avLst/>
          </a:prstGeom>
          <a:blipFill>
            <a:blip r:embed="rId3" cstate="print"/>
            <a:stretch>
              <a:fillRect l="-6000" t="-2532" r="-8392" b="-12500"/>
            </a:stretch>
          </a:blipFill>
        </p:spPr>
        <p:txBody>
          <a:bodyPr wrap="square" lIns="0" tIns="0" rIns="0" bIns="0" rtlCol="0"/>
          <a:lstStyle/>
          <a:p>
            <a:endParaRPr sz="1266" dirty="0">
              <a:latin typeface="ヒラギノ角ゴ Pro W3"/>
              <a:ea typeface="ヒラギノ角ゴ Pro W3"/>
              <a:cs typeface="ヒラギノ角ゴ Pro W3"/>
            </a:endParaRPr>
          </a:p>
        </p:txBody>
      </p:sp>
      <p:pic>
        <p:nvPicPr>
          <p:cNvPr id="13" name="Picture 12"/>
          <p:cNvPicPr>
            <a:picLocks noChangeAspect="1"/>
          </p:cNvPicPr>
          <p:nvPr/>
        </p:nvPicPr>
        <p:blipFill>
          <a:blip r:embed="rId4"/>
          <a:stretch>
            <a:fillRect/>
          </a:stretch>
        </p:blipFill>
        <p:spPr>
          <a:xfrm>
            <a:off x="5004048" y="1199502"/>
            <a:ext cx="3936173" cy="2445522"/>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15112" r="14185" b="64520"/>
          <a:stretch/>
        </p:blipFill>
        <p:spPr>
          <a:xfrm rot="19312626">
            <a:off x="4116488" y="2674199"/>
            <a:ext cx="1094827" cy="1468679"/>
          </a:xfrm>
          <a:prstGeom prst="rect">
            <a:avLst/>
          </a:prstGeom>
        </p:spPr>
      </p:pic>
      <p:sp>
        <p:nvSpPr>
          <p:cNvPr id="2" name="Title 1"/>
          <p:cNvSpPr>
            <a:spLocks noGrp="1"/>
          </p:cNvSpPr>
          <p:nvPr>
            <p:ph type="title"/>
          </p:nvPr>
        </p:nvSpPr>
        <p:spPr/>
        <p:txBody>
          <a:bodyPr>
            <a:normAutofit/>
          </a:bodyPr>
          <a:lstStyle/>
          <a:p>
            <a:r>
              <a:rPr lang="en-US" altLang="ja-JP" dirty="0"/>
              <a:t>I</a:t>
            </a:r>
            <a:r>
              <a:rPr lang="en-US" altLang="ja-JP" dirty="0" smtClean="0"/>
              <a:t>ntegrate </a:t>
            </a:r>
            <a:r>
              <a:rPr lang="en-US" altLang="ja-JP" dirty="0"/>
              <a:t>ML modules on </a:t>
            </a:r>
            <a:r>
              <a:rPr lang="en-US" altLang="ja-JP" dirty="0" smtClean="0"/>
              <a:t>connectome</a:t>
            </a:r>
            <a:endParaRPr lang="en-US" dirty="0"/>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196752"/>
            <a:ext cx="3647119" cy="3240117"/>
          </a:xfrm>
          <a:prstGeom prst="rect">
            <a:avLst/>
          </a:prstGeom>
        </p:spPr>
      </p:pic>
      <p:sp>
        <p:nvSpPr>
          <p:cNvPr id="12" name="TextBox 11"/>
          <p:cNvSpPr txBox="1"/>
          <p:nvPr/>
        </p:nvSpPr>
        <p:spPr>
          <a:xfrm>
            <a:off x="85885" y="692696"/>
            <a:ext cx="7438443" cy="400110"/>
          </a:xfrm>
          <a:prstGeom prst="rect">
            <a:avLst/>
          </a:prstGeom>
          <a:solidFill>
            <a:srgbClr val="FFFF00"/>
          </a:solidFill>
        </p:spPr>
        <p:txBody>
          <a:bodyPr wrap="none" rtlCol="0">
            <a:spAutoFit/>
          </a:bodyPr>
          <a:lstStyle/>
          <a:p>
            <a:r>
              <a:rPr lang="en-US" sz="2000" dirty="0" smtClean="0">
                <a:latin typeface="ヒラギノ角ゴ Pro W3"/>
                <a:ea typeface="ヒラギノ角ゴ Pro W3"/>
                <a:cs typeface="ヒラギノ角ゴ Pro W3"/>
              </a:rPr>
              <a:t>Whole </a:t>
            </a:r>
            <a:r>
              <a:rPr lang="en-US" sz="2000" dirty="0">
                <a:latin typeface="ヒラギノ角ゴ Pro W3"/>
                <a:ea typeface="ヒラギノ角ゴ Pro W3"/>
                <a:cs typeface="ヒラギノ角ゴ Pro W3"/>
              </a:rPr>
              <a:t>Brain Connectomic </a:t>
            </a:r>
            <a:r>
              <a:rPr lang="en-US" sz="2000" dirty="0" smtClean="0">
                <a:latin typeface="ヒラギノ角ゴ Pro W3"/>
                <a:ea typeface="ヒラギノ角ゴ Pro W3"/>
                <a:cs typeface="ヒラギノ角ゴ Pro W3"/>
              </a:rPr>
              <a:t>Architecture (WBCA) Program</a:t>
            </a:r>
            <a:endParaRPr lang="en-US" sz="2000" dirty="0">
              <a:latin typeface="ヒラギノ角ゴ Pro W3"/>
              <a:ea typeface="ヒラギノ角ゴ Pro W3"/>
              <a:cs typeface="ヒラギノ角ゴ Pro W3"/>
            </a:endParaRPr>
          </a:p>
        </p:txBody>
      </p:sp>
      <p:sp>
        <p:nvSpPr>
          <p:cNvPr id="16" name="Oval 15"/>
          <p:cNvSpPr/>
          <p:nvPr/>
        </p:nvSpPr>
        <p:spPr>
          <a:xfrm rot="21062927">
            <a:off x="1348000" y="1376611"/>
            <a:ext cx="1440160" cy="648072"/>
          </a:xfrm>
          <a:prstGeom prst="ellipse">
            <a:avLst/>
          </a:prstGeom>
          <a:solidFill>
            <a:schemeClr val="bg1">
              <a:alpha val="20000"/>
            </a:schemeClr>
          </a:solid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17" name="TextBox 16"/>
          <p:cNvSpPr txBox="1"/>
          <p:nvPr/>
        </p:nvSpPr>
        <p:spPr>
          <a:xfrm>
            <a:off x="3979712" y="1969106"/>
            <a:ext cx="1518364" cy="738664"/>
          </a:xfrm>
          <a:prstGeom prst="rect">
            <a:avLst/>
          </a:prstGeom>
          <a:noFill/>
        </p:spPr>
        <p:txBody>
          <a:bodyPr wrap="none" rtlCol="0">
            <a:spAutoFit/>
          </a:bodyPr>
          <a:lstStyle/>
          <a:p>
            <a:r>
              <a:rPr lang="en-US" sz="1200" dirty="0">
                <a:latin typeface="ヒラギノ角ゴ Pro W3"/>
                <a:ea typeface="ヒラギノ角ゴ Pro W3"/>
                <a:cs typeface="ヒラギノ角ゴ Pro W3"/>
              </a:rPr>
              <a:t>ex)</a:t>
            </a:r>
            <a:endParaRPr lang="en-US" sz="1400" dirty="0">
              <a:latin typeface="ヒラギノ角ゴ Pro W3"/>
              <a:ea typeface="ヒラギノ角ゴ Pro W3"/>
              <a:cs typeface="ヒラギノ角ゴ Pro W3"/>
            </a:endParaRPr>
          </a:p>
          <a:p>
            <a:r>
              <a:rPr lang="en-US" sz="1400" dirty="0">
                <a:latin typeface="ヒラギノ角ゴ Pro W3"/>
                <a:ea typeface="ヒラギノ角ゴ Pro W3"/>
                <a:cs typeface="ヒラギノ角ゴ Pro W3"/>
              </a:rPr>
              <a:t>Motor-Sensory</a:t>
            </a:r>
          </a:p>
          <a:p>
            <a:r>
              <a:rPr lang="en-US" sz="1400" dirty="0">
                <a:latin typeface="ヒラギノ角ゴ Pro W3"/>
                <a:ea typeface="ヒラギノ角ゴ Pro W3"/>
                <a:cs typeface="ヒラギノ角ゴ Pro W3"/>
              </a:rPr>
              <a:t>Neural Circuit</a:t>
            </a:r>
          </a:p>
        </p:txBody>
      </p:sp>
      <p:sp>
        <p:nvSpPr>
          <p:cNvPr id="18" name="Arrow: Right 17"/>
          <p:cNvSpPr/>
          <p:nvPr/>
        </p:nvSpPr>
        <p:spPr>
          <a:xfrm rot="253725">
            <a:off x="2640483" y="1507527"/>
            <a:ext cx="2586149" cy="439957"/>
          </a:xfrm>
          <a:prstGeom prst="rightArrow">
            <a:avLst>
              <a:gd name="adj1" fmla="val 50000"/>
              <a:gd name="adj2" fmla="val 94625"/>
            </a:avLst>
          </a:prstGeom>
          <a:gradFill flip="none" rotWithShape="1">
            <a:gsLst>
              <a:gs pos="0">
                <a:schemeClr val="accent1">
                  <a:tint val="100000"/>
                  <a:shade val="100000"/>
                  <a:satMod val="130000"/>
                  <a:alpha val="30000"/>
                </a:schemeClr>
              </a:gs>
              <a:gs pos="100000">
                <a:schemeClr val="accent1">
                  <a:lumMod val="20000"/>
                  <a:lumOff val="8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21" name="TextBox 20"/>
          <p:cNvSpPr txBox="1"/>
          <p:nvPr/>
        </p:nvSpPr>
        <p:spPr>
          <a:xfrm>
            <a:off x="107504" y="4653136"/>
            <a:ext cx="3744416" cy="1653273"/>
          </a:xfrm>
          <a:prstGeom prst="rect">
            <a:avLst/>
          </a:prstGeom>
          <a:noFill/>
        </p:spPr>
        <p:txBody>
          <a:bodyPr wrap="square" rtlCol="0">
            <a:spAutoFit/>
          </a:bodyPr>
          <a:lstStyle/>
          <a:p>
            <a:pPr>
              <a:lnSpc>
                <a:spcPct val="120000"/>
              </a:lnSpc>
            </a:pPr>
            <a:r>
              <a:rPr lang="en-US" dirty="0">
                <a:latin typeface="ヒラギノ角ゴ Pro W3"/>
                <a:ea typeface="ヒラギノ角ゴ Pro W3"/>
                <a:cs typeface="ヒラギノ角ゴ Pro W3"/>
              </a:rPr>
              <a:t>WBCA is a static architecture based on information about connectomic network </a:t>
            </a:r>
            <a:r>
              <a:rPr lang="en-US" dirty="0" smtClean="0">
                <a:latin typeface="ヒラギノ角ゴ Pro W3"/>
                <a:ea typeface="ヒラギノ角ゴ Pro W3"/>
                <a:cs typeface="ヒラギノ角ゴ Pro W3"/>
              </a:rPr>
              <a:t>topology.</a:t>
            </a:r>
          </a:p>
          <a:p>
            <a:pPr>
              <a:lnSpc>
                <a:spcPct val="120000"/>
              </a:lnSpc>
            </a:pPr>
            <a:r>
              <a:rPr lang="en-US" dirty="0" smtClean="0">
                <a:latin typeface="ヒラギノ角ゴ Pro W3"/>
                <a:ea typeface="ヒラギノ角ゴ Pro W3"/>
                <a:cs typeface="ヒラギノ角ゴ Pro W3"/>
              </a:rPr>
              <a:t>WBCA is platform to integrate ML modules to build AGI.</a:t>
            </a:r>
            <a:endParaRPr lang="en-US" dirty="0">
              <a:latin typeface="ヒラギノ角ゴ Pro W3"/>
              <a:ea typeface="ヒラギノ角ゴ Pro W3"/>
              <a:cs typeface="ヒラギノ角ゴ Pro W3"/>
            </a:endParaRPr>
          </a:p>
        </p:txBody>
      </p:sp>
      <p:sp>
        <p:nvSpPr>
          <p:cNvPr id="24" name="Rectangle 23"/>
          <p:cNvSpPr/>
          <p:nvPr/>
        </p:nvSpPr>
        <p:spPr>
          <a:xfrm>
            <a:off x="8369463" y="4269558"/>
            <a:ext cx="508972" cy="220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15" name="TextBox 14"/>
          <p:cNvSpPr txBox="1"/>
          <p:nvPr/>
        </p:nvSpPr>
        <p:spPr>
          <a:xfrm>
            <a:off x="8250577" y="4065037"/>
            <a:ext cx="954107" cy="461665"/>
          </a:xfrm>
          <a:prstGeom prst="rect">
            <a:avLst/>
          </a:prstGeom>
          <a:noFill/>
        </p:spPr>
        <p:txBody>
          <a:bodyPr wrap="none" rtlCol="0">
            <a:spAutoFit/>
          </a:bodyPr>
          <a:lstStyle/>
          <a:p>
            <a:r>
              <a:rPr lang="en-US" sz="1200" dirty="0">
                <a:latin typeface="ヒラギノ角ゴ Pro W3"/>
                <a:ea typeface="ヒラギノ角ゴ Pro W3"/>
                <a:cs typeface="ヒラギノ角ゴ Pro W3"/>
              </a:rPr>
              <a:t>Recurrent</a:t>
            </a:r>
          </a:p>
          <a:p>
            <a:r>
              <a:rPr lang="en-US" sz="1200" dirty="0">
                <a:latin typeface="ヒラギノ角ゴ Pro W3"/>
                <a:ea typeface="ヒラギノ角ゴ Pro W3"/>
                <a:cs typeface="ヒラギノ角ゴ Pro W3"/>
              </a:rPr>
              <a:t>Network</a:t>
            </a:r>
          </a:p>
        </p:txBody>
      </p:sp>
      <p:sp>
        <p:nvSpPr>
          <p:cNvPr id="25" name="Rectangle: Rounded Corners 24"/>
          <p:cNvSpPr/>
          <p:nvPr/>
        </p:nvSpPr>
        <p:spPr>
          <a:xfrm>
            <a:off x="4860032" y="5478506"/>
            <a:ext cx="2016224" cy="9748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ヒラギノ角ゴ Pro W3"/>
                <a:ea typeface="ヒラギノ角ゴ Pro W3"/>
                <a:cs typeface="ヒラギノ角ゴ Pro W3"/>
              </a:rPr>
              <a:t>Artificial network design from biological connectomes</a:t>
            </a:r>
          </a:p>
        </p:txBody>
      </p:sp>
      <p:sp>
        <p:nvSpPr>
          <p:cNvPr id="26" name="TextBox 25"/>
          <p:cNvSpPr txBox="1"/>
          <p:nvPr/>
        </p:nvSpPr>
        <p:spPr>
          <a:xfrm>
            <a:off x="5364088" y="3645024"/>
            <a:ext cx="1514407" cy="984885"/>
          </a:xfrm>
          <a:prstGeom prst="rect">
            <a:avLst/>
          </a:prstGeom>
          <a:noFill/>
        </p:spPr>
        <p:txBody>
          <a:bodyPr wrap="square" rtlCol="0">
            <a:spAutoFit/>
          </a:bodyPr>
          <a:lstStyle/>
          <a:p>
            <a:r>
              <a:rPr lang="en-US" sz="1400" dirty="0">
                <a:latin typeface="ヒラギノ角ゴ Pro W3"/>
                <a:ea typeface="ヒラギノ角ゴ Pro W3"/>
                <a:cs typeface="ヒラギノ角ゴ Pro W3"/>
              </a:rPr>
              <a:t>Network</a:t>
            </a:r>
          </a:p>
          <a:p>
            <a:r>
              <a:rPr lang="en-US" sz="1400" dirty="0">
                <a:latin typeface="ヒラギノ角ゴ Pro W3"/>
                <a:ea typeface="ヒラギノ角ゴ Pro W3"/>
                <a:cs typeface="ヒラギノ角ゴ Pro W3"/>
              </a:rPr>
              <a:t>Architecture</a:t>
            </a:r>
          </a:p>
          <a:p>
            <a:r>
              <a:rPr lang="en-US" sz="1400" dirty="0" smtClean="0">
                <a:latin typeface="ヒラギノ角ゴ Pro W3"/>
                <a:ea typeface="ヒラギノ角ゴ Pro W3"/>
                <a:cs typeface="ヒラギノ角ゴ Pro W3"/>
              </a:rPr>
              <a:t>Modeling</a:t>
            </a:r>
          </a:p>
          <a:p>
            <a:r>
              <a:rPr lang="en-US" sz="1400" dirty="0" smtClean="0">
                <a:solidFill>
                  <a:srgbClr val="FF0000"/>
                </a:solidFill>
                <a:latin typeface="ヒラギノ角ゴ Pro W3"/>
                <a:ea typeface="ヒラギノ角ゴ Pro W3"/>
                <a:cs typeface="ヒラギノ角ゴ Pro W3"/>
              </a:rPr>
              <a:t>By Engineer</a:t>
            </a:r>
            <a:endParaRPr lang="en-US" sz="1600" dirty="0">
              <a:solidFill>
                <a:srgbClr val="FF0000"/>
              </a:solidFill>
              <a:latin typeface="ヒラギノ角ゴ Pro W3"/>
              <a:ea typeface="ヒラギノ角ゴ Pro W3"/>
              <a:cs typeface="ヒラギノ角ゴ Pro W3"/>
            </a:endParaRPr>
          </a:p>
        </p:txBody>
      </p:sp>
      <p:sp>
        <p:nvSpPr>
          <p:cNvPr id="27" name="Arrow: Right 26"/>
          <p:cNvSpPr/>
          <p:nvPr/>
        </p:nvSpPr>
        <p:spPr>
          <a:xfrm rot="4202714">
            <a:off x="6211335" y="3567828"/>
            <a:ext cx="1375033" cy="439957"/>
          </a:xfrm>
          <a:prstGeom prst="rightArrow">
            <a:avLst>
              <a:gd name="adj1" fmla="val 50000"/>
              <a:gd name="adj2" fmla="val 94625"/>
            </a:avLst>
          </a:prstGeom>
          <a:gradFill flip="none" rotWithShape="1">
            <a:gsLst>
              <a:gs pos="0">
                <a:schemeClr val="accent1">
                  <a:tint val="100000"/>
                  <a:shade val="100000"/>
                  <a:satMod val="130000"/>
                  <a:alpha val="30000"/>
                </a:schemeClr>
              </a:gs>
              <a:gs pos="100000">
                <a:schemeClr val="accent1">
                  <a:lumMod val="20000"/>
                  <a:lumOff val="8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ヒラギノ角ゴ Pro W3"/>
              <a:ea typeface="ヒラギノ角ゴ Pro W3"/>
              <a:cs typeface="ヒラギノ角ゴ Pro W3"/>
            </a:endParaRPr>
          </a:p>
        </p:txBody>
      </p:sp>
      <p:sp>
        <p:nvSpPr>
          <p:cNvPr id="19" name="Rectangle: Rounded Corners 24"/>
          <p:cNvSpPr/>
          <p:nvPr/>
        </p:nvSpPr>
        <p:spPr>
          <a:xfrm>
            <a:off x="755576" y="1844824"/>
            <a:ext cx="7416824" cy="2736304"/>
          </a:xfrm>
          <a:prstGeom prst="roundRect">
            <a:avLst/>
          </a:prstGeom>
          <a:solidFill>
            <a:srgbClr val="FFC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latin typeface="ヒラギノ角ゴ Pro W3"/>
                <a:ea typeface="ヒラギノ角ゴ Pro W3"/>
                <a:cs typeface="ヒラギノ角ゴ Pro W3"/>
              </a:rPr>
              <a:t>Need architecture to reduce </a:t>
            </a:r>
            <a:r>
              <a:rPr lang="en-US" sz="2800" b="1" u="sng" dirty="0">
                <a:solidFill>
                  <a:schemeClr val="tx1"/>
                </a:solidFill>
                <a:latin typeface="ヒラギノ角ゴ Pro W3"/>
                <a:ea typeface="ヒラギノ角ゴ Pro W3"/>
                <a:cs typeface="ヒラギノ角ゴ Pro W3"/>
              </a:rPr>
              <a:t>enormous combination patterns of MLs.  </a:t>
            </a:r>
            <a:r>
              <a:rPr lang="en-US" sz="2800" b="1" dirty="0" smtClean="0">
                <a:solidFill>
                  <a:schemeClr val="tx1"/>
                </a:solidFill>
                <a:latin typeface="ヒラギノ角ゴ Pro W3"/>
                <a:ea typeface="ヒラギノ角ゴ Pro W3"/>
                <a:cs typeface="ヒラギノ角ゴ Pro W3"/>
              </a:rPr>
              <a:t/>
            </a:r>
            <a:br>
              <a:rPr lang="en-US" sz="2800" b="1" dirty="0" smtClean="0">
                <a:solidFill>
                  <a:schemeClr val="tx1"/>
                </a:solidFill>
                <a:latin typeface="ヒラギノ角ゴ Pro W3"/>
                <a:ea typeface="ヒラギノ角ゴ Pro W3"/>
                <a:cs typeface="ヒラギノ角ゴ Pro W3"/>
              </a:rPr>
            </a:br>
            <a:r>
              <a:rPr lang="en-US" sz="2800" b="1" dirty="0" smtClean="0">
                <a:solidFill>
                  <a:schemeClr val="tx1"/>
                </a:solidFill>
                <a:latin typeface="ヒラギノ角ゴ Pro W3"/>
                <a:ea typeface="ヒラギノ角ゴ Pro W3"/>
                <a:cs typeface="ヒラギノ角ゴ Pro W3"/>
              </a:rPr>
              <a:t>The </a:t>
            </a:r>
            <a:r>
              <a:rPr lang="en-US" sz="2800" b="1" dirty="0">
                <a:solidFill>
                  <a:schemeClr val="tx1"/>
                </a:solidFill>
                <a:latin typeface="ヒラギノ角ゴ Pro W3"/>
                <a:ea typeface="ヒラギノ角ゴ Pro W3"/>
                <a:cs typeface="ヒラギノ角ゴ Pro W3"/>
              </a:rPr>
              <a:t>architecture of the brain, </a:t>
            </a:r>
            <a:r>
              <a:rPr lang="en-US" sz="2800" b="1" dirty="0" smtClean="0">
                <a:solidFill>
                  <a:schemeClr val="tx1"/>
                </a:solidFill>
                <a:latin typeface="ヒラギノ角ゴ Pro W3"/>
                <a:ea typeface="ヒラギノ角ゴ Pro W3"/>
                <a:cs typeface="ヒラギノ角ゴ Pro W3"/>
              </a:rPr>
              <a:t/>
            </a:r>
            <a:br>
              <a:rPr lang="en-US" sz="2800" b="1" dirty="0" smtClean="0">
                <a:solidFill>
                  <a:schemeClr val="tx1"/>
                </a:solidFill>
                <a:latin typeface="ヒラギノ角ゴ Pro W3"/>
                <a:ea typeface="ヒラギノ角ゴ Pro W3"/>
                <a:cs typeface="ヒラギノ角ゴ Pro W3"/>
              </a:rPr>
            </a:br>
            <a:r>
              <a:rPr lang="en-US" sz="2800" b="1" dirty="0" smtClean="0">
                <a:solidFill>
                  <a:schemeClr val="tx1"/>
                </a:solidFill>
                <a:latin typeface="ヒラギノ角ゴ Pro W3"/>
                <a:ea typeface="ヒラギノ角ゴ Pro W3"/>
                <a:cs typeface="ヒラギノ角ゴ Pro W3"/>
              </a:rPr>
              <a:t>as </a:t>
            </a:r>
            <a:r>
              <a:rPr lang="en-US" sz="2800" b="1" dirty="0">
                <a:solidFill>
                  <a:schemeClr val="tx1"/>
                </a:solidFill>
                <a:latin typeface="ヒラギノ角ゴ Pro W3"/>
                <a:ea typeface="ヒラギノ角ゴ Pro W3"/>
                <a:cs typeface="ヒラギノ角ゴ Pro W3"/>
              </a:rPr>
              <a:t>uniquely existing AGI, is reasonable as integration platform.</a:t>
            </a:r>
          </a:p>
        </p:txBody>
      </p:sp>
      <p:sp>
        <p:nvSpPr>
          <p:cNvPr id="3" name="テキスト ボックス 2"/>
          <p:cNvSpPr txBox="1"/>
          <p:nvPr/>
        </p:nvSpPr>
        <p:spPr>
          <a:xfrm>
            <a:off x="107504" y="6237312"/>
            <a:ext cx="4641916" cy="353943"/>
          </a:xfrm>
          <a:prstGeom prst="rect">
            <a:avLst/>
          </a:prstGeom>
          <a:noFill/>
        </p:spPr>
        <p:txBody>
          <a:bodyPr wrap="none" rtlCol="0">
            <a:spAutoFit/>
          </a:bodyPr>
          <a:lstStyle/>
          <a:p>
            <a:r>
              <a:rPr kumimoji="1" lang="en-US" altLang="ja-JP" dirty="0" smtClean="0"/>
              <a:t>(</a:t>
            </a:r>
            <a:r>
              <a:rPr kumimoji="1" lang="en-US" altLang="ja-JP" dirty="0" err="1" smtClean="0"/>
              <a:t>Mizutani</a:t>
            </a:r>
            <a:r>
              <a:rPr kumimoji="1" lang="en-US" altLang="ja-JP" dirty="0" smtClean="0"/>
              <a:t>, Arakawa, Ueno, Yamakawa, BiCA2017)</a:t>
            </a:r>
            <a:endParaRPr kumimoji="1" lang="ja-JP" altLang="en-US" dirty="0"/>
          </a:p>
        </p:txBody>
      </p:sp>
      <p:sp>
        <p:nvSpPr>
          <p:cNvPr id="22" name="角丸四角形 21"/>
          <p:cNvSpPr/>
          <p:nvPr/>
        </p:nvSpPr>
        <p:spPr>
          <a:xfrm>
            <a:off x="6695729" y="548680"/>
            <a:ext cx="2448271" cy="720080"/>
          </a:xfrm>
          <a:prstGeom prst="roundRect">
            <a:avLst/>
          </a:prstGeom>
          <a:solidFill>
            <a:srgbClr val="3366FF"/>
          </a:solid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066800">
              <a:lnSpc>
                <a:spcPct val="110000"/>
              </a:lnSpc>
              <a:spcBef>
                <a:spcPct val="0"/>
              </a:spcBef>
              <a:spcAft>
                <a:spcPct val="35000"/>
              </a:spcAft>
            </a:pPr>
            <a:r>
              <a:rPr lang="en-US" altLang="ja-JP" sz="2400" dirty="0">
                <a:solidFill>
                  <a:schemeClr val="tx1"/>
                </a:solidFill>
              </a:rPr>
              <a:t>Mesoscopic connectome</a:t>
            </a:r>
            <a:endParaRPr kumimoji="1" lang="ja-JP" altLang="en-US" sz="2400" kern="1200" dirty="0">
              <a:solidFill>
                <a:schemeClr val="tx1"/>
              </a:solidFill>
            </a:endParaRPr>
          </a:p>
        </p:txBody>
      </p:sp>
    </p:spTree>
    <p:extLst>
      <p:ext uri="{BB962C8B-B14F-4D97-AF65-F5344CB8AC3E}">
        <p14:creationId xmlns:p14="http://schemas.microsoft.com/office/powerpoint/2010/main" val="3634658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正方形/長方形 274"/>
          <p:cNvSpPr/>
          <p:nvPr/>
        </p:nvSpPr>
        <p:spPr>
          <a:xfrm>
            <a:off x="1835696" y="1052736"/>
            <a:ext cx="1944216" cy="5112568"/>
          </a:xfrm>
          <a:prstGeom prst="rect">
            <a:avLst/>
          </a:pr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76" name="正方形/長方形 275"/>
          <p:cNvSpPr/>
          <p:nvPr/>
        </p:nvSpPr>
        <p:spPr>
          <a:xfrm>
            <a:off x="3916005" y="2286164"/>
            <a:ext cx="1512168" cy="2294964"/>
          </a:xfrm>
          <a:prstGeom prst="rect">
            <a:avLst/>
          </a:prstGeom>
          <a:pattFill prst="openDmnd">
            <a:fgClr>
              <a:sysClr val="window" lastClr="FFFFFF">
                <a:lumMod val="75000"/>
              </a:sysClr>
            </a:fgClr>
            <a:bgClr>
              <a:prstClr val="white"/>
            </a:bgClr>
          </a:pattFill>
          <a:ln w="31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277" name="円/楕円 276"/>
          <p:cNvSpPr>
            <a:spLocks noChangeAspect="1"/>
          </p:cNvSpPr>
          <p:nvPr/>
        </p:nvSpPr>
        <p:spPr>
          <a:xfrm>
            <a:off x="2763877" y="4090634"/>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78" name="円/楕円 277"/>
          <p:cNvSpPr>
            <a:spLocks noChangeAspect="1"/>
          </p:cNvSpPr>
          <p:nvPr/>
        </p:nvSpPr>
        <p:spPr>
          <a:xfrm>
            <a:off x="2763877" y="3388931"/>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79" name="円/楕円 278"/>
          <p:cNvSpPr>
            <a:spLocks noChangeAspect="1"/>
          </p:cNvSpPr>
          <p:nvPr/>
        </p:nvSpPr>
        <p:spPr>
          <a:xfrm>
            <a:off x="3419872" y="5049177"/>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80" name="テキスト ボックス 279"/>
          <p:cNvSpPr txBox="1"/>
          <p:nvPr/>
        </p:nvSpPr>
        <p:spPr>
          <a:xfrm>
            <a:off x="2205574" y="3419708"/>
            <a:ext cx="5583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ysClr val="windowText" lastClr="000000"/>
                </a:solidFill>
                <a:effectLst/>
                <a:uLnTx/>
                <a:uFillTx/>
                <a:latin typeface="Calibri"/>
              </a:rPr>
              <a:t>CA1 </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sp>
        <p:nvSpPr>
          <p:cNvPr id="281" name="テキスト ボックス 280"/>
          <p:cNvSpPr txBox="1"/>
          <p:nvPr/>
        </p:nvSpPr>
        <p:spPr>
          <a:xfrm>
            <a:off x="3988013" y="1979548"/>
            <a:ext cx="141558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Calibri"/>
              </a:rPr>
              <a:t>EC(MEC/LEC)</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sp>
        <p:nvSpPr>
          <p:cNvPr id="282" name="テキスト ボックス 281"/>
          <p:cNvSpPr txBox="1"/>
          <p:nvPr/>
        </p:nvSpPr>
        <p:spPr>
          <a:xfrm>
            <a:off x="3275856" y="5219908"/>
            <a:ext cx="45397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Calibri"/>
              </a:rPr>
              <a:t>GC</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sp>
        <p:nvSpPr>
          <p:cNvPr id="283" name="テキスト ボックス 282"/>
          <p:cNvSpPr txBox="1"/>
          <p:nvPr/>
        </p:nvSpPr>
        <p:spPr>
          <a:xfrm>
            <a:off x="2285505" y="3789040"/>
            <a:ext cx="5583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ysClr val="windowText" lastClr="000000"/>
                </a:solidFill>
                <a:effectLst/>
                <a:uLnTx/>
                <a:uFillTx/>
                <a:latin typeface="Calibri"/>
              </a:rPr>
              <a:t>CA3 </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cxnSp>
        <p:nvCxnSpPr>
          <p:cNvPr id="284" name="直線矢印コネクタ 283"/>
          <p:cNvCxnSpPr>
            <a:stCxn id="277" idx="0"/>
            <a:endCxn id="278" idx="4"/>
          </p:cNvCxnSpPr>
          <p:nvPr/>
        </p:nvCxnSpPr>
        <p:spPr>
          <a:xfrm flipV="1">
            <a:off x="2853889" y="3568954"/>
            <a:ext cx="0" cy="521680"/>
          </a:xfrm>
          <a:prstGeom prst="straightConnector1">
            <a:avLst/>
          </a:prstGeom>
          <a:noFill/>
          <a:ln w="38100" cap="flat" cmpd="sng" algn="ctr">
            <a:solidFill>
              <a:srgbClr val="FF0000"/>
            </a:solidFill>
            <a:prstDash val="solid"/>
            <a:headEnd type="none"/>
            <a:tailEnd type="triangle"/>
          </a:ln>
          <a:effectLst>
            <a:outerShdw blurRad="40000" dist="20000" dir="5400000" rotWithShape="0">
              <a:srgbClr val="000000">
                <a:alpha val="38000"/>
              </a:srgbClr>
            </a:outerShdw>
          </a:effectLst>
        </p:spPr>
      </p:cxnSp>
      <p:cxnSp>
        <p:nvCxnSpPr>
          <p:cNvPr id="285" name="直線矢印コネクタ 15"/>
          <p:cNvCxnSpPr>
            <a:stCxn id="278" idx="7"/>
            <a:endCxn id="380" idx="3"/>
          </p:cNvCxnSpPr>
          <p:nvPr/>
        </p:nvCxnSpPr>
        <p:spPr>
          <a:xfrm flipV="1">
            <a:off x="2917536" y="2718563"/>
            <a:ext cx="1744913" cy="696732"/>
          </a:xfrm>
          <a:prstGeom prst="straightConnector1">
            <a:avLst/>
          </a:prstGeom>
          <a:noFill/>
          <a:ln w="38100" cap="flat" cmpd="sng" algn="ctr">
            <a:solidFill>
              <a:srgbClr val="FF0000"/>
            </a:solidFill>
            <a:prstDash val="solid"/>
            <a:headEnd type="none"/>
            <a:tailEnd type="triangle"/>
          </a:ln>
          <a:effectLst>
            <a:outerShdw blurRad="40000" dist="20000" dir="5400000" rotWithShape="0">
              <a:srgbClr val="000000">
                <a:alpha val="38000"/>
              </a:srgbClr>
            </a:outerShdw>
          </a:effectLst>
        </p:spPr>
      </p:cxnSp>
      <p:sp>
        <p:nvSpPr>
          <p:cNvPr id="286" name="テキスト ボックス 285"/>
          <p:cNvSpPr txBox="1"/>
          <p:nvPr/>
        </p:nvSpPr>
        <p:spPr>
          <a:xfrm>
            <a:off x="3943466" y="2267580"/>
            <a:ext cx="80378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a:ln>
                  <a:noFill/>
                </a:ln>
                <a:solidFill>
                  <a:sysClr val="windowText" lastClr="000000"/>
                </a:solidFill>
                <a:effectLst/>
                <a:uLnTx/>
                <a:uFillTx/>
                <a:latin typeface="Calibri"/>
              </a:rPr>
              <a:t>Ⅴ&amp;Ⅵ</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sp>
        <p:nvSpPr>
          <p:cNvPr id="287" name="テキスト ボックス 286"/>
          <p:cNvSpPr txBox="1"/>
          <p:nvPr/>
        </p:nvSpPr>
        <p:spPr>
          <a:xfrm>
            <a:off x="4331756" y="3429000"/>
            <a:ext cx="4154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Calibri"/>
              </a:rPr>
              <a:t>Ⅲ</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sp>
        <p:nvSpPr>
          <p:cNvPr id="288" name="テキスト ボックス 287"/>
          <p:cNvSpPr txBox="1"/>
          <p:nvPr/>
        </p:nvSpPr>
        <p:spPr>
          <a:xfrm>
            <a:off x="4331756" y="3861048"/>
            <a:ext cx="4154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ysClr val="windowText" lastClr="000000"/>
                </a:solidFill>
                <a:effectLst/>
                <a:uLnTx/>
                <a:uFillTx/>
                <a:latin typeface="Calibri"/>
              </a:rPr>
              <a:t>Ⅱ</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cxnSp>
        <p:nvCxnSpPr>
          <p:cNvPr id="289" name="直線矢印コネクタ 15"/>
          <p:cNvCxnSpPr>
            <a:stCxn id="381" idx="3"/>
            <a:endCxn id="279" idx="6"/>
          </p:cNvCxnSpPr>
          <p:nvPr/>
        </p:nvCxnSpPr>
        <p:spPr>
          <a:xfrm flipH="1">
            <a:off x="3599895" y="4244293"/>
            <a:ext cx="1062554" cy="894896"/>
          </a:xfrm>
          <a:prstGeom prst="straightConnector1">
            <a:avLst/>
          </a:prstGeom>
          <a:noFill/>
          <a:ln w="38100" cap="flat" cmpd="sng" algn="ctr">
            <a:solidFill>
              <a:srgbClr val="FF0000"/>
            </a:solidFill>
            <a:prstDash val="solid"/>
            <a:headEnd type="none"/>
            <a:tailEnd type="triangle"/>
          </a:ln>
          <a:effectLst>
            <a:outerShdw blurRad="40000" dist="20000" dir="5400000" rotWithShape="0">
              <a:srgbClr val="000000">
                <a:alpha val="38000"/>
              </a:srgbClr>
            </a:outerShdw>
          </a:effectLst>
        </p:spPr>
      </p:cxnSp>
      <p:cxnSp>
        <p:nvCxnSpPr>
          <p:cNvPr id="290" name="直線矢印コネクタ 15"/>
          <p:cNvCxnSpPr>
            <a:endCxn id="277" idx="6"/>
          </p:cNvCxnSpPr>
          <p:nvPr/>
        </p:nvCxnSpPr>
        <p:spPr>
          <a:xfrm rot="10800000">
            <a:off x="2943901" y="4180647"/>
            <a:ext cx="1692187" cy="6349"/>
          </a:xfrm>
          <a:prstGeom prst="curvedConnector3">
            <a:avLst>
              <a:gd name="adj1" fmla="val 50000"/>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291" name="直線矢印コネクタ 15"/>
          <p:cNvCxnSpPr>
            <a:stCxn id="279" idx="1"/>
            <a:endCxn id="277" idx="5"/>
          </p:cNvCxnSpPr>
          <p:nvPr/>
        </p:nvCxnSpPr>
        <p:spPr>
          <a:xfrm flipH="1" flipV="1">
            <a:off x="2917536" y="4244293"/>
            <a:ext cx="528700" cy="831248"/>
          </a:xfrm>
          <a:prstGeom prst="straightConnector1">
            <a:avLst/>
          </a:prstGeom>
          <a:noFill/>
          <a:ln w="38100" cap="flat" cmpd="sng" algn="ctr">
            <a:solidFill>
              <a:srgbClr val="FF0000"/>
            </a:solidFill>
            <a:prstDash val="solid"/>
            <a:headEnd type="none"/>
            <a:tailEnd type="triangle"/>
          </a:ln>
          <a:effectLst>
            <a:outerShdw blurRad="40000" dist="20000" dir="5400000" rotWithShape="0">
              <a:srgbClr val="000000">
                <a:alpha val="38000"/>
              </a:srgbClr>
            </a:outerShdw>
          </a:effectLst>
        </p:spPr>
      </p:cxnSp>
      <p:cxnSp>
        <p:nvCxnSpPr>
          <p:cNvPr id="292" name="直線矢印コネクタ 15"/>
          <p:cNvCxnSpPr>
            <a:stCxn id="380" idx="4"/>
            <a:endCxn id="382" idx="0"/>
          </p:cNvCxnSpPr>
          <p:nvPr/>
        </p:nvCxnSpPr>
        <p:spPr>
          <a:xfrm>
            <a:off x="4726097" y="2744927"/>
            <a:ext cx="0" cy="644004"/>
          </a:xfrm>
          <a:prstGeom prst="straightConnector1">
            <a:avLst/>
          </a:prstGeom>
          <a:noFill/>
          <a:ln w="38100" cap="flat" cmpd="sng" algn="ctr">
            <a:solidFill>
              <a:srgbClr val="FF0000"/>
            </a:solidFill>
            <a:prstDash val="solid"/>
            <a:headEnd type="none"/>
            <a:tailEnd type="triangle"/>
          </a:ln>
          <a:effectLst>
            <a:outerShdw blurRad="40000" dist="20000" dir="5400000" rotWithShape="0">
              <a:srgbClr val="000000">
                <a:alpha val="38000"/>
              </a:srgbClr>
            </a:outerShdw>
          </a:effectLst>
        </p:spPr>
      </p:cxnSp>
      <p:cxnSp>
        <p:nvCxnSpPr>
          <p:cNvPr id="293" name="直線矢印コネクタ 15"/>
          <p:cNvCxnSpPr>
            <a:stCxn id="382" idx="4"/>
            <a:endCxn id="381" idx="0"/>
          </p:cNvCxnSpPr>
          <p:nvPr/>
        </p:nvCxnSpPr>
        <p:spPr>
          <a:xfrm>
            <a:off x="4726097" y="3568954"/>
            <a:ext cx="0" cy="521680"/>
          </a:xfrm>
          <a:prstGeom prst="straightConnector1">
            <a:avLst/>
          </a:prstGeom>
          <a:noFill/>
          <a:ln w="38100" cap="flat" cmpd="sng" algn="ctr">
            <a:solidFill>
              <a:srgbClr val="FF0000"/>
            </a:solidFill>
            <a:prstDash val="solid"/>
            <a:headEnd type="none"/>
            <a:tailEnd type="triangle"/>
          </a:ln>
          <a:effectLst>
            <a:outerShdw blurRad="40000" dist="20000" dir="5400000" rotWithShape="0">
              <a:srgbClr val="000000">
                <a:alpha val="38000"/>
              </a:srgbClr>
            </a:outerShdw>
          </a:effectLst>
        </p:spPr>
      </p:cxnSp>
      <p:cxnSp>
        <p:nvCxnSpPr>
          <p:cNvPr id="294" name="直線矢印コネクタ 15"/>
          <p:cNvCxnSpPr>
            <a:stCxn id="382" idx="2"/>
            <a:endCxn id="278" idx="6"/>
          </p:cNvCxnSpPr>
          <p:nvPr/>
        </p:nvCxnSpPr>
        <p:spPr>
          <a:xfrm flipH="1">
            <a:off x="2943900" y="3478943"/>
            <a:ext cx="1692185" cy="0"/>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295" name="直線矢印コネクタ 15"/>
          <p:cNvCxnSpPr>
            <a:stCxn id="277" idx="2"/>
            <a:endCxn id="302" idx="2"/>
          </p:cNvCxnSpPr>
          <p:nvPr/>
        </p:nvCxnSpPr>
        <p:spPr>
          <a:xfrm rot="10800000" flipV="1">
            <a:off x="2303745" y="4180646"/>
            <a:ext cx="460132" cy="994550"/>
          </a:xfrm>
          <a:prstGeom prst="curvedConnector3">
            <a:avLst>
              <a:gd name="adj1" fmla="val 14968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296" name="直線矢印コネクタ 15"/>
          <p:cNvCxnSpPr>
            <a:stCxn id="277" idx="2"/>
            <a:endCxn id="277" idx="4"/>
          </p:cNvCxnSpPr>
          <p:nvPr/>
        </p:nvCxnSpPr>
        <p:spPr>
          <a:xfrm rot="10800000" flipH="1" flipV="1">
            <a:off x="2763877" y="4180645"/>
            <a:ext cx="90012" cy="90011"/>
          </a:xfrm>
          <a:prstGeom prst="curvedConnector4">
            <a:avLst>
              <a:gd name="adj1" fmla="val -253966"/>
              <a:gd name="adj2" fmla="val 353969"/>
            </a:avLst>
          </a:prstGeom>
          <a:noFill/>
          <a:ln w="38100" cap="flat" cmpd="sng" algn="ctr">
            <a:solidFill>
              <a:srgbClr val="3366FF"/>
            </a:solidFill>
            <a:prstDash val="solid"/>
            <a:headEnd type="none"/>
            <a:tailEnd type="triangle"/>
          </a:ln>
          <a:effectLst>
            <a:outerShdw blurRad="40000" dist="20000" dir="5400000" rotWithShape="0">
              <a:srgbClr val="000000">
                <a:alpha val="38000"/>
              </a:srgbClr>
            </a:outerShdw>
          </a:effectLst>
        </p:spPr>
      </p:cxnSp>
      <p:sp>
        <p:nvSpPr>
          <p:cNvPr id="297" name="テキスト ボックス 296"/>
          <p:cNvSpPr txBox="1"/>
          <p:nvPr/>
        </p:nvSpPr>
        <p:spPr>
          <a:xfrm>
            <a:off x="5387956" y="1988840"/>
            <a:ext cx="112826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31859C"/>
                </a:solidFill>
              </a:rPr>
              <a:t>Coordinate transformation</a:t>
            </a:r>
            <a:endParaRPr kumimoji="1" lang="en-US" altLang="ja-JP" sz="1200" b="0" i="0" u="none" strike="noStrike" kern="0" cap="none" spc="0" normalizeH="0" baseline="0" noProof="0" dirty="0">
              <a:ln>
                <a:noFill/>
              </a:ln>
              <a:solidFill>
                <a:srgbClr val="31859C"/>
              </a:solidFill>
              <a:effectLst/>
              <a:uLnTx/>
              <a:uFillTx/>
            </a:endParaRPr>
          </a:p>
        </p:txBody>
      </p:sp>
      <p:sp>
        <p:nvSpPr>
          <p:cNvPr id="298" name="テキスト ボックス 297"/>
          <p:cNvSpPr txBox="1"/>
          <p:nvPr/>
        </p:nvSpPr>
        <p:spPr>
          <a:xfrm>
            <a:off x="5266432" y="3861048"/>
            <a:ext cx="851515"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Goal state</a:t>
            </a:r>
            <a:endParaRPr kumimoji="1" lang="en-US" altLang="ja-JP" sz="1200" b="0" i="0" u="none" strike="noStrike" kern="0" cap="none" spc="0" normalizeH="0" baseline="0" noProof="0" dirty="0">
              <a:ln>
                <a:noFill/>
              </a:ln>
              <a:solidFill>
                <a:sysClr val="windowText" lastClr="000000"/>
              </a:solidFill>
              <a:effectLst/>
              <a:uLnTx/>
              <a:uFillTx/>
            </a:endParaRPr>
          </a:p>
        </p:txBody>
      </p:sp>
      <p:sp>
        <p:nvSpPr>
          <p:cNvPr id="299" name="テキスト ボックス 298"/>
          <p:cNvSpPr txBox="1"/>
          <p:nvPr/>
        </p:nvSpPr>
        <p:spPr>
          <a:xfrm>
            <a:off x="2088837" y="3501008"/>
            <a:ext cx="250915"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77933C"/>
                </a:solidFill>
                <a:effectLst/>
                <a:uLnTx/>
                <a:uFillTx/>
              </a:rPr>
              <a:t>P</a:t>
            </a:r>
          </a:p>
        </p:txBody>
      </p:sp>
      <p:sp>
        <p:nvSpPr>
          <p:cNvPr id="300" name="テキスト ボックス 299"/>
          <p:cNvSpPr txBox="1"/>
          <p:nvPr/>
        </p:nvSpPr>
        <p:spPr>
          <a:xfrm>
            <a:off x="1839640" y="5517232"/>
            <a:ext cx="1076176" cy="541687"/>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rPr>
              <a:t>State prediction error</a:t>
            </a:r>
          </a:p>
        </p:txBody>
      </p:sp>
      <p:sp>
        <p:nvSpPr>
          <p:cNvPr id="301" name="テキスト ボックス 300"/>
          <p:cNvSpPr txBox="1"/>
          <p:nvPr/>
        </p:nvSpPr>
        <p:spPr>
          <a:xfrm>
            <a:off x="2843808" y="5445224"/>
            <a:ext cx="936104" cy="689420"/>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Pattern separation</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Newborn cell</a:t>
            </a:r>
          </a:p>
        </p:txBody>
      </p:sp>
      <p:sp>
        <p:nvSpPr>
          <p:cNvPr id="302" name="円/楕円 301"/>
          <p:cNvSpPr>
            <a:spLocks noChangeAspect="1"/>
          </p:cNvSpPr>
          <p:nvPr/>
        </p:nvSpPr>
        <p:spPr>
          <a:xfrm>
            <a:off x="2303745" y="5085184"/>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03" name="テキスト ボックス 302"/>
          <p:cNvSpPr txBox="1"/>
          <p:nvPr/>
        </p:nvSpPr>
        <p:spPr>
          <a:xfrm>
            <a:off x="2123728" y="5219908"/>
            <a:ext cx="50526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Calibri"/>
              </a:rPr>
              <a:t>MC</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cxnSp>
        <p:nvCxnSpPr>
          <p:cNvPr id="304" name="直線矢印コネクタ 15"/>
          <p:cNvCxnSpPr>
            <a:stCxn id="302" idx="6"/>
            <a:endCxn id="279" idx="3"/>
          </p:cNvCxnSpPr>
          <p:nvPr/>
        </p:nvCxnSpPr>
        <p:spPr>
          <a:xfrm>
            <a:off x="2483768" y="5175196"/>
            <a:ext cx="962468" cy="27640"/>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05" name="テキスト ボックス 304"/>
          <p:cNvSpPr txBox="1"/>
          <p:nvPr/>
        </p:nvSpPr>
        <p:spPr>
          <a:xfrm>
            <a:off x="971600" y="3717032"/>
            <a:ext cx="1296144" cy="541687"/>
          </a:xfrm>
          <a:prstGeom prst="rect">
            <a:avLst/>
          </a:prstGeom>
          <a:noFill/>
        </p:spPr>
        <p:txBody>
          <a:bodyPr wrap="square" rtlCol="0">
            <a:spAutoFit/>
          </a:bodyPr>
          <a:lstStyle/>
          <a:p>
            <a:pPr marL="0" marR="0" lvl="0" indent="0" algn="r" defTabSz="914400" eaLnBrk="1" fontAlgn="auto" latinLnBrk="0" hangingPunct="1">
              <a:lnSpc>
                <a:spcPct val="8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rPr>
              <a:t>Generate intention sequence</a:t>
            </a:r>
          </a:p>
        </p:txBody>
      </p:sp>
      <p:sp>
        <p:nvSpPr>
          <p:cNvPr id="306" name="正方形/長方形 305"/>
          <p:cNvSpPr/>
          <p:nvPr/>
        </p:nvSpPr>
        <p:spPr>
          <a:xfrm>
            <a:off x="6308006" y="2286164"/>
            <a:ext cx="720080" cy="2294964"/>
          </a:xfrm>
          <a:prstGeom prst="rect">
            <a:avLst/>
          </a:pr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cxnSp>
        <p:nvCxnSpPr>
          <p:cNvPr id="307" name="直線矢印コネクタ 15"/>
          <p:cNvCxnSpPr>
            <a:stCxn id="323" idx="2"/>
            <a:endCxn id="382" idx="6"/>
          </p:cNvCxnSpPr>
          <p:nvPr/>
        </p:nvCxnSpPr>
        <p:spPr>
          <a:xfrm flipH="1">
            <a:off x="4816108" y="3478943"/>
            <a:ext cx="1761927" cy="0"/>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08" name="直線矢印コネクタ 15"/>
          <p:cNvCxnSpPr>
            <a:stCxn id="352" idx="2"/>
          </p:cNvCxnSpPr>
          <p:nvPr/>
        </p:nvCxnSpPr>
        <p:spPr>
          <a:xfrm flipH="1">
            <a:off x="4816109" y="4180646"/>
            <a:ext cx="1761926" cy="20324"/>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09" name="円/楕円 308"/>
          <p:cNvSpPr>
            <a:spLocks noChangeAspect="1"/>
          </p:cNvSpPr>
          <p:nvPr/>
        </p:nvSpPr>
        <p:spPr>
          <a:xfrm>
            <a:off x="2763877" y="2564904"/>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310" name="直線矢印コネクタ 309"/>
          <p:cNvCxnSpPr>
            <a:stCxn id="278" idx="0"/>
            <a:endCxn id="309" idx="4"/>
          </p:cNvCxnSpPr>
          <p:nvPr/>
        </p:nvCxnSpPr>
        <p:spPr>
          <a:xfrm flipV="1">
            <a:off x="2853889" y="2744927"/>
            <a:ext cx="0" cy="644004"/>
          </a:xfrm>
          <a:prstGeom prst="straightConnector1">
            <a:avLst/>
          </a:prstGeom>
          <a:noFill/>
          <a:ln w="38100" cap="flat" cmpd="sng" algn="ctr">
            <a:solidFill>
              <a:sysClr val="windowText" lastClr="000000"/>
            </a:solidFill>
            <a:prstDash val="solid"/>
            <a:headEnd type="none"/>
            <a:tailEnd type="triangle"/>
          </a:ln>
          <a:effectLst>
            <a:outerShdw blurRad="40000" dist="20000" dir="5400000" rotWithShape="0">
              <a:srgbClr val="000000">
                <a:alpha val="38000"/>
              </a:srgbClr>
            </a:outerShdw>
          </a:effectLst>
        </p:spPr>
      </p:cxnSp>
      <p:sp>
        <p:nvSpPr>
          <p:cNvPr id="311" name="テキスト ボックス 310"/>
          <p:cNvSpPr txBox="1"/>
          <p:nvPr/>
        </p:nvSpPr>
        <p:spPr>
          <a:xfrm>
            <a:off x="2351873" y="2564904"/>
            <a:ext cx="41200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err="1">
                <a:ln>
                  <a:noFill/>
                </a:ln>
                <a:solidFill>
                  <a:sysClr val="windowText" lastClr="000000"/>
                </a:solidFill>
                <a:effectLst/>
                <a:uLnTx/>
                <a:uFillTx/>
                <a:latin typeface="Calibri"/>
              </a:rPr>
              <a:t>Sb</a:t>
            </a:r>
            <a:endParaRPr kumimoji="1" lang="ja-JP" altLang="en-US" sz="1800" b="0" i="0" u="none" strike="noStrike" kern="0" cap="none" spc="0" normalizeH="0" baseline="0" noProof="0" dirty="0">
              <a:ln>
                <a:noFill/>
              </a:ln>
              <a:solidFill>
                <a:sysClr val="windowText" lastClr="000000"/>
              </a:solidFill>
              <a:effectLst/>
              <a:uLnTx/>
              <a:uFillTx/>
              <a:latin typeface="Calibri"/>
            </a:endParaRPr>
          </a:p>
        </p:txBody>
      </p:sp>
      <p:cxnSp>
        <p:nvCxnSpPr>
          <p:cNvPr id="312" name="直線矢印コネクタ 15"/>
          <p:cNvCxnSpPr>
            <a:stCxn id="382" idx="1"/>
            <a:endCxn id="309" idx="5"/>
          </p:cNvCxnSpPr>
          <p:nvPr/>
        </p:nvCxnSpPr>
        <p:spPr>
          <a:xfrm flipH="1" flipV="1">
            <a:off x="2917536" y="2718563"/>
            <a:ext cx="1744913" cy="696732"/>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13" name="正方形/長方形 312"/>
          <p:cNvSpPr/>
          <p:nvPr/>
        </p:nvSpPr>
        <p:spPr>
          <a:xfrm>
            <a:off x="251520" y="3212976"/>
            <a:ext cx="1152128" cy="576064"/>
          </a:xfrm>
          <a:prstGeom prst="rect">
            <a:avLst/>
          </a:pr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latin typeface="Calibri"/>
                <a:ea typeface="ＭＳ Ｐゴシック"/>
                <a:cs typeface="+mn-cs"/>
              </a:rPr>
              <a:t>Nucleus accumbens,</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latin typeface="Calibri"/>
                <a:ea typeface="ＭＳ Ｐゴシック"/>
                <a:cs typeface="+mn-cs"/>
              </a:rPr>
              <a:t>Medial septum</a:t>
            </a:r>
          </a:p>
        </p:txBody>
      </p:sp>
      <p:cxnSp>
        <p:nvCxnSpPr>
          <p:cNvPr id="314" name="直線矢印コネクタ 15"/>
          <p:cNvCxnSpPr>
            <a:stCxn id="309" idx="2"/>
            <a:endCxn id="349" idx="3"/>
          </p:cNvCxnSpPr>
          <p:nvPr/>
        </p:nvCxnSpPr>
        <p:spPr>
          <a:xfrm flipH="1" flipV="1">
            <a:off x="1403648" y="1998132"/>
            <a:ext cx="1360229" cy="656784"/>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15" name="直線矢印コネクタ 15"/>
          <p:cNvCxnSpPr>
            <a:stCxn id="278" idx="2"/>
            <a:endCxn id="313" idx="3"/>
          </p:cNvCxnSpPr>
          <p:nvPr/>
        </p:nvCxnSpPr>
        <p:spPr>
          <a:xfrm flipH="1">
            <a:off x="1403648" y="3478943"/>
            <a:ext cx="1360229" cy="22065"/>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16" name="直線矢印コネクタ 15"/>
          <p:cNvCxnSpPr>
            <a:endCxn id="380" idx="2"/>
          </p:cNvCxnSpPr>
          <p:nvPr/>
        </p:nvCxnSpPr>
        <p:spPr>
          <a:xfrm>
            <a:off x="3015908" y="2628552"/>
            <a:ext cx="1620177" cy="26364"/>
          </a:xfrm>
          <a:prstGeom prst="straightConnector1">
            <a:avLst/>
          </a:prstGeom>
          <a:noFill/>
          <a:ln w="38100" cap="flat" cmpd="sng" algn="ctr">
            <a:solidFill>
              <a:sysClr val="windowText" lastClr="000000"/>
            </a:solidFill>
            <a:prstDash val="solid"/>
            <a:headEnd type="none"/>
            <a:tailEnd type="triangle"/>
          </a:ln>
          <a:effectLst>
            <a:outerShdw blurRad="40000" dist="20000" dir="5400000" rotWithShape="0">
              <a:srgbClr val="000000">
                <a:alpha val="38000"/>
              </a:srgbClr>
            </a:outerShdw>
          </a:effectLst>
        </p:spPr>
      </p:cxnSp>
      <p:cxnSp>
        <p:nvCxnSpPr>
          <p:cNvPr id="317" name="直線矢印コネクタ 15"/>
          <p:cNvCxnSpPr>
            <a:stCxn id="380" idx="6"/>
          </p:cNvCxnSpPr>
          <p:nvPr/>
        </p:nvCxnSpPr>
        <p:spPr>
          <a:xfrm flipV="1">
            <a:off x="4816108" y="2650269"/>
            <a:ext cx="1800194" cy="4647"/>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18" name="テキスト ボックス 317"/>
          <p:cNvSpPr txBox="1"/>
          <p:nvPr/>
        </p:nvSpPr>
        <p:spPr>
          <a:xfrm>
            <a:off x="4708092" y="2924944"/>
            <a:ext cx="108804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rPr>
              <a:t>Self-position</a:t>
            </a:r>
            <a:r>
              <a:rPr kumimoji="1" lang="en-US" altLang="ja-JP" sz="1200" b="0" i="0" u="none" strike="noStrike" kern="0" cap="none" spc="0" normalizeH="0" noProof="0" dirty="0">
                <a:ln>
                  <a:noFill/>
                </a:ln>
                <a:solidFill>
                  <a:sysClr val="windowText" lastClr="000000"/>
                </a:solidFill>
                <a:effectLst/>
                <a:uLnTx/>
                <a:uFillTx/>
              </a:rPr>
              <a:t>  estimation</a:t>
            </a:r>
            <a:endParaRPr kumimoji="1" lang="en-US" altLang="ja-JP" sz="1200" b="0" i="0" u="none" strike="noStrike" kern="0" cap="none" spc="0" normalizeH="0" baseline="0" noProof="0" dirty="0">
              <a:ln>
                <a:noFill/>
              </a:ln>
              <a:solidFill>
                <a:sysClr val="windowText" lastClr="000000"/>
              </a:solidFill>
              <a:effectLst/>
              <a:uLnTx/>
              <a:uFillTx/>
            </a:endParaRPr>
          </a:p>
        </p:txBody>
      </p:sp>
      <p:cxnSp>
        <p:nvCxnSpPr>
          <p:cNvPr id="319" name="直線コネクタ 318"/>
          <p:cNvCxnSpPr/>
          <p:nvPr/>
        </p:nvCxnSpPr>
        <p:spPr>
          <a:xfrm>
            <a:off x="6012160" y="2420888"/>
            <a:ext cx="0" cy="1944216"/>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320" name="テキスト ボックス 319"/>
          <p:cNvSpPr txBox="1"/>
          <p:nvPr/>
        </p:nvSpPr>
        <p:spPr>
          <a:xfrm>
            <a:off x="6411380" y="2262504"/>
            <a:ext cx="51333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latin typeface="Calibri"/>
              </a:rPr>
              <a:t>Deep</a:t>
            </a:r>
            <a:endParaRPr kumimoji="1" lang="ja-JP" altLang="en-US" sz="1200" b="0" i="0" u="none" strike="noStrike" kern="0" cap="none" spc="0" normalizeH="0" baseline="0" noProof="0" dirty="0">
              <a:ln>
                <a:noFill/>
              </a:ln>
              <a:solidFill>
                <a:sysClr val="windowText" lastClr="000000"/>
              </a:solidFill>
              <a:effectLst/>
              <a:uLnTx/>
              <a:uFillTx/>
              <a:latin typeface="Calibri"/>
            </a:endParaRPr>
          </a:p>
        </p:txBody>
      </p:sp>
      <p:sp>
        <p:nvSpPr>
          <p:cNvPr id="321" name="テキスト ボックス 320"/>
          <p:cNvSpPr txBox="1"/>
          <p:nvPr/>
        </p:nvSpPr>
        <p:spPr>
          <a:xfrm>
            <a:off x="6332183" y="3512041"/>
            <a:ext cx="671728"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latin typeface="Calibri"/>
              </a:rPr>
              <a:t>Shallow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dirty="0">
              <a:ln>
                <a:noFill/>
              </a:ln>
              <a:solidFill>
                <a:sysClr val="windowText" lastClr="000000"/>
              </a:solidFill>
              <a:effectLst/>
              <a:uLnTx/>
              <a:uFillTx/>
              <a:latin typeface="Calibri"/>
            </a:endParaRPr>
          </a:p>
        </p:txBody>
      </p:sp>
      <p:sp>
        <p:nvSpPr>
          <p:cNvPr id="322" name="正方形/長方形 321"/>
          <p:cNvSpPr/>
          <p:nvPr/>
        </p:nvSpPr>
        <p:spPr>
          <a:xfrm>
            <a:off x="6220261" y="4633391"/>
            <a:ext cx="864096"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rPr>
              <a:t>PER/POR</a:t>
            </a:r>
          </a:p>
        </p:txBody>
      </p:sp>
      <p:sp>
        <p:nvSpPr>
          <p:cNvPr id="323" name="円/楕円 322"/>
          <p:cNvSpPr>
            <a:spLocks noChangeAspect="1"/>
          </p:cNvSpPr>
          <p:nvPr/>
        </p:nvSpPr>
        <p:spPr>
          <a:xfrm>
            <a:off x="6578035" y="3388931"/>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24" name="円/楕円 323"/>
          <p:cNvSpPr>
            <a:spLocks noChangeAspect="1"/>
          </p:cNvSpPr>
          <p:nvPr/>
        </p:nvSpPr>
        <p:spPr>
          <a:xfrm>
            <a:off x="6578035" y="2564904"/>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25" name="正方形/長方形 324"/>
          <p:cNvSpPr/>
          <p:nvPr/>
        </p:nvSpPr>
        <p:spPr>
          <a:xfrm>
            <a:off x="7156365" y="4561964"/>
            <a:ext cx="1296144"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rPr>
              <a:t>Unimodal/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ysClr val="windowText" lastClr="000000"/>
                </a:solidFill>
                <a:effectLst/>
                <a:uLnTx/>
                <a:uFillTx/>
              </a:rPr>
              <a:t>Polymodal Ctx</a:t>
            </a:r>
            <a:endParaRPr kumimoji="0" lang="ja-JP" altLang="en-US" sz="1400" b="0" i="0" u="none" strike="noStrike" kern="0" cap="none" spc="0" normalizeH="0" baseline="0" noProof="0" dirty="0">
              <a:ln>
                <a:noFill/>
              </a:ln>
              <a:solidFill>
                <a:sysClr val="windowText" lastClr="000000"/>
              </a:solidFill>
              <a:effectLst/>
              <a:uLnTx/>
              <a:uFillTx/>
            </a:endParaRPr>
          </a:p>
        </p:txBody>
      </p:sp>
      <p:cxnSp>
        <p:nvCxnSpPr>
          <p:cNvPr id="326" name="直線矢印コネクタ 15"/>
          <p:cNvCxnSpPr>
            <a:stCxn id="371" idx="1"/>
            <a:endCxn id="324" idx="5"/>
          </p:cNvCxnSpPr>
          <p:nvPr/>
        </p:nvCxnSpPr>
        <p:spPr>
          <a:xfrm flipH="1" flipV="1">
            <a:off x="6731694" y="2718563"/>
            <a:ext cx="1009096" cy="694166"/>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27" name="直線矢印コネクタ 15"/>
          <p:cNvCxnSpPr>
            <a:stCxn id="371" idx="2"/>
            <a:endCxn id="323" idx="6"/>
          </p:cNvCxnSpPr>
          <p:nvPr/>
        </p:nvCxnSpPr>
        <p:spPr>
          <a:xfrm flipH="1">
            <a:off x="6758058" y="3476377"/>
            <a:ext cx="956368" cy="2566"/>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28" name="直線矢印コネクタ 15"/>
          <p:cNvCxnSpPr>
            <a:stCxn id="324" idx="6"/>
            <a:endCxn id="372" idx="2"/>
          </p:cNvCxnSpPr>
          <p:nvPr/>
        </p:nvCxnSpPr>
        <p:spPr>
          <a:xfrm flipV="1">
            <a:off x="6758058" y="2652350"/>
            <a:ext cx="956368" cy="2566"/>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29" name="直線矢印コネクタ 15"/>
          <p:cNvCxnSpPr>
            <a:stCxn id="380" idx="5"/>
            <a:endCxn id="323" idx="1"/>
          </p:cNvCxnSpPr>
          <p:nvPr/>
        </p:nvCxnSpPr>
        <p:spPr>
          <a:xfrm>
            <a:off x="4789744" y="2718563"/>
            <a:ext cx="1814655" cy="696732"/>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30" name="直線矢印コネクタ 15"/>
          <p:cNvCxnSpPr>
            <a:stCxn id="333" idx="6"/>
            <a:endCxn id="336" idx="0"/>
          </p:cNvCxnSpPr>
          <p:nvPr/>
        </p:nvCxnSpPr>
        <p:spPr>
          <a:xfrm>
            <a:off x="3707904" y="1934836"/>
            <a:ext cx="4856579" cy="3286441"/>
          </a:xfrm>
          <a:prstGeom prst="bentConnector2">
            <a:avLst/>
          </a:prstGeom>
          <a:noFill/>
          <a:ln w="38100" cap="flat" cmpd="sng" algn="ctr">
            <a:solidFill>
              <a:sysClr val="windowText" lastClr="000000"/>
            </a:solidFill>
            <a:prstDash val="solid"/>
            <a:headEnd type="none"/>
            <a:tailEnd type="none"/>
          </a:ln>
          <a:effectLst>
            <a:outerShdw blurRad="40000" dist="20000" dir="5400000" rotWithShape="0">
              <a:srgbClr val="000000">
                <a:alpha val="38000"/>
              </a:srgbClr>
            </a:outerShdw>
          </a:effectLst>
        </p:spPr>
      </p:cxnSp>
      <p:cxnSp>
        <p:nvCxnSpPr>
          <p:cNvPr id="331" name="直線矢印コネクタ 15"/>
          <p:cNvCxnSpPr>
            <a:stCxn id="338" idx="1"/>
            <a:endCxn id="382" idx="5"/>
          </p:cNvCxnSpPr>
          <p:nvPr/>
        </p:nvCxnSpPr>
        <p:spPr>
          <a:xfrm flipH="1" flipV="1">
            <a:off x="4789744" y="3542590"/>
            <a:ext cx="1370215" cy="1690393"/>
          </a:xfrm>
          <a:prstGeom prst="straightConnector1">
            <a:avLst/>
          </a:prstGeom>
          <a:noFill/>
          <a:ln w="38100" cap="flat" cmpd="sng" algn="ctr">
            <a:solidFill>
              <a:sysClr val="windowText" lastClr="000000"/>
            </a:solidFill>
            <a:prstDash val="solid"/>
            <a:headEnd type="none"/>
            <a:tailEnd type="triangle"/>
          </a:ln>
          <a:effectLst>
            <a:outerShdw blurRad="40000" dist="20000" dir="5400000" rotWithShape="0">
              <a:srgbClr val="000000">
                <a:alpha val="38000"/>
              </a:srgbClr>
            </a:outerShdw>
          </a:effectLst>
        </p:spPr>
      </p:cxnSp>
      <p:sp>
        <p:nvSpPr>
          <p:cNvPr id="332" name="テキスト ボックス 331"/>
          <p:cNvSpPr txBox="1"/>
          <p:nvPr/>
        </p:nvSpPr>
        <p:spPr>
          <a:xfrm>
            <a:off x="2051720" y="2996952"/>
            <a:ext cx="92818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Generate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kern="0" dirty="0">
                <a:solidFill>
                  <a:sysClr val="windowText" lastClr="000000"/>
                </a:solidFill>
              </a:rPr>
              <a:t>intention</a:t>
            </a:r>
            <a:endParaRPr kumimoji="1" lang="en-US" altLang="ja-JP" sz="1200" b="0" i="0" u="none" strike="noStrike" kern="0" cap="none" spc="0" normalizeH="0" baseline="0" noProof="0" dirty="0">
              <a:ln>
                <a:noFill/>
              </a:ln>
              <a:solidFill>
                <a:sysClr val="windowText" lastClr="000000"/>
              </a:solidFill>
              <a:effectLst/>
              <a:uLnTx/>
              <a:uFillTx/>
            </a:endParaRPr>
          </a:p>
        </p:txBody>
      </p:sp>
      <p:sp>
        <p:nvSpPr>
          <p:cNvPr id="333" name="円/楕円 332"/>
          <p:cNvSpPr>
            <a:spLocks noChangeAspect="1"/>
          </p:cNvSpPr>
          <p:nvPr/>
        </p:nvSpPr>
        <p:spPr>
          <a:xfrm>
            <a:off x="3527881" y="1844824"/>
            <a:ext cx="180023" cy="180023"/>
          </a:xfrm>
          <a:prstGeom prst="ellipse">
            <a:avLst/>
          </a:prstGeom>
          <a:solidFill>
            <a:sysClr val="window" lastClr="FFFFFF"/>
          </a:solid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34" name="円/楕円 333"/>
          <p:cNvSpPr>
            <a:spLocks noChangeAspect="1"/>
          </p:cNvSpPr>
          <p:nvPr/>
        </p:nvSpPr>
        <p:spPr>
          <a:xfrm>
            <a:off x="2375753" y="1448777"/>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335" name="直線矢印コネクタ 15"/>
          <p:cNvCxnSpPr>
            <a:stCxn id="309" idx="0"/>
            <a:endCxn id="333" idx="4"/>
          </p:cNvCxnSpPr>
          <p:nvPr/>
        </p:nvCxnSpPr>
        <p:spPr>
          <a:xfrm rot="5400000" flipH="1" flipV="1">
            <a:off x="2965863" y="1912874"/>
            <a:ext cx="540057" cy="764004"/>
          </a:xfrm>
          <a:prstGeom prst="bentConnector3">
            <a:avLst>
              <a:gd name="adj1" fmla="val 50000"/>
            </a:avLst>
          </a:prstGeom>
          <a:noFill/>
          <a:ln w="38100" cap="flat" cmpd="sng" algn="ctr">
            <a:solidFill>
              <a:sysClr val="windowText" lastClr="000000"/>
            </a:solidFill>
            <a:prstDash val="solid"/>
            <a:headEnd type="none"/>
            <a:tailEnd type="triangle"/>
          </a:ln>
          <a:effectLst>
            <a:outerShdw blurRad="40000" dist="20000" dir="5400000" rotWithShape="0">
              <a:srgbClr val="000000">
                <a:alpha val="38000"/>
              </a:srgbClr>
            </a:outerShdw>
          </a:effectLst>
        </p:spPr>
      </p:cxnSp>
      <p:sp>
        <p:nvSpPr>
          <p:cNvPr id="336" name="円/楕円 335"/>
          <p:cNvSpPr>
            <a:spLocks noChangeAspect="1"/>
          </p:cNvSpPr>
          <p:nvPr/>
        </p:nvSpPr>
        <p:spPr>
          <a:xfrm>
            <a:off x="8524517" y="5221277"/>
            <a:ext cx="79931" cy="79931"/>
          </a:xfrm>
          <a:prstGeom prst="ellipse">
            <a:avLst/>
          </a:prstGeom>
          <a:solidFill>
            <a:sysClr val="windowText" lastClr="000000"/>
          </a:solidFill>
          <a:ln w="381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37" name="正方形/長方形 336"/>
          <p:cNvSpPr/>
          <p:nvPr/>
        </p:nvSpPr>
        <p:spPr>
          <a:xfrm>
            <a:off x="3053331" y="1484784"/>
            <a:ext cx="726581"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a:ln>
                  <a:noFill/>
                </a:ln>
                <a:solidFill>
                  <a:sysClr val="windowText" lastClr="000000"/>
                </a:solidFill>
                <a:effectLst/>
                <a:uLnTx/>
                <a:uFillTx/>
              </a:rPr>
              <a:t>PreSb</a:t>
            </a:r>
            <a:endParaRPr kumimoji="0" lang="ja-JP" altLang="en-US" sz="1800" b="0" i="0" u="none" strike="noStrike" kern="0" cap="none" spc="0" normalizeH="0" baseline="0" noProof="0" dirty="0">
              <a:ln>
                <a:noFill/>
              </a:ln>
              <a:solidFill>
                <a:sysClr val="windowText" lastClr="000000"/>
              </a:solidFill>
              <a:effectLst/>
              <a:uLnTx/>
              <a:uFillTx/>
            </a:endParaRPr>
          </a:p>
        </p:txBody>
      </p:sp>
      <p:sp>
        <p:nvSpPr>
          <p:cNvPr id="338" name="円/楕円 337"/>
          <p:cNvSpPr>
            <a:spLocks noChangeAspect="1"/>
          </p:cNvSpPr>
          <p:nvPr/>
        </p:nvSpPr>
        <p:spPr>
          <a:xfrm>
            <a:off x="6148253" y="5221277"/>
            <a:ext cx="79931" cy="79931"/>
          </a:xfrm>
          <a:prstGeom prst="ellipse">
            <a:avLst/>
          </a:prstGeom>
          <a:solidFill>
            <a:sysClr val="windowText" lastClr="000000"/>
          </a:solidFill>
          <a:ln w="381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339" name="直線矢印コネクタ 15"/>
          <p:cNvCxnSpPr>
            <a:stCxn id="338" idx="6"/>
            <a:endCxn id="336" idx="2"/>
          </p:cNvCxnSpPr>
          <p:nvPr/>
        </p:nvCxnSpPr>
        <p:spPr>
          <a:xfrm>
            <a:off x="6228184" y="5261243"/>
            <a:ext cx="2296333" cy="0"/>
          </a:xfrm>
          <a:prstGeom prst="straightConnector1">
            <a:avLst/>
          </a:prstGeom>
          <a:noFill/>
          <a:ln w="38100" cap="flat" cmpd="sng" algn="ctr">
            <a:solidFill>
              <a:sysClr val="windowText" lastClr="000000"/>
            </a:solidFill>
            <a:prstDash val="solid"/>
            <a:headEnd type="none"/>
            <a:tailEnd type="none"/>
          </a:ln>
          <a:effectLst>
            <a:outerShdw blurRad="40000" dist="20000" dir="5400000" rotWithShape="0">
              <a:srgbClr val="000000">
                <a:alpha val="38000"/>
              </a:srgbClr>
            </a:outerShdw>
          </a:effectLst>
        </p:spPr>
      </p:cxnSp>
      <p:sp>
        <p:nvSpPr>
          <p:cNvPr id="340" name="正方形/長方形 339"/>
          <p:cNvSpPr/>
          <p:nvPr/>
        </p:nvSpPr>
        <p:spPr>
          <a:xfrm>
            <a:off x="2267744" y="1042077"/>
            <a:ext cx="83286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err="1">
                <a:ln>
                  <a:noFill/>
                </a:ln>
                <a:solidFill>
                  <a:sysClr val="windowText" lastClr="000000"/>
                </a:solidFill>
                <a:effectLst/>
                <a:uLnTx/>
                <a:uFillTx/>
              </a:rPr>
              <a:t>ParaSb</a:t>
            </a:r>
            <a:endParaRPr kumimoji="0" lang="ja-JP" altLang="en-US" sz="1800" b="0" i="0" u="none" strike="noStrike" kern="0" cap="none" spc="0" normalizeH="0" baseline="0" noProof="0" dirty="0">
              <a:ln>
                <a:noFill/>
              </a:ln>
              <a:solidFill>
                <a:sysClr val="windowText" lastClr="000000"/>
              </a:solidFill>
              <a:effectLst/>
              <a:uLnTx/>
              <a:uFillTx/>
            </a:endParaRPr>
          </a:p>
        </p:txBody>
      </p:sp>
      <p:sp>
        <p:nvSpPr>
          <p:cNvPr id="341" name="円/楕円 340"/>
          <p:cNvSpPr>
            <a:spLocks noChangeAspect="1"/>
          </p:cNvSpPr>
          <p:nvPr/>
        </p:nvSpPr>
        <p:spPr>
          <a:xfrm>
            <a:off x="8740541" y="5437301"/>
            <a:ext cx="79931" cy="79931"/>
          </a:xfrm>
          <a:prstGeom prst="ellipse">
            <a:avLst/>
          </a:prstGeom>
          <a:solidFill>
            <a:sysClr val="windowText" lastClr="000000"/>
          </a:solidFill>
          <a:ln w="381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42" name="円/楕円 341"/>
          <p:cNvSpPr>
            <a:spLocks noChangeAspect="1"/>
          </p:cNvSpPr>
          <p:nvPr/>
        </p:nvSpPr>
        <p:spPr>
          <a:xfrm>
            <a:off x="5860221" y="5437301"/>
            <a:ext cx="79931" cy="79931"/>
          </a:xfrm>
          <a:prstGeom prst="ellipse">
            <a:avLst/>
          </a:prstGeom>
          <a:solidFill>
            <a:sysClr val="windowText" lastClr="000000"/>
          </a:solidFill>
          <a:ln w="38100"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343" name="直線矢印コネクタ 15"/>
          <p:cNvCxnSpPr>
            <a:stCxn id="342" idx="6"/>
            <a:endCxn id="341" idx="2"/>
          </p:cNvCxnSpPr>
          <p:nvPr/>
        </p:nvCxnSpPr>
        <p:spPr>
          <a:xfrm>
            <a:off x="5940152" y="5477267"/>
            <a:ext cx="2800389" cy="0"/>
          </a:xfrm>
          <a:prstGeom prst="straightConnector1">
            <a:avLst/>
          </a:prstGeom>
          <a:noFill/>
          <a:ln w="38100" cap="flat" cmpd="sng" algn="ctr">
            <a:solidFill>
              <a:srgbClr val="000000"/>
            </a:solidFill>
            <a:prstDash val="solid"/>
            <a:headEnd type="none"/>
            <a:tailEnd type="none"/>
          </a:ln>
          <a:effectLst>
            <a:outerShdw blurRad="40000" dist="20000" dir="5400000" rotWithShape="0">
              <a:srgbClr val="000000">
                <a:alpha val="38000"/>
              </a:srgbClr>
            </a:outerShdw>
          </a:effectLst>
        </p:spPr>
      </p:cxnSp>
      <p:cxnSp>
        <p:nvCxnSpPr>
          <p:cNvPr id="344" name="直線矢印コネクタ 15"/>
          <p:cNvCxnSpPr>
            <a:stCxn id="334" idx="6"/>
            <a:endCxn id="341" idx="0"/>
          </p:cNvCxnSpPr>
          <p:nvPr/>
        </p:nvCxnSpPr>
        <p:spPr>
          <a:xfrm>
            <a:off x="2555776" y="1538789"/>
            <a:ext cx="6224731" cy="3898512"/>
          </a:xfrm>
          <a:prstGeom prst="bentConnector2">
            <a:avLst/>
          </a:prstGeom>
          <a:noFill/>
          <a:ln w="38100" cap="flat" cmpd="sng" algn="ctr">
            <a:solidFill>
              <a:sysClr val="windowText" lastClr="000000"/>
            </a:solidFill>
            <a:prstDash val="solid"/>
            <a:headEnd type="none"/>
            <a:tailEnd type="none"/>
          </a:ln>
          <a:effectLst>
            <a:outerShdw blurRad="40000" dist="20000" dir="5400000" rotWithShape="0">
              <a:srgbClr val="000000">
                <a:alpha val="38000"/>
              </a:srgbClr>
            </a:outerShdw>
          </a:effectLst>
        </p:spPr>
      </p:cxnSp>
      <p:cxnSp>
        <p:nvCxnSpPr>
          <p:cNvPr id="345" name="直線矢印コネクタ 15"/>
          <p:cNvCxnSpPr>
            <a:stCxn id="309" idx="0"/>
            <a:endCxn id="334" idx="4"/>
          </p:cNvCxnSpPr>
          <p:nvPr/>
        </p:nvCxnSpPr>
        <p:spPr>
          <a:xfrm rot="16200000" flipV="1">
            <a:off x="2191775" y="1902790"/>
            <a:ext cx="936104" cy="388124"/>
          </a:xfrm>
          <a:prstGeom prst="bentConnector3">
            <a:avLst>
              <a:gd name="adj1" fmla="val 50000"/>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46" name="直線矢印コネクタ 15"/>
          <p:cNvCxnSpPr>
            <a:stCxn id="342" idx="1"/>
            <a:endCxn id="381" idx="5"/>
          </p:cNvCxnSpPr>
          <p:nvPr/>
        </p:nvCxnSpPr>
        <p:spPr>
          <a:xfrm flipH="1" flipV="1">
            <a:off x="4789744" y="4244293"/>
            <a:ext cx="1082183" cy="1204714"/>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47" name="テキスト ボックス 346"/>
          <p:cNvSpPr txBox="1"/>
          <p:nvPr/>
        </p:nvSpPr>
        <p:spPr>
          <a:xfrm>
            <a:off x="2339752" y="4046875"/>
            <a:ext cx="250915"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77933C"/>
                </a:solidFill>
                <a:effectLst/>
                <a:uLnTx/>
                <a:uFillTx/>
              </a:rPr>
              <a:t>P</a:t>
            </a:r>
          </a:p>
        </p:txBody>
      </p:sp>
      <p:sp>
        <p:nvSpPr>
          <p:cNvPr id="348" name="テキスト ボックス 347"/>
          <p:cNvSpPr txBox="1"/>
          <p:nvPr/>
        </p:nvSpPr>
        <p:spPr>
          <a:xfrm>
            <a:off x="3104872" y="5199003"/>
            <a:ext cx="250915"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77933C"/>
                </a:solidFill>
                <a:effectLst/>
                <a:uLnTx/>
                <a:uFillTx/>
              </a:rPr>
              <a:t>P</a:t>
            </a:r>
          </a:p>
        </p:txBody>
      </p:sp>
      <p:sp>
        <p:nvSpPr>
          <p:cNvPr id="349" name="正方形/長方形 348"/>
          <p:cNvSpPr/>
          <p:nvPr/>
        </p:nvSpPr>
        <p:spPr>
          <a:xfrm>
            <a:off x="251520" y="1710100"/>
            <a:ext cx="1152128" cy="576064"/>
          </a:xfrm>
          <a:prstGeom prst="rect">
            <a:avLst/>
          </a:pr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latin typeface="Calibri"/>
                <a:ea typeface="ＭＳ Ｐゴシック"/>
                <a:cs typeface="+mn-cs"/>
              </a:rPr>
              <a:t>Mammillary bodies, ATN of thalamus</a:t>
            </a:r>
            <a:endParaRPr kumimoji="1" lang="en-US" altLang="ja-JP" sz="12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cxnSp>
        <p:nvCxnSpPr>
          <p:cNvPr id="350" name="直線矢印コネクタ 15"/>
          <p:cNvCxnSpPr>
            <a:stCxn id="334" idx="2"/>
            <a:endCxn id="349" idx="3"/>
          </p:cNvCxnSpPr>
          <p:nvPr/>
        </p:nvCxnSpPr>
        <p:spPr>
          <a:xfrm flipH="1">
            <a:off x="1403648" y="1538789"/>
            <a:ext cx="972105" cy="459343"/>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51" name="テキスト ボックス 350"/>
          <p:cNvSpPr txBox="1"/>
          <p:nvPr/>
        </p:nvSpPr>
        <p:spPr>
          <a:xfrm>
            <a:off x="1835696" y="1772816"/>
            <a:ext cx="1069232" cy="393954"/>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Abstraction of intention</a:t>
            </a:r>
          </a:p>
        </p:txBody>
      </p:sp>
      <p:sp>
        <p:nvSpPr>
          <p:cNvPr id="352" name="円/楕円 351"/>
          <p:cNvSpPr>
            <a:spLocks noChangeAspect="1"/>
          </p:cNvSpPr>
          <p:nvPr/>
        </p:nvSpPr>
        <p:spPr>
          <a:xfrm>
            <a:off x="6578035" y="4090634"/>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353" name="直線矢印コネクタ 15"/>
          <p:cNvCxnSpPr>
            <a:stCxn id="373" idx="2"/>
            <a:endCxn id="352" idx="6"/>
          </p:cNvCxnSpPr>
          <p:nvPr/>
        </p:nvCxnSpPr>
        <p:spPr>
          <a:xfrm flipH="1">
            <a:off x="6758058" y="4178080"/>
            <a:ext cx="956368" cy="2566"/>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cxnSp>
        <p:nvCxnSpPr>
          <p:cNvPr id="354" name="直線矢印コネクタ 15"/>
          <p:cNvCxnSpPr>
            <a:stCxn id="355" idx="0"/>
            <a:endCxn id="381" idx="4"/>
          </p:cNvCxnSpPr>
          <p:nvPr/>
        </p:nvCxnSpPr>
        <p:spPr>
          <a:xfrm flipV="1">
            <a:off x="4710001" y="4270657"/>
            <a:ext cx="16096" cy="719757"/>
          </a:xfrm>
          <a:prstGeom prst="straightConnector1">
            <a:avLst/>
          </a:prstGeom>
          <a:noFill/>
          <a:ln w="38100" cap="flat" cmpd="sng" algn="ctr">
            <a:solidFill>
              <a:srgbClr val="000000"/>
            </a:solidFill>
            <a:prstDash val="solid"/>
            <a:headEnd type="none"/>
            <a:tailEnd type="triangle"/>
          </a:ln>
          <a:effectLst>
            <a:outerShdw blurRad="40000" dist="20000" dir="5400000" rotWithShape="0">
              <a:srgbClr val="000000">
                <a:alpha val="38000"/>
              </a:srgbClr>
            </a:outerShdw>
          </a:effectLst>
        </p:spPr>
      </p:cxnSp>
      <p:sp>
        <p:nvSpPr>
          <p:cNvPr id="355" name="正方形/長方形 354"/>
          <p:cNvSpPr/>
          <p:nvPr/>
        </p:nvSpPr>
        <p:spPr>
          <a:xfrm>
            <a:off x="4385965" y="4990414"/>
            <a:ext cx="648072" cy="454810"/>
          </a:xfrm>
          <a:prstGeom prst="rect">
            <a:avLst/>
          </a:pr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latin typeface="Calibri"/>
                <a:ea typeface="ＭＳ Ｐゴシック"/>
                <a:cs typeface="+mn-cs"/>
              </a:rPr>
              <a:t>Medial septum</a:t>
            </a:r>
          </a:p>
        </p:txBody>
      </p:sp>
      <p:sp>
        <p:nvSpPr>
          <p:cNvPr id="356" name="テキスト ボックス 355"/>
          <p:cNvSpPr txBox="1"/>
          <p:nvPr/>
        </p:nvSpPr>
        <p:spPr>
          <a:xfrm>
            <a:off x="2528299" y="1310571"/>
            <a:ext cx="1290488"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9BBB59">
                    <a:lumMod val="75000"/>
                  </a:srgbClr>
                </a:solidFill>
                <a:effectLst/>
                <a:uLnTx/>
                <a:uFillTx/>
              </a:rPr>
              <a:t>HD, B, P, G, Band-like</a:t>
            </a:r>
          </a:p>
        </p:txBody>
      </p:sp>
      <p:sp>
        <p:nvSpPr>
          <p:cNvPr id="357" name="テキスト ボックス 356"/>
          <p:cNvSpPr txBox="1"/>
          <p:nvPr/>
        </p:nvSpPr>
        <p:spPr>
          <a:xfrm>
            <a:off x="1043609" y="2060848"/>
            <a:ext cx="343463"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9BBB59">
                    <a:lumMod val="75000"/>
                  </a:srgbClr>
                </a:solidFill>
                <a:effectLst/>
                <a:uLnTx/>
                <a:uFillTx/>
              </a:rPr>
              <a:t>HD</a:t>
            </a:r>
            <a:endParaRPr kumimoji="1" lang="en-US" altLang="ja-JP" sz="1000" b="0" i="0" u="none" strike="noStrike" kern="0" cap="none" spc="0" normalizeH="0" baseline="0" noProof="0" dirty="0">
              <a:ln>
                <a:noFill/>
              </a:ln>
              <a:solidFill>
                <a:srgbClr val="9BBB59">
                  <a:lumMod val="75000"/>
                </a:srgbClr>
              </a:solidFill>
              <a:effectLst/>
              <a:uLnTx/>
              <a:uFillTx/>
            </a:endParaRPr>
          </a:p>
        </p:txBody>
      </p:sp>
      <p:sp>
        <p:nvSpPr>
          <p:cNvPr id="358" name="テキスト ボックス 357"/>
          <p:cNvSpPr txBox="1"/>
          <p:nvPr/>
        </p:nvSpPr>
        <p:spPr>
          <a:xfrm>
            <a:off x="4716016" y="2276872"/>
            <a:ext cx="558116"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9BBB59">
                    <a:lumMod val="75000"/>
                  </a:srgbClr>
                </a:solidFill>
                <a:effectLst/>
                <a:uLnTx/>
                <a:uFillTx/>
              </a:rPr>
              <a:t>HD,B,G</a:t>
            </a:r>
          </a:p>
        </p:txBody>
      </p:sp>
      <p:sp>
        <p:nvSpPr>
          <p:cNvPr id="359" name="テキスト ボックス 358"/>
          <p:cNvSpPr txBox="1"/>
          <p:nvPr/>
        </p:nvSpPr>
        <p:spPr>
          <a:xfrm>
            <a:off x="2555776" y="1628800"/>
            <a:ext cx="714346"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9BBB59">
                    <a:lumMod val="75000"/>
                  </a:srgbClr>
                </a:solidFill>
                <a:effectLst/>
                <a:uLnTx/>
                <a:uFillTx/>
              </a:rPr>
              <a:t>HD, B,P, G</a:t>
            </a:r>
          </a:p>
        </p:txBody>
      </p:sp>
      <p:sp>
        <p:nvSpPr>
          <p:cNvPr id="360" name="テキスト ボックス 359"/>
          <p:cNvSpPr txBox="1"/>
          <p:nvPr/>
        </p:nvSpPr>
        <p:spPr>
          <a:xfrm>
            <a:off x="2086311" y="2492896"/>
            <a:ext cx="601447"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9BBB59">
                    <a:lumMod val="75000"/>
                  </a:srgbClr>
                </a:solidFill>
                <a:effectLst/>
                <a:uLnTx/>
                <a:uFillTx/>
              </a:rPr>
              <a:t>HD, B, P</a:t>
            </a:r>
          </a:p>
        </p:txBody>
      </p:sp>
      <p:sp>
        <p:nvSpPr>
          <p:cNvPr id="361" name="テキスト ボックス 360"/>
          <p:cNvSpPr txBox="1"/>
          <p:nvPr/>
        </p:nvSpPr>
        <p:spPr>
          <a:xfrm>
            <a:off x="3941876" y="3542819"/>
            <a:ext cx="558116"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77933C"/>
                </a:solidFill>
                <a:effectLst/>
                <a:uLnTx/>
                <a:uFillTx/>
              </a:rPr>
              <a:t>HD,B,G</a:t>
            </a:r>
          </a:p>
        </p:txBody>
      </p:sp>
      <p:sp>
        <p:nvSpPr>
          <p:cNvPr id="362" name="テキスト ボックス 361"/>
          <p:cNvSpPr txBox="1"/>
          <p:nvPr/>
        </p:nvSpPr>
        <p:spPr>
          <a:xfrm>
            <a:off x="3965265" y="3902859"/>
            <a:ext cx="367321" cy="246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srgbClr val="77933C"/>
                </a:solidFill>
                <a:effectLst/>
                <a:uLnTx/>
                <a:uFillTx/>
              </a:rPr>
              <a:t>B,G</a:t>
            </a:r>
          </a:p>
        </p:txBody>
      </p:sp>
      <p:sp>
        <p:nvSpPr>
          <p:cNvPr id="363" name="テキスト ボックス 362"/>
          <p:cNvSpPr txBox="1"/>
          <p:nvPr/>
        </p:nvSpPr>
        <p:spPr>
          <a:xfrm>
            <a:off x="5091832" y="3501008"/>
            <a:ext cx="1056700"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rPr>
              <a:t>Current state</a:t>
            </a:r>
          </a:p>
        </p:txBody>
      </p:sp>
      <p:sp>
        <p:nvSpPr>
          <p:cNvPr id="364" name="テキスト ボックス 363"/>
          <p:cNvSpPr txBox="1"/>
          <p:nvPr/>
        </p:nvSpPr>
        <p:spPr>
          <a:xfrm>
            <a:off x="714814" y="2564904"/>
            <a:ext cx="184666"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ysClr val="windowText" lastClr="000000"/>
              </a:solidFill>
              <a:effectLst/>
              <a:uLnTx/>
              <a:uFillTx/>
            </a:endParaRPr>
          </a:p>
        </p:txBody>
      </p:sp>
      <p:sp>
        <p:nvSpPr>
          <p:cNvPr id="365" name="テキスト ボックス 364"/>
          <p:cNvSpPr txBox="1"/>
          <p:nvPr/>
        </p:nvSpPr>
        <p:spPr>
          <a:xfrm>
            <a:off x="6368882" y="1927865"/>
            <a:ext cx="2236510"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Global current state</a:t>
            </a:r>
            <a:r>
              <a:rPr kumimoji="0" lang="ja-JP" altLang="en-US" sz="1200" b="0" i="0" u="none" strike="noStrike" kern="0" cap="none" spc="0" normalizeH="0" baseline="0" noProof="0" dirty="0">
                <a:ln>
                  <a:noFill/>
                </a:ln>
                <a:solidFill>
                  <a:sysClr val="windowText" lastClr="000000"/>
                </a:solidFill>
                <a:effectLst/>
                <a:uLnTx/>
                <a:uFillTx/>
              </a:rPr>
              <a:t> </a:t>
            </a:r>
            <a:r>
              <a:rPr kumimoji="0" lang="en-US" altLang="ja-JP" sz="1200" b="0" i="0" u="none" strike="noStrike" kern="0" cap="none" spc="0" normalizeH="0" baseline="0" noProof="0" dirty="0">
                <a:ln>
                  <a:noFill/>
                </a:ln>
                <a:solidFill>
                  <a:sysClr val="windowText" lastClr="000000"/>
                </a:solidFill>
                <a:effectLst/>
                <a:uLnTx/>
                <a:uFillTx/>
              </a:rPr>
              <a:t>(MEC only)</a:t>
            </a:r>
          </a:p>
        </p:txBody>
      </p:sp>
      <p:sp>
        <p:nvSpPr>
          <p:cNvPr id="366" name="テキスト ボックス 365"/>
          <p:cNvSpPr txBox="1"/>
          <p:nvPr/>
        </p:nvSpPr>
        <p:spPr>
          <a:xfrm>
            <a:off x="7200029" y="1196752"/>
            <a:ext cx="126188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ysClr val="windowText" lastClr="000000"/>
                </a:solidFill>
                <a:effectLst/>
                <a:uLnTx/>
                <a:uFillTx/>
              </a:rPr>
              <a:t>Global goal state</a:t>
            </a:r>
          </a:p>
        </p:txBody>
      </p:sp>
      <p:sp>
        <p:nvSpPr>
          <p:cNvPr id="367" name="テキスト ボックス 366"/>
          <p:cNvSpPr txBox="1"/>
          <p:nvPr/>
        </p:nvSpPr>
        <p:spPr>
          <a:xfrm>
            <a:off x="6322286" y="4232121"/>
            <a:ext cx="67172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Shallow</a:t>
            </a:r>
            <a:endParaRPr kumimoji="1" lang="ja-JP" altLang="en-US" sz="1200" b="0" i="0" u="none" strike="noStrike" kern="0" cap="none" spc="0" normalizeH="0" baseline="0" noProof="0" dirty="0">
              <a:ln>
                <a:noFill/>
              </a:ln>
              <a:solidFill>
                <a:sysClr val="windowText" lastClr="000000"/>
              </a:solidFill>
              <a:effectLst/>
              <a:uLnTx/>
              <a:uFillTx/>
              <a:latin typeface="Calibri"/>
            </a:endParaRPr>
          </a:p>
        </p:txBody>
      </p:sp>
      <p:sp>
        <p:nvSpPr>
          <p:cNvPr id="368" name="正方形/長方形 367"/>
          <p:cNvSpPr/>
          <p:nvPr/>
        </p:nvSpPr>
        <p:spPr>
          <a:xfrm>
            <a:off x="7444397" y="2283598"/>
            <a:ext cx="720080" cy="2294964"/>
          </a:xfrm>
          <a:prstGeom prst="rect">
            <a:avLst/>
          </a:prstGeom>
          <a:noFill/>
          <a:ln w="127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69" name="テキスト ボックス 368"/>
          <p:cNvSpPr txBox="1"/>
          <p:nvPr/>
        </p:nvSpPr>
        <p:spPr>
          <a:xfrm>
            <a:off x="7547771" y="2259938"/>
            <a:ext cx="513332"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latin typeface="Calibri"/>
              </a:rPr>
              <a:t>Deep</a:t>
            </a:r>
            <a:endParaRPr kumimoji="1" lang="ja-JP" altLang="en-US" sz="1200" b="0" i="0" u="none" strike="noStrike" kern="0" cap="none" spc="0" normalizeH="0" baseline="0" noProof="0" dirty="0">
              <a:ln>
                <a:noFill/>
              </a:ln>
              <a:solidFill>
                <a:sysClr val="windowText" lastClr="000000"/>
              </a:solidFill>
              <a:effectLst/>
              <a:uLnTx/>
              <a:uFillTx/>
              <a:latin typeface="Calibri"/>
            </a:endParaRPr>
          </a:p>
        </p:txBody>
      </p:sp>
      <p:sp>
        <p:nvSpPr>
          <p:cNvPr id="370" name="テキスト ボックス 369"/>
          <p:cNvSpPr txBox="1"/>
          <p:nvPr/>
        </p:nvSpPr>
        <p:spPr>
          <a:xfrm>
            <a:off x="7468573" y="3509475"/>
            <a:ext cx="67172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Shallow</a:t>
            </a:r>
            <a:endParaRPr kumimoji="1" lang="ja-JP" altLang="en-US" sz="1200" b="0" i="0" u="none" strike="noStrike" kern="0" cap="none" spc="0" normalizeH="0" baseline="0" noProof="0" dirty="0">
              <a:ln>
                <a:noFill/>
              </a:ln>
              <a:solidFill>
                <a:sysClr val="windowText" lastClr="000000"/>
              </a:solidFill>
              <a:effectLst/>
              <a:uLnTx/>
              <a:uFillTx/>
              <a:latin typeface="Calibri"/>
            </a:endParaRPr>
          </a:p>
        </p:txBody>
      </p:sp>
      <p:sp>
        <p:nvSpPr>
          <p:cNvPr id="371" name="円/楕円 370"/>
          <p:cNvSpPr>
            <a:spLocks noChangeAspect="1"/>
          </p:cNvSpPr>
          <p:nvPr/>
        </p:nvSpPr>
        <p:spPr>
          <a:xfrm>
            <a:off x="7714426" y="3386365"/>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72" name="円/楕円 371"/>
          <p:cNvSpPr>
            <a:spLocks noChangeAspect="1"/>
          </p:cNvSpPr>
          <p:nvPr/>
        </p:nvSpPr>
        <p:spPr>
          <a:xfrm>
            <a:off x="7714426" y="2562338"/>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73" name="円/楕円 372"/>
          <p:cNvSpPr>
            <a:spLocks noChangeAspect="1"/>
          </p:cNvSpPr>
          <p:nvPr/>
        </p:nvSpPr>
        <p:spPr>
          <a:xfrm>
            <a:off x="7714426" y="4088068"/>
            <a:ext cx="180023" cy="180023"/>
          </a:xfrm>
          <a:prstGeom prst="ellipse">
            <a:avLst/>
          </a:prstGeom>
          <a:no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74" name="テキスト ボックス 373"/>
          <p:cNvSpPr txBox="1"/>
          <p:nvPr/>
        </p:nvSpPr>
        <p:spPr>
          <a:xfrm>
            <a:off x="7458677" y="4229555"/>
            <a:ext cx="67172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Shallow</a:t>
            </a:r>
            <a:endParaRPr kumimoji="1" lang="ja-JP" altLang="en-US" sz="1200" b="0" i="0" u="none" strike="noStrike" kern="0" cap="none" spc="0" normalizeH="0" baseline="0" noProof="0" dirty="0">
              <a:ln>
                <a:noFill/>
              </a:ln>
              <a:solidFill>
                <a:sysClr val="windowText" lastClr="000000"/>
              </a:solidFill>
              <a:effectLst/>
              <a:uLnTx/>
              <a:uFillTx/>
              <a:latin typeface="Calibri"/>
            </a:endParaRPr>
          </a:p>
        </p:txBody>
      </p:sp>
      <p:sp>
        <p:nvSpPr>
          <p:cNvPr id="375" name="テキスト ボックス 374"/>
          <p:cNvSpPr txBox="1"/>
          <p:nvPr/>
        </p:nvSpPr>
        <p:spPr>
          <a:xfrm>
            <a:off x="4644008" y="5919083"/>
            <a:ext cx="3960440"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000" b="0" i="0" u="none" strike="noStrike" kern="0" cap="none" spc="0" normalizeH="0" baseline="0" noProof="0" dirty="0">
                <a:ln>
                  <a:noFill/>
                </a:ln>
                <a:solidFill>
                  <a:srgbClr val="77933C"/>
                </a:solidFill>
                <a:effectLst/>
                <a:uLnTx/>
                <a:uFillTx/>
              </a:rPr>
              <a:t>HD: Head-direction cell,   B</a:t>
            </a:r>
            <a:r>
              <a:rPr kumimoji="1" lang="ja-JP" altLang="en-US" sz="1000" b="0" i="0" u="none" strike="noStrike" kern="0" cap="none" spc="0" normalizeH="0" baseline="0" noProof="0" dirty="0">
                <a:ln>
                  <a:noFill/>
                </a:ln>
                <a:solidFill>
                  <a:srgbClr val="77933C"/>
                </a:solidFill>
                <a:effectLst/>
                <a:uLnTx/>
                <a:uFillTx/>
              </a:rPr>
              <a:t>：</a:t>
            </a:r>
            <a:r>
              <a:rPr kumimoji="1" lang="en-US" altLang="ja-JP" sz="1000" b="0" i="0" u="none" strike="noStrike" kern="0" cap="none" spc="0" normalizeH="0" baseline="0" noProof="0" dirty="0">
                <a:ln>
                  <a:noFill/>
                </a:ln>
                <a:solidFill>
                  <a:srgbClr val="77933C"/>
                </a:solidFill>
                <a:effectLst/>
                <a:uLnTx/>
                <a:uFillTx/>
              </a:rPr>
              <a:t> Border cell</a:t>
            </a:r>
            <a:r>
              <a:rPr kumimoji="0" lang="en-US" altLang="ja-JP" sz="1000" b="0" i="0" u="none" strike="noStrike" kern="0" cap="none" spc="0" normalizeH="0" baseline="0" noProof="0" dirty="0">
                <a:ln>
                  <a:noFill/>
                </a:ln>
                <a:solidFill>
                  <a:srgbClr val="77933C"/>
                </a:solidFill>
                <a:effectLst/>
                <a:uLnTx/>
                <a:uFillTx/>
              </a:rPr>
              <a:t>, G:  Grid cell, P</a:t>
            </a:r>
            <a:r>
              <a:rPr kumimoji="0" lang="en-US" altLang="ja-JP" sz="1000" kern="0" dirty="0">
                <a:solidFill>
                  <a:srgbClr val="77933C"/>
                </a:solidFill>
              </a:rPr>
              <a:t>: Place cell</a:t>
            </a:r>
            <a:endParaRPr kumimoji="0" lang="en-US" altLang="ja-JP" sz="1000" b="0" i="0" u="none" strike="noStrike" kern="0" cap="none" spc="0" normalizeH="0" baseline="0" noProof="0" dirty="0">
              <a:ln>
                <a:noFill/>
              </a:ln>
              <a:solidFill>
                <a:srgbClr val="77933C"/>
              </a:solidFill>
              <a:effectLst/>
              <a:uLnTx/>
              <a:uFillTx/>
            </a:endParaRPr>
          </a:p>
        </p:txBody>
      </p:sp>
      <p:sp>
        <p:nvSpPr>
          <p:cNvPr id="376" name="正方形/長方形 375"/>
          <p:cNvSpPr/>
          <p:nvPr/>
        </p:nvSpPr>
        <p:spPr>
          <a:xfrm>
            <a:off x="4427984" y="5661248"/>
            <a:ext cx="4248472" cy="576064"/>
          </a:xfrm>
          <a:prstGeom prst="rect">
            <a:avLst/>
          </a:prstGeom>
          <a:noFill/>
          <a:ln w="63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78" name="テキスト ボックス 377"/>
          <p:cNvSpPr txBox="1"/>
          <p:nvPr/>
        </p:nvSpPr>
        <p:spPr>
          <a:xfrm>
            <a:off x="2915816" y="1916832"/>
            <a:ext cx="1152128" cy="393954"/>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sysClr val="windowText" lastClr="000000"/>
                </a:solidFill>
                <a:effectLst/>
                <a:uLnTx/>
                <a:uFillTx/>
              </a:rPr>
              <a:t>Abstraction of intention</a:t>
            </a:r>
          </a:p>
        </p:txBody>
      </p:sp>
      <p:sp>
        <p:nvSpPr>
          <p:cNvPr id="379" name="テキスト ボックス 378"/>
          <p:cNvSpPr txBox="1"/>
          <p:nvPr/>
        </p:nvSpPr>
        <p:spPr>
          <a:xfrm>
            <a:off x="1675994" y="980728"/>
            <a:ext cx="447734" cy="369332"/>
          </a:xfrm>
          <a:prstGeom prst="rect">
            <a:avLst/>
          </a:prstGeom>
          <a:solidFill>
            <a:srgbClr val="FFFFFF"/>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ysClr val="windowText" lastClr="000000"/>
                </a:solidFill>
                <a:effectLst/>
                <a:uLnTx/>
                <a:uFillTx/>
                <a:latin typeface="Calibri"/>
              </a:rPr>
              <a:t>HP</a:t>
            </a:r>
          </a:p>
        </p:txBody>
      </p:sp>
      <p:sp>
        <p:nvSpPr>
          <p:cNvPr id="380" name="円/楕円 379"/>
          <p:cNvSpPr>
            <a:spLocks noChangeAspect="1"/>
          </p:cNvSpPr>
          <p:nvPr/>
        </p:nvSpPr>
        <p:spPr>
          <a:xfrm>
            <a:off x="4636085" y="2564904"/>
            <a:ext cx="180023" cy="180023"/>
          </a:xfrm>
          <a:prstGeom prst="ellipse">
            <a:avLst/>
          </a:prstGeom>
          <a:solidFill>
            <a:srgbClr val="FFFFFF"/>
          </a:solid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81" name="円/楕円 380"/>
          <p:cNvSpPr>
            <a:spLocks noChangeAspect="1"/>
          </p:cNvSpPr>
          <p:nvPr/>
        </p:nvSpPr>
        <p:spPr>
          <a:xfrm>
            <a:off x="4636085" y="4090634"/>
            <a:ext cx="180023" cy="180023"/>
          </a:xfrm>
          <a:prstGeom prst="ellipse">
            <a:avLst/>
          </a:prstGeom>
          <a:solidFill>
            <a:srgbClr val="FFFFFF"/>
          </a:solid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82" name="円/楕円 381"/>
          <p:cNvSpPr>
            <a:spLocks noChangeAspect="1"/>
          </p:cNvSpPr>
          <p:nvPr/>
        </p:nvSpPr>
        <p:spPr>
          <a:xfrm>
            <a:off x="4636085" y="3388931"/>
            <a:ext cx="180023" cy="180023"/>
          </a:xfrm>
          <a:prstGeom prst="ellipse">
            <a:avLst/>
          </a:prstGeom>
          <a:solidFill>
            <a:srgbClr val="FFFFFF"/>
          </a:solidFill>
          <a:ln w="3810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83" name="テキスト ボックス 382"/>
          <p:cNvSpPr txBox="1"/>
          <p:nvPr/>
        </p:nvSpPr>
        <p:spPr>
          <a:xfrm>
            <a:off x="2195736" y="4509120"/>
            <a:ext cx="864096"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altLang="ja-JP" sz="1200" kern="0" dirty="0">
                <a:solidFill>
                  <a:srgbClr val="3366FF"/>
                </a:solidFill>
              </a:rPr>
              <a:t>Recurrent network</a:t>
            </a:r>
            <a:endParaRPr kumimoji="1" lang="en-US" altLang="ja-JP" sz="1200" b="0" i="0" u="none" strike="noStrike" kern="0" cap="none" spc="0" normalizeH="0" baseline="0" noProof="0" dirty="0">
              <a:ln>
                <a:noFill/>
              </a:ln>
              <a:solidFill>
                <a:srgbClr val="3366FF"/>
              </a:solidFill>
              <a:effectLst/>
              <a:uLnTx/>
              <a:uFillTx/>
            </a:endParaRPr>
          </a:p>
        </p:txBody>
      </p:sp>
      <p:sp>
        <p:nvSpPr>
          <p:cNvPr id="384" name="テキスト ボックス 383"/>
          <p:cNvSpPr txBox="1"/>
          <p:nvPr/>
        </p:nvSpPr>
        <p:spPr>
          <a:xfrm>
            <a:off x="4499992" y="5661248"/>
            <a:ext cx="1584176"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100" u="sng" kern="0" dirty="0">
                <a:solidFill>
                  <a:srgbClr val="77933C"/>
                </a:solidFill>
              </a:rPr>
              <a:t>Spatial depended  cell</a:t>
            </a:r>
            <a:endParaRPr kumimoji="1" lang="en-US" altLang="ja-JP" sz="1100" b="0" i="0" u="sng" strike="noStrike" kern="0" cap="none" spc="0" normalizeH="0" baseline="0" noProof="0" dirty="0">
              <a:ln>
                <a:noFill/>
              </a:ln>
              <a:solidFill>
                <a:srgbClr val="77933C"/>
              </a:solidFill>
              <a:effectLst/>
              <a:uLnTx/>
              <a:uFillTx/>
            </a:endParaRPr>
          </a:p>
        </p:txBody>
      </p:sp>
      <p:sp>
        <p:nvSpPr>
          <p:cNvPr id="385" name="テキスト ボックス 384"/>
          <p:cNvSpPr txBox="1"/>
          <p:nvPr/>
        </p:nvSpPr>
        <p:spPr>
          <a:xfrm>
            <a:off x="5948536" y="5690555"/>
            <a:ext cx="2583904"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900" b="0" i="0" u="none" strike="noStrike" kern="0" cap="none" spc="0" normalizeH="0" baseline="0" noProof="0" dirty="0">
                <a:ln>
                  <a:noFill/>
                </a:ln>
                <a:solidFill>
                  <a:srgbClr val="77933C"/>
                </a:solidFill>
                <a:effectLst/>
                <a:uLnTx/>
                <a:uFillTx/>
              </a:rPr>
              <a:t>(</a:t>
            </a:r>
            <a:r>
              <a:rPr kumimoji="0" lang="en-US" altLang="ja-JP" sz="900" kern="0" dirty="0">
                <a:solidFill>
                  <a:srgbClr val="77933C"/>
                </a:solidFill>
              </a:rPr>
              <a:t>※ Notation in EC exists only in MEC)</a:t>
            </a:r>
            <a:endParaRPr kumimoji="0" lang="en-US" altLang="ja-JP" sz="900" b="0" i="0" u="none" strike="noStrike" kern="0" cap="none" spc="0" normalizeH="0" baseline="0" noProof="0" dirty="0">
              <a:ln>
                <a:noFill/>
              </a:ln>
              <a:solidFill>
                <a:srgbClr val="77933C"/>
              </a:solidFill>
              <a:effectLst/>
              <a:uLnTx/>
              <a:uFillTx/>
            </a:endParaRPr>
          </a:p>
        </p:txBody>
      </p:sp>
      <p:sp>
        <p:nvSpPr>
          <p:cNvPr id="115" name="テキスト ボックス 114"/>
          <p:cNvSpPr txBox="1"/>
          <p:nvPr/>
        </p:nvSpPr>
        <p:spPr>
          <a:xfrm>
            <a:off x="6826088" y="6309320"/>
            <a:ext cx="2317912" cy="353943"/>
          </a:xfrm>
          <a:prstGeom prst="rect">
            <a:avLst/>
          </a:prstGeom>
          <a:noFill/>
        </p:spPr>
        <p:txBody>
          <a:bodyPr wrap="none" rtlCol="0">
            <a:spAutoFit/>
          </a:bodyPr>
          <a:lstStyle/>
          <a:p>
            <a:r>
              <a:rPr lang="en-US" altLang="ja-JP" dirty="0"/>
              <a:t>(Yamakawa, JSAI 2015)</a:t>
            </a:r>
            <a:endParaRPr kumimoji="1" lang="ja-JP" altLang="en-US" dirty="0"/>
          </a:p>
        </p:txBody>
      </p:sp>
      <p:sp>
        <p:nvSpPr>
          <p:cNvPr id="3" name="タイトル 2"/>
          <p:cNvSpPr>
            <a:spLocks noGrp="1"/>
          </p:cNvSpPr>
          <p:nvPr>
            <p:ph type="title"/>
          </p:nvPr>
        </p:nvSpPr>
        <p:spPr/>
        <p:txBody>
          <a:bodyPr>
            <a:normAutofit fontScale="90000"/>
          </a:bodyPr>
          <a:lstStyle/>
          <a:p>
            <a:r>
              <a:rPr kumimoji="1" lang="en-US" altLang="ja-JP" dirty="0"/>
              <a:t>Reinterpretation of hippocampal formation</a:t>
            </a:r>
            <a:endParaRPr kumimoji="1" lang="ja-JP" altLang="en-US" dirty="0"/>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116" name="角丸四角形 115"/>
          <p:cNvSpPr/>
          <p:nvPr/>
        </p:nvSpPr>
        <p:spPr>
          <a:xfrm>
            <a:off x="4067944" y="764704"/>
            <a:ext cx="3024335" cy="432048"/>
          </a:xfrm>
          <a:prstGeom prst="roundRect">
            <a:avLst/>
          </a:prstGeom>
          <a:solidFill>
            <a:srgbClr val="FFFF00"/>
          </a:solidFill>
          <a:ln w="57150" cmpd="sng">
            <a:solidFill>
              <a:srgbClr val="E6FF4F"/>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defTabSz="1066800">
              <a:lnSpc>
                <a:spcPct val="110000"/>
              </a:lnSpc>
              <a:spcBef>
                <a:spcPct val="0"/>
              </a:spcBef>
              <a:spcAft>
                <a:spcPct val="35000"/>
              </a:spcAft>
            </a:pPr>
            <a:r>
              <a:rPr lang="en-US" altLang="ja-JP" sz="2400" dirty="0">
                <a:solidFill>
                  <a:schemeClr val="tx1"/>
                </a:solidFill>
              </a:rPr>
              <a:t>Sub-cortical </a:t>
            </a:r>
            <a:r>
              <a:rPr lang="en-US" altLang="ja-JP" sz="2400" dirty="0" smtClean="0">
                <a:solidFill>
                  <a:schemeClr val="tx1"/>
                </a:solidFill>
              </a:rPr>
              <a:t>model</a:t>
            </a:r>
            <a:endParaRPr kumimoji="1" lang="ja-JP" altLang="en-US" sz="2400" kern="1200" dirty="0">
              <a:solidFill>
                <a:schemeClr val="tx1"/>
              </a:solidFill>
            </a:endParaRPr>
          </a:p>
        </p:txBody>
      </p:sp>
    </p:spTree>
    <p:extLst>
      <p:ext uri="{BB962C8B-B14F-4D97-AF65-F5344CB8AC3E}">
        <p14:creationId xmlns:p14="http://schemas.microsoft.com/office/powerpoint/2010/main" val="19095857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588"/>
            <a:ext cx="8856984" cy="693738"/>
          </a:xfrm>
        </p:spPr>
        <p:txBody>
          <a:bodyPr>
            <a:normAutofit/>
          </a:bodyPr>
          <a:lstStyle/>
          <a:p>
            <a:r>
              <a:rPr lang="en-US" altLang="ja-JP" sz="3000" dirty="0"/>
              <a:t>ES </a:t>
            </a:r>
            <a:r>
              <a:rPr lang="en-US" altLang="ja-JP" sz="2200" dirty="0"/>
              <a:t>(</a:t>
            </a:r>
            <a:r>
              <a:rPr lang="en-US" altLang="ja-JP" sz="2200" dirty="0" smtClean="0">
                <a:solidFill>
                  <a:srgbClr val="000000"/>
                </a:solidFill>
              </a:rPr>
              <a:t>equivalent</a:t>
            </a:r>
            <a:r>
              <a:rPr lang="en-US" altLang="ja-JP" sz="2200" dirty="0" smtClean="0"/>
              <a:t> </a:t>
            </a:r>
            <a:r>
              <a:rPr lang="en-US" altLang="ja-JP" sz="2200" dirty="0"/>
              <a:t>structure) </a:t>
            </a:r>
            <a:r>
              <a:rPr lang="en-US" altLang="ja-JP" sz="3000" dirty="0"/>
              <a:t>extraction </a:t>
            </a:r>
            <a:r>
              <a:rPr lang="en-US" altLang="ja-JP" sz="2200" dirty="0"/>
              <a:t>inspired by HCF</a:t>
            </a:r>
            <a:endParaRPr lang="ja-JP" altLang="en-US" sz="2200" dirty="0">
              <a:solidFill>
                <a:schemeClr val="tx1"/>
              </a:solidFill>
            </a:endParaRPr>
          </a:p>
        </p:txBody>
      </p:sp>
      <p:sp>
        <p:nvSpPr>
          <p:cNvPr id="9" name="フッター プレースホルダー 8"/>
          <p:cNvSpPr>
            <a:spLocks noGrp="1"/>
          </p:cNvSpPr>
          <p:nvPr>
            <p:ph type="ftr" sz="quarter" idx="11"/>
          </p:nvPr>
        </p:nvSpPr>
        <p:spPr>
          <a:xfrm>
            <a:off x="3916288" y="6670136"/>
            <a:ext cx="5120208" cy="215248"/>
          </a:xfrm>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sp>
        <p:nvSpPr>
          <p:cNvPr id="4" name="正方形/長方形 3"/>
          <p:cNvSpPr/>
          <p:nvPr/>
        </p:nvSpPr>
        <p:spPr>
          <a:xfrm>
            <a:off x="323528" y="766445"/>
            <a:ext cx="8820472" cy="707886"/>
          </a:xfrm>
          <a:prstGeom prst="rect">
            <a:avLst/>
          </a:prstGeom>
        </p:spPr>
        <p:txBody>
          <a:bodyPr wrap="square">
            <a:spAutoFit/>
          </a:bodyPr>
          <a:lstStyle/>
          <a:p>
            <a:r>
              <a:rPr lang="en-US" altLang="ja-JP" sz="2000" dirty="0">
                <a:latin typeface="ヒラギノ角ゴ Pro W3"/>
                <a:ea typeface="ヒラギノ角ゴ Pro W3"/>
                <a:cs typeface="ヒラギノ角ゴ Pro W3"/>
              </a:rPr>
              <a:t>A technique of extracting sets of tuples (ES’s) that can be regarded as mutually equivalent, from multidimensional series of data</a:t>
            </a:r>
            <a:endParaRPr lang="ja-JP" altLang="en-US" sz="2000" dirty="0">
              <a:latin typeface="ヒラギノ角ゴ Pro W3"/>
              <a:ea typeface="ヒラギノ角ゴ Pro W3"/>
              <a:cs typeface="ヒラギノ角ゴ Pro W3"/>
            </a:endParaRPr>
          </a:p>
        </p:txBody>
      </p:sp>
      <p:pic>
        <p:nvPicPr>
          <p:cNvPr id="291" name="図 2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65" y="2083730"/>
            <a:ext cx="2856339" cy="1954930"/>
          </a:xfrm>
          <a:prstGeom prst="rect">
            <a:avLst/>
          </a:prstGeom>
        </p:spPr>
      </p:pic>
      <p:sp>
        <p:nvSpPr>
          <p:cNvPr id="292" name="フローチャート: 代替処理 291"/>
          <p:cNvSpPr/>
          <p:nvPr/>
        </p:nvSpPr>
        <p:spPr>
          <a:xfrm>
            <a:off x="467544" y="1844824"/>
            <a:ext cx="3216606" cy="2696446"/>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93" name="テキスト ボックス 292"/>
              <p:cNvSpPr txBox="1"/>
              <p:nvPr/>
            </p:nvSpPr>
            <p:spPr>
              <a:xfrm>
                <a:off x="570965" y="1527869"/>
                <a:ext cx="2983654" cy="461665"/>
              </a:xfrm>
              <a:prstGeom prst="rect">
                <a:avLst/>
              </a:prstGeom>
              <a:solidFill>
                <a:schemeClr val="bg1"/>
              </a:solidFill>
              <a:ln>
                <a:solidFill>
                  <a:schemeClr val="tx1"/>
                </a:solidFill>
              </a:ln>
            </p:spPr>
            <p:txBody>
              <a:bodyPr wrap="square" rtlCol="0">
                <a:spAutoFit/>
              </a:bodyPr>
              <a:lstStyle/>
              <a:p>
                <a:r>
                  <a:rPr kumimoji="1" lang="en-US" altLang="ja-JP" sz="2400" b="1" dirty="0"/>
                  <a:t>Input</a:t>
                </a:r>
                <a:r>
                  <a:rPr kumimoji="1" lang="en-US" altLang="ja-JP" sz="2400" dirty="0"/>
                  <a:t>: </a:t>
                </a:r>
                <a:r>
                  <a:rPr lang="en-US" altLang="ja-JP" sz="2400" dirty="0"/>
                  <a:t> sequences</a:t>
                </a:r>
                <a:endParaRPr lang="ja-JP" altLang="en-US" sz="2400" dirty="0"/>
              </a:p>
            </p:txBody>
          </p:sp>
        </mc:Choice>
        <mc:Fallback xmlns="">
          <p:sp>
            <p:nvSpPr>
              <p:cNvPr id="293" name="テキスト ボックス 292"/>
              <p:cNvSpPr txBox="1">
                <a:spLocks noRot="1" noChangeAspect="1" noMove="1" noResize="1" noEditPoints="1" noAdjustHandles="1" noChangeArrowheads="1" noChangeShapeType="1" noTextEdit="1"/>
              </p:cNvSpPr>
              <p:nvPr/>
            </p:nvSpPr>
            <p:spPr>
              <a:xfrm>
                <a:off x="570965" y="1527869"/>
                <a:ext cx="2983654" cy="461665"/>
              </a:xfrm>
              <a:prstGeom prst="rect">
                <a:avLst/>
              </a:prstGeom>
              <a:blipFill rotWithShape="1">
                <a:blip r:embed="rId4"/>
                <a:stretch>
                  <a:fillRect/>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4" name="テキスト ボックス 293"/>
              <p:cNvSpPr txBox="1"/>
              <p:nvPr/>
            </p:nvSpPr>
            <p:spPr>
              <a:xfrm>
                <a:off x="1608445" y="4088983"/>
                <a:ext cx="951271" cy="461665"/>
              </a:xfrm>
              <a:prstGeom prst="rect">
                <a:avLst/>
              </a:prstGeom>
              <a:noFill/>
              <a:ln>
                <a:noFill/>
              </a:ln>
            </p:spPr>
            <p:txBody>
              <a:bodyPr wrap="square" rtlCol="0">
                <a:spAutoFit/>
              </a:bodyPr>
              <a:lstStyle/>
              <a:p>
                <a:endParaRPr kumimoji="1" lang="ja-JP" altLang="en-US" sz="2400" dirty="0"/>
              </a:p>
            </p:txBody>
          </p:sp>
        </mc:Choice>
        <mc:Fallback xmlns="">
          <p:sp>
            <p:nvSpPr>
              <p:cNvPr id="294" name="テキスト ボックス 293"/>
              <p:cNvSpPr txBox="1">
                <a:spLocks noRot="1" noChangeAspect="1" noMove="1" noResize="1" noEditPoints="1" noAdjustHandles="1" noChangeArrowheads="1" noChangeShapeType="1" noTextEdit="1"/>
              </p:cNvSpPr>
              <p:nvPr/>
            </p:nvSpPr>
            <p:spPr>
              <a:xfrm>
                <a:off x="1608445" y="4088983"/>
                <a:ext cx="951271" cy="461665"/>
              </a:xfrm>
              <a:prstGeom prst="rect">
                <a:avLst/>
              </a:prstGeom>
              <a:blipFill rotWithShape="1">
                <a:blip r:embed="rId5"/>
                <a:stretch>
                  <a:fillRect/>
                </a:stretch>
              </a:blipFill>
              <a:ln>
                <a:noFill/>
              </a:ln>
            </p:spPr>
            <p:txBody>
              <a:bodyPr/>
              <a:lstStyle/>
              <a:p>
                <a:r>
                  <a:rPr lang="ja-JP" altLang="en-US">
                    <a:noFill/>
                  </a:rPr>
                  <a:t> </a:t>
                </a:r>
              </a:p>
            </p:txBody>
          </p:sp>
        </mc:Fallback>
      </mc:AlternateContent>
      <p:grpSp>
        <p:nvGrpSpPr>
          <p:cNvPr id="295" name="グループ化 3"/>
          <p:cNvGrpSpPr/>
          <p:nvPr/>
        </p:nvGrpSpPr>
        <p:grpSpPr>
          <a:xfrm>
            <a:off x="4860032" y="2066960"/>
            <a:ext cx="3388816" cy="2442160"/>
            <a:chOff x="5421745" y="4350692"/>
            <a:chExt cx="3388816" cy="2442160"/>
          </a:xfrm>
        </p:grpSpPr>
        <p:pic>
          <p:nvPicPr>
            <p:cNvPr id="296" name="図 2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2104" y="4381596"/>
              <a:ext cx="3240618" cy="1118556"/>
            </a:xfrm>
            <a:prstGeom prst="rect">
              <a:avLst/>
            </a:prstGeom>
          </p:spPr>
        </p:pic>
        <p:pic>
          <p:nvPicPr>
            <p:cNvPr id="297" name="図 2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0976" y="5641076"/>
              <a:ext cx="3222874" cy="1112432"/>
            </a:xfrm>
            <a:prstGeom prst="rect">
              <a:avLst/>
            </a:prstGeom>
          </p:spPr>
        </p:pic>
        <p:sp>
          <p:nvSpPr>
            <p:cNvPr id="298" name="正方形/長方形 297"/>
            <p:cNvSpPr/>
            <p:nvPr/>
          </p:nvSpPr>
          <p:spPr>
            <a:xfrm>
              <a:off x="5421745" y="4350692"/>
              <a:ext cx="3388816" cy="119112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9" name="正方形/長方形 298"/>
            <p:cNvSpPr/>
            <p:nvPr/>
          </p:nvSpPr>
          <p:spPr>
            <a:xfrm>
              <a:off x="5421745" y="5601731"/>
              <a:ext cx="3388816" cy="1191121"/>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4" name="フローチャート: 代替処理 303"/>
          <p:cNvSpPr/>
          <p:nvPr/>
        </p:nvSpPr>
        <p:spPr>
          <a:xfrm>
            <a:off x="4572000" y="1876131"/>
            <a:ext cx="4464496" cy="2704997"/>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5" name="テキスト ボックス 304"/>
          <p:cNvSpPr txBox="1"/>
          <p:nvPr/>
        </p:nvSpPr>
        <p:spPr>
          <a:xfrm>
            <a:off x="4660822" y="1527175"/>
            <a:ext cx="4015634" cy="461665"/>
          </a:xfrm>
          <a:prstGeom prst="rect">
            <a:avLst/>
          </a:prstGeom>
          <a:solidFill>
            <a:schemeClr val="bg1"/>
          </a:solidFill>
          <a:ln>
            <a:solidFill>
              <a:schemeClr val="tx1"/>
            </a:solidFill>
          </a:ln>
        </p:spPr>
        <p:txBody>
          <a:bodyPr wrap="square" rtlCol="0">
            <a:spAutoFit/>
          </a:bodyPr>
          <a:lstStyle/>
          <a:p>
            <a:r>
              <a:rPr lang="en-US" altLang="ja-JP" sz="2400" b="1" dirty="0"/>
              <a:t>Out</a:t>
            </a:r>
            <a:r>
              <a:rPr kumimoji="1" lang="en-US" altLang="ja-JP" sz="2400" b="1" dirty="0"/>
              <a:t>put</a:t>
            </a:r>
            <a:r>
              <a:rPr kumimoji="1" lang="en-US" altLang="ja-JP" sz="2400" dirty="0"/>
              <a:t>: </a:t>
            </a:r>
            <a:r>
              <a:rPr lang="en-US" altLang="ja-JP" sz="2400" u="sng" dirty="0"/>
              <a:t>Sets of tuples (ES’s)</a:t>
            </a:r>
            <a:endParaRPr lang="ja-JP" altLang="en-US" sz="2400" u="sng" dirty="0"/>
          </a:p>
        </p:txBody>
      </p:sp>
      <p:sp>
        <p:nvSpPr>
          <p:cNvPr id="10" name="右矢印 9"/>
          <p:cNvSpPr/>
          <p:nvPr/>
        </p:nvSpPr>
        <p:spPr>
          <a:xfrm>
            <a:off x="3851920" y="2636912"/>
            <a:ext cx="648072" cy="10801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7" name="正方形/長方形 306"/>
          <p:cNvSpPr/>
          <p:nvPr/>
        </p:nvSpPr>
        <p:spPr bwMode="auto">
          <a:xfrm>
            <a:off x="2915816" y="4714027"/>
            <a:ext cx="5976664" cy="1955333"/>
          </a:xfrm>
          <a:prstGeom prst="rect">
            <a:avLst/>
          </a:prstGeom>
          <a:solidFill>
            <a:srgbClr val="0000FF">
              <a:alpha val="50196"/>
            </a:srgbClr>
          </a:solidFill>
          <a:ln w="9525" cap="flat" cmpd="sng" algn="ctr">
            <a:solidFill>
              <a:srgbClr val="5756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r>
              <a:rPr lang="en-US" altLang="ja-JP" sz="1800" u="sng" dirty="0">
                <a:solidFill>
                  <a:schemeClr val="tx1"/>
                </a:solidFill>
                <a:latin typeface="ヒラギノ角ゴ Pro W3"/>
                <a:ea typeface="ヒラギノ角ゴ Pro W3"/>
                <a:cs typeface="ヒラギノ角ゴ Pro W3"/>
              </a:rPr>
              <a:t>Theta phase precession in HCF </a:t>
            </a:r>
            <a:r>
              <a:rPr lang="en-US" altLang="ja-JP" sz="1400" u="sng" dirty="0">
                <a:solidFill>
                  <a:schemeClr val="tx1"/>
                </a:solidFill>
                <a:latin typeface="ヒラギノ角ゴ Pro W3"/>
                <a:ea typeface="ヒラギノ角ゴ Pro W3"/>
                <a:cs typeface="ヒラギノ角ゴ Pro W3"/>
              </a:rPr>
              <a:t>(Hippocampal Formation)</a:t>
            </a:r>
          </a:p>
        </p:txBody>
      </p:sp>
      <p:pic>
        <p:nvPicPr>
          <p:cNvPr id="30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5158" y="5013176"/>
            <a:ext cx="2736304" cy="1587057"/>
          </a:xfrm>
          <a:prstGeom prst="rect">
            <a:avLst/>
          </a:prstGeom>
          <a:ln>
            <a:noFill/>
          </a:ln>
          <a:effectLst>
            <a:outerShdw dist="35921" dir="2700000" algn="ctr" rotWithShape="0">
              <a:schemeClr val="bg2"/>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 name="正方形/長方形 308"/>
          <p:cNvSpPr/>
          <p:nvPr/>
        </p:nvSpPr>
        <p:spPr>
          <a:xfrm>
            <a:off x="3203848" y="6309320"/>
            <a:ext cx="3293358" cy="261610"/>
          </a:xfrm>
          <a:prstGeom prst="rect">
            <a:avLst/>
          </a:prstGeom>
        </p:spPr>
        <p:txBody>
          <a:bodyPr wrap="square">
            <a:spAutoFit/>
          </a:bodyPr>
          <a:lstStyle/>
          <a:p>
            <a:pPr algn="ctr"/>
            <a:r>
              <a:rPr lang="en-US" altLang="ja-JP" sz="1100" dirty="0">
                <a:solidFill>
                  <a:schemeClr val="tx1"/>
                </a:solidFill>
                <a:latin typeface="+mn-lt"/>
              </a:rPr>
              <a:t>( Sato and Yamaguchi : Neural Computation 2003)</a:t>
            </a:r>
            <a:endParaRPr lang="ja-JP" altLang="en-US" sz="1100" dirty="0">
              <a:solidFill>
                <a:schemeClr val="tx1"/>
              </a:solidFill>
              <a:latin typeface="+mn-lt"/>
            </a:endParaRPr>
          </a:p>
        </p:txBody>
      </p:sp>
      <p:sp>
        <p:nvSpPr>
          <p:cNvPr id="11" name="正方形/長方形 10"/>
          <p:cNvSpPr/>
          <p:nvPr/>
        </p:nvSpPr>
        <p:spPr>
          <a:xfrm>
            <a:off x="3400862" y="5157192"/>
            <a:ext cx="2520280" cy="984885"/>
          </a:xfrm>
          <a:prstGeom prst="rect">
            <a:avLst/>
          </a:prstGeom>
        </p:spPr>
        <p:txBody>
          <a:bodyPr wrap="square">
            <a:spAutoFit/>
          </a:bodyPr>
          <a:lstStyle/>
          <a:p>
            <a:pPr lvl="0"/>
            <a:r>
              <a:rPr lang="en-US" altLang="ja-JP" sz="1600" b="1" dirty="0">
                <a:solidFill>
                  <a:schemeClr val="tx1"/>
                </a:solidFill>
                <a:latin typeface="ヒラギノ角ゴ Pro W3"/>
                <a:ea typeface="ヒラギノ角ゴ Pro W3"/>
                <a:cs typeface="ヒラギノ角ゴ Pro W3"/>
              </a:rPr>
              <a:t>Several sequential events are packed in each phase (~5 Hz)</a:t>
            </a:r>
          </a:p>
          <a:p>
            <a:endParaRPr lang="ja-JP" altLang="en-US" sz="1000" u="sng" dirty="0">
              <a:solidFill>
                <a:schemeClr val="tx1"/>
              </a:solidFill>
              <a:latin typeface="ヒラギノ角ゴ Pro W3"/>
              <a:ea typeface="ヒラギノ角ゴ Pro W3"/>
              <a:cs typeface="ヒラギノ角ゴ Pro W3"/>
            </a:endParaRPr>
          </a:p>
        </p:txBody>
      </p:sp>
      <p:cxnSp>
        <p:nvCxnSpPr>
          <p:cNvPr id="13" name="直線コネクタ 12"/>
          <p:cNvCxnSpPr/>
          <p:nvPr/>
        </p:nvCxnSpPr>
        <p:spPr>
          <a:xfrm>
            <a:off x="251520" y="4653136"/>
            <a:ext cx="8712968"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曲折矢印 13"/>
          <p:cNvSpPr/>
          <p:nvPr/>
        </p:nvSpPr>
        <p:spPr>
          <a:xfrm rot="16200000">
            <a:off x="1691680" y="4221088"/>
            <a:ext cx="1224136" cy="2088232"/>
          </a:xfrm>
          <a:prstGeom prst="bentArrow">
            <a:avLst>
              <a:gd name="adj1" fmla="val 45871"/>
              <a:gd name="adj2" fmla="val 40652"/>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1619672" y="5373216"/>
            <a:ext cx="1510750" cy="461665"/>
          </a:xfrm>
          <a:prstGeom prst="rect">
            <a:avLst/>
          </a:prstGeom>
          <a:noFill/>
        </p:spPr>
        <p:txBody>
          <a:bodyPr wrap="none" rtlCol="0">
            <a:spAutoFit/>
          </a:bodyPr>
          <a:lstStyle/>
          <a:p>
            <a:r>
              <a:rPr kumimoji="1" lang="en-US" altLang="ja-JP" sz="2400" dirty="0"/>
              <a:t>Inspiration</a:t>
            </a:r>
            <a:endParaRPr kumimoji="1" lang="ja-JP" altLang="en-US" sz="2400" dirty="0"/>
          </a:p>
        </p:txBody>
      </p:sp>
      <p:cxnSp>
        <p:nvCxnSpPr>
          <p:cNvPr id="22" name="カギ線コネクタ 21"/>
          <p:cNvCxnSpPr>
            <a:stCxn id="298" idx="3"/>
            <a:endCxn id="299" idx="3"/>
          </p:cNvCxnSpPr>
          <p:nvPr/>
        </p:nvCxnSpPr>
        <p:spPr>
          <a:xfrm>
            <a:off x="8248848" y="2662521"/>
            <a:ext cx="12700" cy="1251039"/>
          </a:xfrm>
          <a:prstGeom prst="bentConnector3">
            <a:avLst>
              <a:gd name="adj1" fmla="val 180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 name="正方形/長方形 19"/>
          <p:cNvSpPr/>
          <p:nvPr/>
        </p:nvSpPr>
        <p:spPr>
          <a:xfrm rot="16200000">
            <a:off x="7638429" y="3098876"/>
            <a:ext cx="2088232" cy="444224"/>
          </a:xfrm>
          <a:prstGeom prst="rect">
            <a:avLst/>
          </a:prstGeom>
          <a:solidFill>
            <a:srgbClr val="D9D9D9"/>
          </a:solidFill>
        </p:spPr>
        <p:txBody>
          <a:bodyPr wrap="square">
            <a:spAutoFit/>
          </a:bodyPr>
          <a:lstStyle/>
          <a:p>
            <a:pPr>
              <a:lnSpc>
                <a:spcPct val="80000"/>
              </a:lnSpc>
            </a:pPr>
            <a:r>
              <a:rPr lang="en-US" altLang="ja-JP" sz="1400" dirty="0">
                <a:latin typeface="ヒラギノ角ゴ Pro W3"/>
                <a:ea typeface="ヒラギノ角ゴ Pro W3"/>
                <a:cs typeface="ヒラギノ角ゴ Pro W3"/>
              </a:rPr>
              <a:t>Equivalent with some similarity function</a:t>
            </a:r>
            <a:endParaRPr lang="ja-JP" altLang="en-US" sz="1400" dirty="0"/>
          </a:p>
        </p:txBody>
      </p:sp>
      <p:sp>
        <p:nvSpPr>
          <p:cNvPr id="3" name="テキスト ボックス 2"/>
          <p:cNvSpPr txBox="1"/>
          <p:nvPr/>
        </p:nvSpPr>
        <p:spPr>
          <a:xfrm>
            <a:off x="1691680" y="4227185"/>
            <a:ext cx="3006001" cy="353943"/>
          </a:xfrm>
          <a:prstGeom prst="rect">
            <a:avLst/>
          </a:prstGeom>
          <a:noFill/>
        </p:spPr>
        <p:txBody>
          <a:bodyPr wrap="none" rtlCol="0">
            <a:spAutoFit/>
          </a:bodyPr>
          <a:lstStyle/>
          <a:p>
            <a:r>
              <a:rPr kumimoji="1" lang="en-US" altLang="ja-JP" dirty="0" smtClean="0"/>
              <a:t>(</a:t>
            </a:r>
            <a:r>
              <a:rPr kumimoji="1" lang="en-US" altLang="ja-JP" dirty="0" err="1" smtClean="0"/>
              <a:t>Stao</a:t>
            </a:r>
            <a:r>
              <a:rPr kumimoji="1" lang="en-US" altLang="ja-JP" dirty="0" smtClean="0"/>
              <a:t>, Yamakawa, IJCNN 2017)</a:t>
            </a:r>
            <a:endParaRPr kumimoji="1" lang="ja-JP" altLang="en-US" dirty="0"/>
          </a:p>
        </p:txBody>
      </p:sp>
    </p:spTree>
    <p:extLst>
      <p:ext uri="{BB962C8B-B14F-4D97-AF65-F5344CB8AC3E}">
        <p14:creationId xmlns:p14="http://schemas.microsoft.com/office/powerpoint/2010/main" val="2596700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Today’s talk</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kumimoji="1" lang="en-US" altLang="ja-JP" dirty="0">
                <a:solidFill>
                  <a:schemeClr val="bg1">
                    <a:lumMod val="75000"/>
                  </a:schemeClr>
                </a:solidFill>
              </a:rPr>
              <a:t>Self-introduction</a:t>
            </a:r>
          </a:p>
          <a:p>
            <a:pPr marL="514350" indent="-514350">
              <a:buFont typeface="+mj-lt"/>
              <a:buAutoNum type="arabicPeriod"/>
            </a:pPr>
            <a:endParaRPr kumimoji="1"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Whole brain architecture</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rgbClr val="000000"/>
                </a:solidFill>
              </a:rPr>
              <a:t>Brain-inspired AI in harmony with humanity</a:t>
            </a:r>
          </a:p>
          <a:p>
            <a:pPr marL="514350" indent="-514350">
              <a:buFont typeface="+mj-lt"/>
              <a:buAutoNum type="arabicPeriod"/>
            </a:pPr>
            <a:endParaRPr lang="en-US" altLang="ja-JP" dirty="0">
              <a:solidFill>
                <a:srgbClr val="000000"/>
              </a:solidFill>
            </a:endParaRPr>
          </a:p>
          <a:p>
            <a:pPr marL="514350" indent="-514350">
              <a:buFont typeface="+mj-lt"/>
              <a:buAutoNum type="arabicPeriod"/>
            </a:pPr>
            <a:r>
              <a:rPr lang="en-US" altLang="ja-JP" dirty="0">
                <a:solidFill>
                  <a:schemeClr val="bg1">
                    <a:lumMod val="75000"/>
                  </a:schemeClr>
                </a:solidFill>
              </a:rPr>
              <a:t>Conclusions</a:t>
            </a:r>
          </a:p>
          <a:p>
            <a:pPr marL="514350" indent="-514350">
              <a:buFont typeface="+mj-lt"/>
              <a:buAutoNum type="arabicPeriod"/>
            </a:pPr>
            <a:endParaRPr lang="en-US" altLang="ja-JP" dirty="0">
              <a:solidFill>
                <a:srgbClr val="000000"/>
              </a:solidFill>
            </a:endParaRPr>
          </a:p>
          <a:p>
            <a:pPr marL="514350" indent="-514350">
              <a:buFont typeface="+mj-lt"/>
              <a:buAutoNum type="arabicPeriod"/>
            </a:pPr>
            <a:endParaRPr lang="en-US" altLang="ja-JP" dirty="0">
              <a:solidFill>
                <a:srgbClr val="000000"/>
              </a:solidFill>
            </a:endParaRPr>
          </a:p>
          <a:p>
            <a:pPr marL="514350" indent="-514350">
              <a:buFont typeface="+mj-lt"/>
              <a:buAutoNum type="arabicPeriod"/>
            </a:pPr>
            <a:endParaRPr lang="en-US" altLang="ja-JP" dirty="0">
              <a:solidFill>
                <a:srgbClr val="000000"/>
              </a:solidFill>
            </a:endParaRPr>
          </a:p>
          <a:p>
            <a:pPr marL="514350" indent="-514350">
              <a:buFont typeface="+mj-lt"/>
              <a:buAutoNum type="arabicPeriod"/>
            </a:pPr>
            <a:endParaRPr lang="en-US" altLang="ja-JP" dirty="0">
              <a:solidFill>
                <a:srgbClr val="000000"/>
              </a:solidFill>
            </a:endParaRPr>
          </a:p>
          <a:p>
            <a:pPr marL="514350" indent="-514350">
              <a:buFont typeface="+mj-lt"/>
              <a:buAutoNum type="arabicPeriod"/>
            </a:pPr>
            <a:endParaRPr lang="en-US" altLang="ja-JP" dirty="0">
              <a:solidFill>
                <a:srgbClr val="000000"/>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1545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Today’s talk</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kumimoji="1" lang="en-US" altLang="ja-JP" dirty="0"/>
              <a:t>Self-introduction</a:t>
            </a:r>
          </a:p>
          <a:p>
            <a:pPr marL="514350" indent="-514350">
              <a:buFont typeface="+mj-lt"/>
              <a:buAutoNum type="arabicPeriod"/>
            </a:pPr>
            <a:endParaRPr kumimoji="1"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Whole brain architecture</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Brain-inspired AI in harmony with humanity</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Conclusions</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9034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just"/>
            <a:r>
              <a:rPr kumimoji="1" lang="en-US" altLang="ja-JP" dirty="0"/>
              <a:t>Abilities of AGI</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a:t>Gatsby-Kaken Joint Workshop on AI and Neuroscience </a:t>
            </a:r>
            <a:endParaRPr lang="de-DE" altLang="ja-JP"/>
          </a:p>
        </p:txBody>
      </p:sp>
      <p:grpSp>
        <p:nvGrpSpPr>
          <p:cNvPr id="4" name="図形グループ 3"/>
          <p:cNvGrpSpPr/>
          <p:nvPr/>
        </p:nvGrpSpPr>
        <p:grpSpPr>
          <a:xfrm>
            <a:off x="107505" y="980728"/>
            <a:ext cx="8856983" cy="5472608"/>
            <a:chOff x="1415570" y="1412776"/>
            <a:chExt cx="10337974" cy="4842914"/>
          </a:xfrm>
        </p:grpSpPr>
        <p:sp>
          <p:nvSpPr>
            <p:cNvPr id="16" name="コンテンツ プレースホルダー 2"/>
            <p:cNvSpPr txBox="1">
              <a:spLocks/>
            </p:cNvSpPr>
            <p:nvPr/>
          </p:nvSpPr>
          <p:spPr>
            <a:xfrm>
              <a:off x="7459706" y="4153546"/>
              <a:ext cx="4250175" cy="889542"/>
            </a:xfrm>
            <a:prstGeom prst="rect">
              <a:avLst/>
            </a:prstGeom>
            <a:solidFill>
              <a:schemeClr val="bg1">
                <a:lumMod val="85000"/>
              </a:schemeClr>
            </a:solidFill>
            <a:ln>
              <a:solidFill>
                <a:srgbClr val="000000"/>
              </a:solidFill>
            </a:ln>
          </p:spPr>
          <p:txBody>
            <a:bodyPr lIns="72000" tIns="46800"/>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indent="0">
                <a:lnSpc>
                  <a:spcPct val="100000"/>
                </a:lnSpc>
                <a:buFont typeface="Wingdings" pitchFamily="2" charset="2"/>
                <a:buNone/>
              </a:pPr>
              <a:r>
                <a:rPr lang="en-US" altLang="ja-JP" sz="2800" u="sng" dirty="0">
                  <a:latin typeface="+mn-lt"/>
                  <a:cs typeface="Arial"/>
                </a:rPr>
                <a:t>Robustness:</a:t>
              </a:r>
              <a:r>
                <a:rPr lang="en-US" altLang="ja-JP" sz="2800" dirty="0">
                  <a:latin typeface="+mn-lt"/>
                  <a:cs typeface="Arial"/>
                </a:rPr>
                <a:t> </a:t>
              </a:r>
              <a:r>
                <a:rPr lang="en-US" altLang="ja-JP" sz="2400" dirty="0">
                  <a:latin typeface="+mn-lt"/>
                  <a:cs typeface="Arial"/>
                </a:rPr>
                <a:t>Can handle exceptional situations</a:t>
              </a:r>
            </a:p>
            <a:p>
              <a:pPr marL="442912" lvl="1" indent="0">
                <a:lnSpc>
                  <a:spcPct val="100000"/>
                </a:lnSpc>
                <a:buFont typeface="Wingdings" pitchFamily="2" charset="2"/>
                <a:buNone/>
              </a:pPr>
              <a:endParaRPr lang="en-US" altLang="ja-JP" sz="2800" dirty="0">
                <a:latin typeface="+mn-lt"/>
                <a:cs typeface="Arial"/>
              </a:endParaRPr>
            </a:p>
            <a:p>
              <a:pPr marL="442912" lvl="1" indent="0">
                <a:lnSpc>
                  <a:spcPct val="100000"/>
                </a:lnSpc>
                <a:buFont typeface="Wingdings" pitchFamily="2" charset="2"/>
                <a:buNone/>
              </a:pPr>
              <a:endParaRPr lang="ja-JP" altLang="ja-JP" sz="2800" dirty="0">
                <a:latin typeface="+mn-lt"/>
                <a:cs typeface="Arial"/>
              </a:endParaRPr>
            </a:p>
          </p:txBody>
        </p:sp>
        <p:sp>
          <p:nvSpPr>
            <p:cNvPr id="17" name="コンテンツ プレースホルダー 3"/>
            <p:cNvSpPr txBox="1">
              <a:spLocks/>
            </p:cNvSpPr>
            <p:nvPr/>
          </p:nvSpPr>
          <p:spPr>
            <a:xfrm>
              <a:off x="7459706" y="5172407"/>
              <a:ext cx="4250175" cy="1083283"/>
            </a:xfrm>
            <a:prstGeom prst="rect">
              <a:avLst/>
            </a:prstGeom>
            <a:solidFill>
              <a:schemeClr val="bg1">
                <a:lumMod val="85000"/>
              </a:schemeClr>
            </a:solidFill>
            <a:ln>
              <a:solidFill>
                <a:srgbClr val="000000"/>
              </a:solidFill>
            </a:ln>
          </p:spPr>
          <p:txBody>
            <a:bodyPr lIns="72000" tIns="46800"/>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indent="0">
                <a:lnSpc>
                  <a:spcPct val="100000"/>
                </a:lnSpc>
                <a:buFont typeface="Wingdings" pitchFamily="2" charset="2"/>
                <a:buNone/>
              </a:pPr>
              <a:r>
                <a:rPr lang="en-US" altLang="ja-JP" sz="2800" u="sng" dirty="0">
                  <a:latin typeface="+mn-lt"/>
                  <a:cs typeface="Arial"/>
                </a:rPr>
                <a:t>Creativity: </a:t>
              </a:r>
              <a:r>
                <a:rPr lang="en-US" altLang="ja-JP" sz="2400" dirty="0">
                  <a:latin typeface="+mn-lt"/>
                  <a:cs typeface="Arial"/>
                </a:rPr>
                <a:t>Creates hypotheses and understands the universe</a:t>
              </a:r>
            </a:p>
          </p:txBody>
        </p:sp>
        <p:sp>
          <p:nvSpPr>
            <p:cNvPr id="18" name="Rectangle 5"/>
            <p:cNvSpPr txBox="1">
              <a:spLocks noChangeArrowheads="1"/>
            </p:cNvSpPr>
            <p:nvPr/>
          </p:nvSpPr>
          <p:spPr bwMode="gray">
            <a:xfrm>
              <a:off x="4788024" y="1412776"/>
              <a:ext cx="6965520" cy="988328"/>
            </a:xfrm>
            <a:prstGeom prst="rect">
              <a:avLst/>
            </a:prstGeom>
            <a:solidFill>
              <a:schemeClr val="bg1">
                <a:lumMod val="85000"/>
              </a:schemeClr>
            </a:solidFill>
            <a:ln>
              <a:solidFill>
                <a:srgbClr val="000000"/>
              </a:solidFill>
            </a:ln>
            <a:extLst/>
          </p:spPr>
          <p:txBody>
            <a:bodyPr vert="horz" wrap="square" lIns="144000" tIns="140400" rIns="108000" bIns="140400" numCol="1" anchor="t" anchorCtr="0" compatLnSpc="1">
              <a:prstTxWarp prst="textNoShape">
                <a:avLst/>
              </a:prstTxWarp>
            </a:bodyP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indent="0">
                <a:lnSpc>
                  <a:spcPct val="100000"/>
                </a:lnSpc>
                <a:buNone/>
              </a:pPr>
              <a:r>
                <a:rPr lang="en-US" altLang="ja-JP" sz="2800" u="sng" dirty="0">
                  <a:latin typeface="+mn-lt"/>
                  <a:cs typeface="Arial"/>
                </a:rPr>
                <a:t>Development costs are lower than narrow AIs: </a:t>
              </a:r>
              <a:r>
                <a:rPr lang="en-US" altLang="ja-JP" sz="2400" dirty="0">
                  <a:latin typeface="+mn-lt"/>
                  <a:cs typeface="Arial"/>
                </a:rPr>
                <a:t>Disruptive innovation</a:t>
              </a:r>
            </a:p>
          </p:txBody>
        </p:sp>
        <p:sp>
          <p:nvSpPr>
            <p:cNvPr id="19" name="Rectangle 5"/>
            <p:cNvSpPr txBox="1">
              <a:spLocks noChangeArrowheads="1"/>
            </p:cNvSpPr>
            <p:nvPr/>
          </p:nvSpPr>
          <p:spPr bwMode="gray">
            <a:xfrm>
              <a:off x="4788024" y="2631279"/>
              <a:ext cx="6952831" cy="1317302"/>
            </a:xfrm>
            <a:prstGeom prst="rect">
              <a:avLst/>
            </a:prstGeom>
            <a:solidFill>
              <a:schemeClr val="bg1">
                <a:lumMod val="85000"/>
              </a:schemeClr>
            </a:solidFill>
            <a:ln>
              <a:solidFill>
                <a:srgbClr val="000000"/>
              </a:solidFill>
            </a:ln>
            <a:extLst/>
          </p:spPr>
          <p:txBody>
            <a:bodyPr vert="horz" wrap="square" lIns="144000" tIns="140400" rIns="108000" bIns="140400" numCol="1" anchor="t" anchorCtr="0" compatLnSpc="1">
              <a:prstTxWarp prst="textNoShape">
                <a:avLst/>
              </a:prstTxWarp>
            </a:bodyP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a:lnSpc>
                  <a:spcPct val="90000"/>
                </a:lnSpc>
              </a:pPr>
              <a:r>
                <a:rPr lang="en-US" altLang="ja-JP" sz="2800" u="sng" dirty="0">
                  <a:latin typeface="+mn-lt"/>
                  <a:cs typeface="Arial"/>
                </a:rPr>
                <a:t>Generalist AI</a:t>
              </a:r>
              <a:r>
                <a:rPr lang="en-US" altLang="ja-JP" sz="2400" dirty="0">
                  <a:latin typeface="+mn-lt"/>
                  <a:cs typeface="Arial"/>
                </a:rPr>
                <a:t>: (1) Make decision by integrating a diverse specialist </a:t>
              </a:r>
              <a:r>
                <a:rPr lang="en-US" altLang="ja-JP" sz="2400" dirty="0" smtClean="0">
                  <a:latin typeface="+mn-lt"/>
                  <a:cs typeface="Arial"/>
                </a:rPr>
                <a:t/>
              </a:r>
              <a:br>
                <a:rPr lang="en-US" altLang="ja-JP" sz="2400" dirty="0" smtClean="0">
                  <a:latin typeface="+mn-lt"/>
                  <a:cs typeface="Arial"/>
                </a:rPr>
              </a:br>
              <a:r>
                <a:rPr lang="en-US" altLang="ja-JP" sz="2400" dirty="0" smtClean="0">
                  <a:latin typeface="+mn-lt"/>
                  <a:cs typeface="Arial"/>
                </a:rPr>
                <a:t> </a:t>
              </a:r>
              <a:r>
                <a:rPr lang="en-US" altLang="ja-JP" sz="2400" dirty="0">
                  <a:latin typeface="+mn-lt"/>
                  <a:cs typeface="Arial"/>
                </a:rPr>
                <a:t>(2) Communicating with each specific user using wide range of of topics</a:t>
              </a:r>
            </a:p>
            <a:p>
              <a:pPr marL="0" indent="0">
                <a:lnSpc>
                  <a:spcPct val="100000"/>
                </a:lnSpc>
                <a:buNone/>
              </a:pPr>
              <a:endParaRPr lang="en-US" altLang="ja-JP" sz="2400" dirty="0">
                <a:latin typeface="+mn-lt"/>
                <a:cs typeface="Arial"/>
              </a:endParaRPr>
            </a:p>
          </p:txBody>
        </p:sp>
        <p:sp>
          <p:nvSpPr>
            <p:cNvPr id="20" name="右矢印 19"/>
            <p:cNvSpPr/>
            <p:nvPr/>
          </p:nvSpPr>
          <p:spPr>
            <a:xfrm>
              <a:off x="3820945" y="3065930"/>
              <a:ext cx="1008112" cy="576064"/>
            </a:xfrm>
            <a:prstGeom prst="rightArrow">
              <a:avLst/>
            </a:prstGeom>
            <a:solidFill>
              <a:schemeClr val="tx1"/>
            </a:solidFill>
            <a:ln w="9525" cap="flat" cmpd="sng" algn="ctr">
              <a:noFill/>
              <a:prstDash val="solid"/>
            </a:ln>
            <a:effectLst>
              <a:outerShdw blurRad="40000" dist="20000" dir="5400000" rotWithShape="0">
                <a:srgbClr val="000000">
                  <a:alpha val="38000"/>
                </a:srgbClr>
              </a:outerShdw>
            </a:effectLst>
          </p:spPr>
          <p:txBody>
            <a:bodyPr rtlCol="0" anchor="ct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marR="0" indent="0" algn="ctr" defTabSz="914400" eaLnBrk="1" fontAlgn="auto" latinLnBrk="0" hangingPunct="1">
                <a:lnSpc>
                  <a:spcPct val="85000"/>
                </a:lnSpc>
                <a:spcBef>
                  <a:spcPts val="0"/>
                </a:spcBef>
                <a:spcAft>
                  <a:spcPts val="0"/>
                </a:spcAft>
                <a:buClrTx/>
                <a:buSzTx/>
                <a:buFontTx/>
                <a:buNone/>
                <a:tabLst/>
              </a:pPr>
              <a:endParaRPr kumimoji="0" lang="ja-JP" altLang="en-US" sz="2800" i="0" u="none" strike="noStrike" kern="0" cap="none" spc="0" normalizeH="0" baseline="0" noProof="0" dirty="0">
                <a:ln>
                  <a:noFill/>
                </a:ln>
                <a:solidFill>
                  <a:srgbClr val="FF0000"/>
                </a:solidFill>
                <a:effectLst/>
                <a:uLnTx/>
                <a:uFillTx/>
                <a:latin typeface="+mn-lt"/>
                <a:ea typeface="ＭＳ Ｐゴシック"/>
                <a:cs typeface="Arial"/>
              </a:endParaRPr>
            </a:p>
          </p:txBody>
        </p:sp>
        <p:sp>
          <p:nvSpPr>
            <p:cNvPr id="21" name="右矢印 20"/>
            <p:cNvSpPr/>
            <p:nvPr/>
          </p:nvSpPr>
          <p:spPr>
            <a:xfrm>
              <a:off x="6482516" y="4268894"/>
              <a:ext cx="1008112" cy="576064"/>
            </a:xfrm>
            <a:prstGeom prst="rightArrow">
              <a:avLst/>
            </a:prstGeom>
            <a:solidFill>
              <a:schemeClr val="tx1"/>
            </a:solidFill>
            <a:ln w="9525" cap="flat" cmpd="sng" algn="ctr">
              <a:noFill/>
              <a:prstDash val="solid"/>
            </a:ln>
            <a:effectLst>
              <a:outerShdw blurRad="40000" dist="20000" dir="5400000" rotWithShape="0">
                <a:srgbClr val="000000">
                  <a:alpha val="38000"/>
                </a:srgbClr>
              </a:outerShdw>
            </a:effectLst>
          </p:spPr>
          <p:txBody>
            <a:bodyPr rtlCol="0" anchor="ct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marR="0" indent="0" algn="ctr" defTabSz="914400" eaLnBrk="1" fontAlgn="auto" latinLnBrk="0" hangingPunct="1">
                <a:lnSpc>
                  <a:spcPct val="85000"/>
                </a:lnSpc>
                <a:spcBef>
                  <a:spcPts val="0"/>
                </a:spcBef>
                <a:spcAft>
                  <a:spcPts val="0"/>
                </a:spcAft>
                <a:buClrTx/>
                <a:buSzTx/>
                <a:buFontTx/>
                <a:buNone/>
                <a:tabLst/>
              </a:pPr>
              <a:endParaRPr kumimoji="0" lang="ja-JP" altLang="en-US" sz="2800" i="0" u="none" strike="noStrike" kern="0" cap="none" spc="0" normalizeH="0" baseline="0" noProof="0" dirty="0">
                <a:ln>
                  <a:noFill/>
                </a:ln>
                <a:solidFill>
                  <a:srgbClr val="FF0000"/>
                </a:solidFill>
                <a:effectLst/>
                <a:uLnTx/>
                <a:uFillTx/>
                <a:latin typeface="+mn-lt"/>
                <a:ea typeface="ＭＳ Ｐゴシック"/>
                <a:cs typeface="Arial"/>
              </a:endParaRPr>
            </a:p>
          </p:txBody>
        </p:sp>
        <p:sp>
          <p:nvSpPr>
            <p:cNvPr id="33" name="右矢印 32"/>
            <p:cNvSpPr/>
            <p:nvPr/>
          </p:nvSpPr>
          <p:spPr>
            <a:xfrm>
              <a:off x="6482516" y="5398930"/>
              <a:ext cx="1008112" cy="576064"/>
            </a:xfrm>
            <a:prstGeom prst="rightArrow">
              <a:avLst/>
            </a:prstGeom>
            <a:solidFill>
              <a:schemeClr val="tx1"/>
            </a:solidFill>
            <a:ln w="9525" cap="flat" cmpd="sng" algn="ctr">
              <a:noFill/>
              <a:prstDash val="solid"/>
            </a:ln>
            <a:effectLst>
              <a:outerShdw blurRad="40000" dist="20000" dir="5400000" rotWithShape="0">
                <a:srgbClr val="000000">
                  <a:alpha val="38000"/>
                </a:srgbClr>
              </a:outerShdw>
            </a:effectLst>
          </p:spPr>
          <p:txBody>
            <a:bodyPr rtlCol="0" anchor="ct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marR="0" indent="0" algn="ctr" defTabSz="914400" eaLnBrk="1" fontAlgn="auto" latinLnBrk="0" hangingPunct="1">
                <a:lnSpc>
                  <a:spcPct val="85000"/>
                </a:lnSpc>
                <a:spcBef>
                  <a:spcPts val="0"/>
                </a:spcBef>
                <a:spcAft>
                  <a:spcPts val="0"/>
                </a:spcAft>
                <a:buClrTx/>
                <a:buSzTx/>
                <a:buFontTx/>
                <a:buNone/>
                <a:tabLst/>
              </a:pPr>
              <a:endParaRPr kumimoji="0" lang="ja-JP" altLang="en-US" sz="2800" i="0" u="none" strike="noStrike" kern="0" cap="none" spc="0" normalizeH="0" baseline="0" noProof="0" dirty="0">
                <a:ln>
                  <a:noFill/>
                </a:ln>
                <a:solidFill>
                  <a:srgbClr val="FF0000"/>
                </a:solidFill>
                <a:effectLst/>
                <a:uLnTx/>
                <a:uFillTx/>
                <a:latin typeface="+mn-lt"/>
                <a:ea typeface="ＭＳ Ｐゴシック"/>
                <a:cs typeface="Arial"/>
              </a:endParaRPr>
            </a:p>
          </p:txBody>
        </p:sp>
        <p:sp>
          <p:nvSpPr>
            <p:cNvPr id="34" name="右矢印 33"/>
            <p:cNvSpPr/>
            <p:nvPr/>
          </p:nvSpPr>
          <p:spPr>
            <a:xfrm rot="19772544">
              <a:off x="3753375" y="2239993"/>
              <a:ext cx="1008112" cy="576064"/>
            </a:xfrm>
            <a:prstGeom prst="rightArrow">
              <a:avLst/>
            </a:prstGeom>
            <a:solidFill>
              <a:schemeClr val="tx1"/>
            </a:solidFill>
            <a:ln w="9525" cap="flat" cmpd="sng" algn="ctr">
              <a:noFill/>
              <a:prstDash val="solid"/>
            </a:ln>
            <a:effectLst>
              <a:outerShdw blurRad="40000" dist="20000" dir="5400000" rotWithShape="0">
                <a:srgbClr val="000000">
                  <a:alpha val="38000"/>
                </a:srgbClr>
              </a:outerShdw>
            </a:effectLst>
          </p:spPr>
          <p:txBody>
            <a:bodyPr rtlCol="0" anchor="ct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marR="0" indent="0" algn="ctr" defTabSz="914400" eaLnBrk="1" fontAlgn="auto" latinLnBrk="0" hangingPunct="1">
                <a:lnSpc>
                  <a:spcPct val="85000"/>
                </a:lnSpc>
                <a:spcBef>
                  <a:spcPts val="0"/>
                </a:spcBef>
                <a:spcAft>
                  <a:spcPts val="0"/>
                </a:spcAft>
                <a:buClrTx/>
                <a:buSzTx/>
                <a:buFontTx/>
                <a:buNone/>
                <a:tabLst/>
              </a:pPr>
              <a:endParaRPr kumimoji="0" lang="ja-JP" altLang="en-US" sz="2800" i="0" u="none" strike="noStrike" kern="0" cap="none" spc="0" normalizeH="0" baseline="0" noProof="0" dirty="0">
                <a:ln>
                  <a:noFill/>
                </a:ln>
                <a:solidFill>
                  <a:srgbClr val="FF0000"/>
                </a:solidFill>
                <a:effectLst/>
                <a:uLnTx/>
                <a:uFillTx/>
                <a:latin typeface="+mn-lt"/>
                <a:ea typeface="ＭＳ Ｐゴシック"/>
                <a:cs typeface="Arial"/>
              </a:endParaRPr>
            </a:p>
          </p:txBody>
        </p:sp>
        <p:sp>
          <p:nvSpPr>
            <p:cNvPr id="35" name="Rectangle 5"/>
            <p:cNvSpPr txBox="1">
              <a:spLocks noChangeArrowheads="1"/>
            </p:cNvSpPr>
            <p:nvPr/>
          </p:nvSpPr>
          <p:spPr bwMode="gray">
            <a:xfrm>
              <a:off x="4508890" y="4195044"/>
              <a:ext cx="2537934" cy="1840424"/>
            </a:xfrm>
            <a:prstGeom prst="rect">
              <a:avLst/>
            </a:prstGeom>
            <a:solidFill>
              <a:schemeClr val="bg1">
                <a:lumMod val="85000"/>
              </a:schemeClr>
            </a:solidFill>
            <a:ln>
              <a:solidFill>
                <a:srgbClr val="000000"/>
              </a:solidFill>
            </a:ln>
            <a:extLst/>
          </p:spPr>
          <p:txBody>
            <a:bodyPr vert="horz" wrap="square" lIns="144000" tIns="140400" rIns="108000" bIns="140400" numCol="1" anchor="t" anchorCtr="0" compatLnSpc="1">
              <a:prstTxWarp prst="textNoShape">
                <a:avLst/>
              </a:prstTxWarp>
            </a:bodyP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indent="0">
                <a:lnSpc>
                  <a:spcPct val="100000"/>
                </a:lnSpc>
                <a:buNone/>
              </a:pPr>
              <a:r>
                <a:rPr lang="en-US" altLang="ja-JP" sz="2800" i="1" u="sng" dirty="0">
                  <a:latin typeface="+mn-lt"/>
                  <a:cs typeface="Arial"/>
                </a:rPr>
                <a:t>Autonomy</a:t>
              </a:r>
            </a:p>
            <a:p>
              <a:r>
                <a:rPr lang="en-US" altLang="ja-JP" sz="2400" dirty="0">
                  <a:latin typeface="+mn-lt"/>
                  <a:cs typeface="Arial"/>
                </a:rPr>
                <a:t>Exploring the world without being under others' control</a:t>
              </a:r>
              <a:endParaRPr lang="ja-JP" altLang="en-US" sz="2400" dirty="0">
                <a:latin typeface="+mn-lt"/>
                <a:cs typeface="Arial"/>
              </a:endParaRPr>
            </a:p>
          </p:txBody>
        </p:sp>
        <p:sp>
          <p:nvSpPr>
            <p:cNvPr id="36" name="右矢印 35"/>
            <p:cNvSpPr/>
            <p:nvPr/>
          </p:nvSpPr>
          <p:spPr>
            <a:xfrm rot="1630736">
              <a:off x="3579743" y="4170089"/>
              <a:ext cx="1008112" cy="576064"/>
            </a:xfrm>
            <a:prstGeom prst="rightArrow">
              <a:avLst/>
            </a:prstGeom>
            <a:solidFill>
              <a:schemeClr val="tx1"/>
            </a:solidFill>
            <a:ln w="9525" cap="flat" cmpd="sng" algn="ctr">
              <a:noFill/>
              <a:prstDash val="solid"/>
            </a:ln>
            <a:effectLst>
              <a:outerShdw blurRad="40000" dist="20000" dir="5400000" rotWithShape="0">
                <a:srgbClr val="000000">
                  <a:alpha val="38000"/>
                </a:srgbClr>
              </a:outerShdw>
            </a:effectLst>
          </p:spPr>
          <p:txBody>
            <a:bodyPr rtlCol="0" anchor="ct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marR="0" indent="0" algn="ctr" defTabSz="914400" eaLnBrk="1" fontAlgn="auto" latinLnBrk="0" hangingPunct="1">
                <a:lnSpc>
                  <a:spcPct val="85000"/>
                </a:lnSpc>
                <a:spcBef>
                  <a:spcPts val="0"/>
                </a:spcBef>
                <a:spcAft>
                  <a:spcPts val="0"/>
                </a:spcAft>
                <a:buClrTx/>
                <a:buSzTx/>
                <a:buFontTx/>
                <a:buNone/>
                <a:tabLst/>
              </a:pPr>
              <a:endParaRPr kumimoji="0" lang="ja-JP" altLang="en-US" sz="2800" i="0" u="none" strike="noStrike" kern="0" cap="none" spc="0" normalizeH="0" baseline="0" noProof="0" dirty="0">
                <a:ln>
                  <a:noFill/>
                </a:ln>
                <a:solidFill>
                  <a:srgbClr val="FF0000"/>
                </a:solidFill>
                <a:effectLst/>
                <a:uLnTx/>
                <a:uFillTx/>
                <a:latin typeface="+mn-lt"/>
                <a:ea typeface="ＭＳ Ｐゴシック"/>
                <a:cs typeface="Arial"/>
              </a:endParaRPr>
            </a:p>
          </p:txBody>
        </p:sp>
        <p:sp>
          <p:nvSpPr>
            <p:cNvPr id="37" name="Rectangle 5"/>
            <p:cNvSpPr txBox="1">
              <a:spLocks noChangeArrowheads="1"/>
            </p:cNvSpPr>
            <p:nvPr/>
          </p:nvSpPr>
          <p:spPr bwMode="gray">
            <a:xfrm>
              <a:off x="1415570" y="2589434"/>
              <a:ext cx="2689553" cy="1862528"/>
            </a:xfrm>
            <a:prstGeom prst="rect">
              <a:avLst/>
            </a:prstGeom>
            <a:solidFill>
              <a:schemeClr val="bg1">
                <a:lumMod val="85000"/>
              </a:schemeClr>
            </a:solidFill>
            <a:ln>
              <a:solidFill>
                <a:srgbClr val="000000"/>
              </a:solidFill>
            </a:ln>
            <a:extLst/>
          </p:spPr>
          <p:txBody>
            <a:bodyPr vert="horz" wrap="square" lIns="144000" tIns="140400" rIns="108000" bIns="140400" numCol="1" anchor="t" anchorCtr="0" compatLnSpc="1">
              <a:prstTxWarp prst="textNoShape">
                <a:avLst/>
              </a:prstTxWarp>
            </a:bodyP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marL="0" indent="0">
                <a:lnSpc>
                  <a:spcPct val="100000"/>
                </a:lnSpc>
                <a:buNone/>
              </a:pPr>
              <a:r>
                <a:rPr lang="en-US" altLang="ja-JP" sz="2800" u="sng" dirty="0">
                  <a:latin typeface="+mn-lt"/>
                  <a:cs typeface="Arial"/>
                </a:rPr>
                <a:t>Versatile</a:t>
              </a:r>
            </a:p>
            <a:p>
              <a:r>
                <a:rPr lang="en-US" altLang="ja-JP" sz="2400" dirty="0"/>
                <a:t>Learning various problem-solving capabilities</a:t>
              </a:r>
              <a:endParaRPr lang="ja-JP" altLang="en-US" sz="2400" dirty="0">
                <a:latin typeface="+mn-lt"/>
                <a:cs typeface="Arial"/>
              </a:endParaRPr>
            </a:p>
          </p:txBody>
        </p:sp>
      </p:grpSp>
    </p:spTree>
    <p:extLst>
      <p:ext uri="{BB962C8B-B14F-4D97-AF65-F5344CB8AC3E}">
        <p14:creationId xmlns:p14="http://schemas.microsoft.com/office/powerpoint/2010/main" val="19173839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3793506" y="754514"/>
            <a:ext cx="2347913" cy="2957513"/>
          </a:xfrm>
          <a:custGeom>
            <a:avLst/>
            <a:gdLst>
              <a:gd name="T0" fmla="*/ 0 w 1479"/>
              <a:gd name="T1" fmla="*/ 1863 h 1863"/>
              <a:gd name="T2" fmla="*/ 773 w 1479"/>
              <a:gd name="T3" fmla="*/ 1683 h 1863"/>
              <a:gd name="T4" fmla="*/ 1279 w 1479"/>
              <a:gd name="T5" fmla="*/ 843 h 1863"/>
              <a:gd name="T6" fmla="*/ 1479 w 1479"/>
              <a:gd name="T7" fmla="*/ 0 h 1863"/>
            </a:gdLst>
            <a:ahLst/>
            <a:cxnLst>
              <a:cxn ang="0">
                <a:pos x="T0" y="T1"/>
              </a:cxn>
              <a:cxn ang="0">
                <a:pos x="T2" y="T3"/>
              </a:cxn>
              <a:cxn ang="0">
                <a:pos x="T4" y="T5"/>
              </a:cxn>
              <a:cxn ang="0">
                <a:pos x="T6" y="T7"/>
              </a:cxn>
            </a:cxnLst>
            <a:rect l="0" t="0" r="r" b="b"/>
            <a:pathLst>
              <a:path w="1479" h="1863">
                <a:moveTo>
                  <a:pt x="0" y="1863"/>
                </a:moveTo>
                <a:cubicBezTo>
                  <a:pt x="129" y="1833"/>
                  <a:pt x="560" y="1853"/>
                  <a:pt x="773" y="1683"/>
                </a:cubicBezTo>
                <a:cubicBezTo>
                  <a:pt x="986" y="1513"/>
                  <a:pt x="1161" y="1124"/>
                  <a:pt x="1279" y="843"/>
                </a:cubicBezTo>
                <a:cubicBezTo>
                  <a:pt x="1397" y="562"/>
                  <a:pt x="1437" y="176"/>
                  <a:pt x="1479" y="0"/>
                </a:cubicBezTo>
              </a:path>
            </a:pathLst>
          </a:custGeom>
          <a:noFill/>
          <a:ln w="76200" cap="flat" cmpd="sng">
            <a:solidFill>
              <a:schemeClr val="tx1">
                <a:lumMod val="50000"/>
                <a:lumOff val="50000"/>
              </a:schemeClr>
            </a:solidFill>
            <a:prstDash val="solid"/>
            <a:round/>
            <a:headEnd/>
            <a:tailEnd/>
          </a:ln>
          <a:effectLst/>
          <a:extLst>
            <a:ext uri="{909E8E84-426E-40dd-AFC4-6F175D3DCCD1}">
              <a14:hiddenFill xmlns:a14="http://schemas.microsoft.com/office/drawing/2010/main">
                <a:solidFill>
                  <a:srgbClr val="99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2772" name="Rectangle 4"/>
          <p:cNvSpPr>
            <a:spLocks noGrp="1" noChangeArrowheads="1"/>
          </p:cNvSpPr>
          <p:nvPr>
            <p:ph type="title"/>
          </p:nvPr>
        </p:nvSpPr>
        <p:spPr/>
        <p:txBody>
          <a:bodyPr>
            <a:normAutofit fontScale="90000"/>
          </a:bodyPr>
          <a:lstStyle/>
          <a:p>
            <a:r>
              <a:rPr lang="en-US" altLang="ja-JP" dirty="0">
                <a:sym typeface="Arial"/>
              </a:rPr>
              <a:t>Emergence of </a:t>
            </a:r>
            <a:r>
              <a:rPr lang="en-US" altLang="ja-JP" dirty="0" smtClean="0">
                <a:sym typeface="Arial"/>
              </a:rPr>
              <a:t> AGI (creative intelligence)</a:t>
            </a:r>
            <a:endParaRPr lang="ja-JP" altLang="en-US" dirty="0"/>
          </a:p>
        </p:txBody>
      </p:sp>
      <p:sp>
        <p:nvSpPr>
          <p:cNvPr id="2" name="フッター プレースホルダー 1"/>
          <p:cNvSpPr>
            <a:spLocks noGrp="1"/>
          </p:cNvSpPr>
          <p:nvPr>
            <p:ph type="ftr" sz="quarter" idx="11"/>
          </p:nvPr>
        </p:nvSpPr>
        <p:spPr/>
        <p:txBody>
          <a:bodyPr/>
          <a:lstStyle/>
          <a:p>
            <a:r>
              <a:rPr lang="en-US" altLang="ja-JP"/>
              <a:t>Gatsby-Kaken Joint Workshop on AI and Neuroscience </a:t>
            </a:r>
            <a:endParaRPr lang="ja-JP" altLang="en-US"/>
          </a:p>
        </p:txBody>
      </p:sp>
      <p:sp>
        <p:nvSpPr>
          <p:cNvPr id="32775" name="Line 7"/>
          <p:cNvSpPr>
            <a:spLocks noChangeShapeType="1"/>
          </p:cNvSpPr>
          <p:nvPr/>
        </p:nvSpPr>
        <p:spPr bwMode="auto">
          <a:xfrm>
            <a:off x="3461792" y="4076100"/>
            <a:ext cx="27432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2776" name="Line 8"/>
          <p:cNvSpPr>
            <a:spLocks noChangeShapeType="1"/>
          </p:cNvSpPr>
          <p:nvPr/>
        </p:nvSpPr>
        <p:spPr bwMode="auto">
          <a:xfrm flipV="1">
            <a:off x="3461792" y="723300"/>
            <a:ext cx="0" cy="3352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2777" name="Text Box 9"/>
          <p:cNvSpPr txBox="1">
            <a:spLocks noChangeArrowheads="1"/>
          </p:cNvSpPr>
          <p:nvPr/>
        </p:nvSpPr>
        <p:spPr bwMode="auto">
          <a:xfrm rot="-5400000">
            <a:off x="1974678" y="2276947"/>
            <a:ext cx="2212227" cy="369332"/>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r>
              <a:rPr kumimoji="1" lang="en-US" altLang="ja-JP" sz="1800" dirty="0"/>
              <a:t>Level of intelligence</a:t>
            </a:r>
            <a:endParaRPr kumimoji="1" lang="ja-JP" altLang="en-US" sz="1800" dirty="0"/>
          </a:p>
        </p:txBody>
      </p:sp>
      <p:sp>
        <p:nvSpPr>
          <p:cNvPr id="32778" name="Text Box 10"/>
          <p:cNvSpPr txBox="1">
            <a:spLocks noChangeArrowheads="1"/>
          </p:cNvSpPr>
          <p:nvPr/>
        </p:nvSpPr>
        <p:spPr bwMode="auto">
          <a:xfrm>
            <a:off x="5732342" y="4196234"/>
            <a:ext cx="672254" cy="369332"/>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lgn="ctr"/>
            <a:r>
              <a:rPr lang="en-US" altLang="ja-JP" sz="1800" dirty="0"/>
              <a:t>Year</a:t>
            </a:r>
            <a:endParaRPr lang="ja-JP" altLang="en-US" sz="1800" dirty="0"/>
          </a:p>
        </p:txBody>
      </p:sp>
      <p:sp>
        <p:nvSpPr>
          <p:cNvPr id="32779" name="Freeform 11"/>
          <p:cNvSpPr>
            <a:spLocks/>
          </p:cNvSpPr>
          <p:nvPr/>
        </p:nvSpPr>
        <p:spPr bwMode="auto">
          <a:xfrm>
            <a:off x="3766592" y="2704500"/>
            <a:ext cx="2362200" cy="1082675"/>
          </a:xfrm>
          <a:custGeom>
            <a:avLst/>
            <a:gdLst>
              <a:gd name="T0" fmla="*/ 0 w 1488"/>
              <a:gd name="T1" fmla="*/ 432 h 442"/>
              <a:gd name="T2" fmla="*/ 623 w 1488"/>
              <a:gd name="T3" fmla="*/ 404 h 442"/>
              <a:gd name="T4" fmla="*/ 1236 w 1488"/>
              <a:gd name="T5" fmla="*/ 204 h 442"/>
              <a:gd name="T6" fmla="*/ 1488 w 1488"/>
              <a:gd name="T7" fmla="*/ 0 h 442"/>
            </a:gdLst>
            <a:ahLst/>
            <a:cxnLst>
              <a:cxn ang="0">
                <a:pos x="T0" y="T1"/>
              </a:cxn>
              <a:cxn ang="0">
                <a:pos x="T2" y="T3"/>
              </a:cxn>
              <a:cxn ang="0">
                <a:pos x="T4" y="T5"/>
              </a:cxn>
              <a:cxn ang="0">
                <a:pos x="T6" y="T7"/>
              </a:cxn>
            </a:cxnLst>
            <a:rect l="0" t="0" r="r" b="b"/>
            <a:pathLst>
              <a:path w="1488" h="442">
                <a:moveTo>
                  <a:pt x="0" y="432"/>
                </a:moveTo>
                <a:cubicBezTo>
                  <a:pt x="104" y="427"/>
                  <a:pt x="417" y="442"/>
                  <a:pt x="623" y="404"/>
                </a:cubicBezTo>
                <a:cubicBezTo>
                  <a:pt x="829" y="366"/>
                  <a:pt x="1092" y="271"/>
                  <a:pt x="1236" y="204"/>
                </a:cubicBezTo>
                <a:cubicBezTo>
                  <a:pt x="1380" y="137"/>
                  <a:pt x="1436" y="42"/>
                  <a:pt x="1488" y="0"/>
                </a:cubicBezTo>
              </a:path>
            </a:pathLst>
          </a:custGeom>
          <a:noFill/>
          <a:ln w="38100" cap="flat" cmpd="sng">
            <a:solidFill>
              <a:schemeClr val="accent1"/>
            </a:solidFill>
            <a:prstDash val="sysDot"/>
            <a:round/>
            <a:headEnd/>
            <a:tailEnd/>
          </a:ln>
          <a:effectLst/>
          <a:extLst>
            <a:ext uri="{909E8E84-426E-40dd-AFC4-6F175D3DCCD1}">
              <a14:hiddenFill xmlns:a14="http://schemas.microsoft.com/office/drawing/2010/main">
                <a:solidFill>
                  <a:srgbClr val="99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2780" name="Freeform 12"/>
          <p:cNvSpPr>
            <a:spLocks/>
          </p:cNvSpPr>
          <p:nvPr/>
        </p:nvSpPr>
        <p:spPr bwMode="auto">
          <a:xfrm>
            <a:off x="4638130" y="799500"/>
            <a:ext cx="1566862" cy="3224213"/>
          </a:xfrm>
          <a:custGeom>
            <a:avLst/>
            <a:gdLst>
              <a:gd name="T0" fmla="*/ 0 w 987"/>
              <a:gd name="T1" fmla="*/ 2016 h 2031"/>
              <a:gd name="T2" fmla="*/ 234 w 987"/>
              <a:gd name="T3" fmla="*/ 1836 h 2031"/>
              <a:gd name="T4" fmla="*/ 787 w 987"/>
              <a:gd name="T5" fmla="*/ 843 h 2031"/>
              <a:gd name="T6" fmla="*/ 987 w 987"/>
              <a:gd name="T7" fmla="*/ 0 h 2031"/>
            </a:gdLst>
            <a:ahLst/>
            <a:cxnLst>
              <a:cxn ang="0">
                <a:pos x="T0" y="T1"/>
              </a:cxn>
              <a:cxn ang="0">
                <a:pos x="T2" y="T3"/>
              </a:cxn>
              <a:cxn ang="0">
                <a:pos x="T4" y="T5"/>
              </a:cxn>
              <a:cxn ang="0">
                <a:pos x="T6" y="T7"/>
              </a:cxn>
            </a:cxnLst>
            <a:rect l="0" t="0" r="r" b="b"/>
            <a:pathLst>
              <a:path w="987" h="2031">
                <a:moveTo>
                  <a:pt x="0" y="2016"/>
                </a:moveTo>
                <a:cubicBezTo>
                  <a:pt x="38" y="1987"/>
                  <a:pt x="103" y="2031"/>
                  <a:pt x="234" y="1836"/>
                </a:cubicBezTo>
                <a:cubicBezTo>
                  <a:pt x="365" y="1641"/>
                  <a:pt x="661" y="1149"/>
                  <a:pt x="787" y="843"/>
                </a:cubicBezTo>
                <a:cubicBezTo>
                  <a:pt x="913" y="537"/>
                  <a:pt x="945" y="176"/>
                  <a:pt x="987" y="0"/>
                </a:cubicBezTo>
              </a:path>
            </a:pathLst>
          </a:custGeom>
          <a:noFill/>
          <a:ln w="38100" cap="flat" cmpd="sng">
            <a:solidFill>
              <a:srgbClr val="FA4628"/>
            </a:solidFill>
            <a:prstDash val="sysDot"/>
            <a:round/>
            <a:headEnd/>
            <a:tailEnd/>
          </a:ln>
          <a:effectLst/>
          <a:extLst>
            <a:ext uri="{909E8E84-426E-40dd-AFC4-6F175D3DCCD1}">
              <a14:hiddenFill xmlns:a14="http://schemas.microsoft.com/office/drawing/2010/main">
                <a:solidFill>
                  <a:srgbClr val="99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32782" name="Text Box 14"/>
          <p:cNvSpPr txBox="1">
            <a:spLocks noChangeArrowheads="1"/>
          </p:cNvSpPr>
          <p:nvPr/>
        </p:nvSpPr>
        <p:spPr bwMode="auto">
          <a:xfrm>
            <a:off x="3014331" y="4570259"/>
            <a:ext cx="4985850" cy="487313"/>
          </a:xfrm>
          <a:prstGeom prst="rect">
            <a:avLst/>
          </a:prstGeom>
          <a:noFill/>
          <a:ln>
            <a:noFill/>
          </a:ln>
          <a:effectLst/>
          <a:extLst>
            <a:ext uri="{909E8E84-426E-40dd-AFC4-6F175D3DCCD1}">
              <a14:hiddenFill xmlns:a14="http://schemas.microsoft.com/office/drawing/2010/main">
                <a:solidFill>
                  <a:srgbClr val="99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spAutoFit/>
          </a:bodyPr>
          <a:lstStyle/>
          <a:p>
            <a:pPr algn="ctr">
              <a:lnSpc>
                <a:spcPct val="90000"/>
              </a:lnSpc>
            </a:pPr>
            <a:r>
              <a:rPr lang="en-US" altLang="ja-JP" sz="2800" dirty="0">
                <a:solidFill>
                  <a:srgbClr val="FA4628"/>
                </a:solidFill>
              </a:rPr>
              <a:t>Change of protagonists</a:t>
            </a:r>
            <a:endParaRPr lang="ja-JP" altLang="en-US" sz="1800" dirty="0"/>
          </a:p>
        </p:txBody>
      </p:sp>
      <p:sp>
        <p:nvSpPr>
          <p:cNvPr id="18" name="角丸四角形吹き出し 17"/>
          <p:cNvSpPr/>
          <p:nvPr/>
        </p:nvSpPr>
        <p:spPr bwMode="auto">
          <a:xfrm>
            <a:off x="80869" y="1478829"/>
            <a:ext cx="2645099" cy="3462339"/>
          </a:xfrm>
          <a:prstGeom prst="wedgeRoundRectCallout">
            <a:avLst>
              <a:gd name="adj1" fmla="val 93349"/>
              <a:gd name="adj2" fmla="val 14780"/>
              <a:gd name="adj3" fmla="val 16667"/>
            </a:avLst>
          </a:prstGeom>
          <a:solidFill>
            <a:srgbClr val="CCECFF"/>
          </a:soli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2400" b="0" i="0" u="sng" strike="noStrike" cap="none" normalizeH="0" baseline="0" dirty="0">
                <a:ln>
                  <a:noFill/>
                </a:ln>
                <a:solidFill>
                  <a:srgbClr val="000000"/>
                </a:solidFill>
                <a:effectLst/>
                <a:latin typeface="ＭＳ Ｐゴシック" charset="-128"/>
                <a:ea typeface="ＭＳ Ｐゴシック" charset="-128"/>
              </a:rPr>
              <a:t>Before singularity</a:t>
            </a:r>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a:p>
            <a:pPr algn="ctr" fontAlgn="ctr">
              <a:spcBef>
                <a:spcPct val="0"/>
              </a:spcBef>
              <a:spcAft>
                <a:spcPct val="0"/>
              </a:spcAft>
            </a:pPr>
            <a:r>
              <a:rPr lang="en-US" altLang="ja-JP" sz="1800" dirty="0"/>
              <a:t>Design by humans is </a:t>
            </a:r>
          </a:p>
          <a:p>
            <a:pPr algn="ctr" fontAlgn="ctr">
              <a:spcBef>
                <a:spcPct val="0"/>
              </a:spcBef>
              <a:spcAft>
                <a:spcPct val="0"/>
              </a:spcAft>
            </a:pPr>
            <a:r>
              <a:rPr lang="en-US" altLang="ja-JP" sz="1800" dirty="0"/>
              <a:t>the rate limiting step</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0" name="円/楕円 19"/>
          <p:cNvSpPr/>
          <p:nvPr/>
        </p:nvSpPr>
        <p:spPr bwMode="auto">
          <a:xfrm>
            <a:off x="107504" y="2486942"/>
            <a:ext cx="1188615" cy="432048"/>
          </a:xfrm>
          <a:prstGeom prst="ellips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Human</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1" name="下矢印 20"/>
          <p:cNvSpPr/>
          <p:nvPr/>
        </p:nvSpPr>
        <p:spPr bwMode="auto">
          <a:xfrm>
            <a:off x="135165" y="2959186"/>
            <a:ext cx="1160954" cy="792088"/>
          </a:xfrm>
          <a:prstGeom prst="downArrow">
            <a:avLst>
              <a:gd name="adj1" fmla="val 71411"/>
              <a:gd name="adj2" fmla="val 5000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Design</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2" name="円/楕円 21"/>
          <p:cNvSpPr/>
          <p:nvPr/>
        </p:nvSpPr>
        <p:spPr bwMode="auto">
          <a:xfrm>
            <a:off x="107504" y="3751274"/>
            <a:ext cx="1188615" cy="432048"/>
          </a:xfrm>
          <a:prstGeom prst="ellips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AI</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3" name="右矢印 22"/>
          <p:cNvSpPr/>
          <p:nvPr/>
        </p:nvSpPr>
        <p:spPr bwMode="auto">
          <a:xfrm>
            <a:off x="1259632" y="2023082"/>
            <a:ext cx="432048" cy="1264332"/>
          </a:xfrm>
          <a:prstGeom prst="rightArrow">
            <a:avLst>
              <a:gd name="adj1" fmla="val 71065"/>
              <a:gd name="adj2" fmla="val 5000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Design</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5" name="角丸四角形吹き出し 24"/>
          <p:cNvSpPr/>
          <p:nvPr/>
        </p:nvSpPr>
        <p:spPr bwMode="auto">
          <a:xfrm>
            <a:off x="6404596" y="880959"/>
            <a:ext cx="2703908" cy="2831068"/>
          </a:xfrm>
          <a:prstGeom prst="wedgeRoundRectCallout">
            <a:avLst>
              <a:gd name="adj1" fmla="val -63667"/>
              <a:gd name="adj2" fmla="val -21640"/>
              <a:gd name="adj3" fmla="val 16667"/>
            </a:avLst>
          </a:prstGeom>
          <a:solidFill>
            <a:srgbClr val="FFCCFF"/>
          </a:solidFill>
          <a:ln w="9525" cap="flat" cmpd="sng" algn="ctr">
            <a:solidFill>
              <a:srgbClr val="FF0000"/>
            </a:solidFill>
            <a:prstDash val="solid"/>
            <a:round/>
            <a:headEnd type="none" w="med" len="med"/>
            <a:tailEnd type="none" w="med" len="med"/>
          </a:ln>
          <a:effectLst/>
        </p:spPr>
        <p:txBody>
          <a:bodyPr vert="horz" wrap="square" lIns="36000" tIns="45720" rIns="36000" bIns="45720" numCol="1" rtlCol="0" anchor="t"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2400" b="0" i="0" u="sng" strike="noStrike" cap="none" normalizeH="0" baseline="0" dirty="0">
                <a:ln>
                  <a:noFill/>
                </a:ln>
                <a:solidFill>
                  <a:srgbClr val="000000"/>
                </a:solidFill>
                <a:effectLst/>
                <a:latin typeface="ＭＳ Ｐゴシック" charset="-128"/>
                <a:ea typeface="ＭＳ Ｐゴシック" charset="-128"/>
              </a:rPr>
              <a:t>After singularity</a:t>
            </a:r>
            <a:endParaRPr lang="en-US" altLang="ja-JP" sz="2400" u="sng" dirty="0"/>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marL="0" marR="0" indent="0" algn="ctr" defTabSz="914400" rtl="0" eaLnBrk="1" fontAlgn="ctr" latinLnBrk="0" hangingPunct="1">
              <a:lnSpc>
                <a:spcPct val="100000"/>
              </a:lnSpc>
              <a:spcBef>
                <a:spcPct val="0"/>
              </a:spcBef>
              <a:spcAft>
                <a:spcPct val="0"/>
              </a:spcAft>
              <a:buClrTx/>
              <a:buSzTx/>
              <a:buFontTx/>
              <a:buNone/>
              <a:tabLst/>
            </a:pPr>
            <a:endParaRPr lang="en-US" altLang="ja-JP" sz="1800" dirty="0"/>
          </a:p>
          <a:p>
            <a:pPr algn="ctr" fontAlgn="ctr">
              <a:spcBef>
                <a:spcPct val="0"/>
              </a:spcBef>
              <a:spcAft>
                <a:spcPct val="0"/>
              </a:spcAft>
            </a:pPr>
            <a:r>
              <a:rPr lang="en-US" altLang="ja-JP" sz="1800" dirty="0"/>
              <a:t>Recursive Self-Improvement</a:t>
            </a:r>
          </a:p>
        </p:txBody>
      </p:sp>
      <p:sp>
        <p:nvSpPr>
          <p:cNvPr id="26" name="円/楕円 25"/>
          <p:cNvSpPr/>
          <p:nvPr/>
        </p:nvSpPr>
        <p:spPr bwMode="auto">
          <a:xfrm>
            <a:off x="6660037" y="1658003"/>
            <a:ext cx="1324656" cy="815947"/>
          </a:xfrm>
          <a:prstGeom prst="ellips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ＭＳ Ｐゴシック" charset="-128"/>
                <a:ea typeface="ＭＳ Ｐゴシック" charset="-128"/>
              </a:rPr>
              <a:t>AGI</a:t>
            </a:r>
            <a:endParaRPr kumimoji="1" lang="en-US" altLang="ja-JP"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7" name="右矢印 26"/>
          <p:cNvSpPr/>
          <p:nvPr/>
        </p:nvSpPr>
        <p:spPr bwMode="auto">
          <a:xfrm>
            <a:off x="7925400" y="1473791"/>
            <a:ext cx="432048" cy="1264332"/>
          </a:xfrm>
          <a:prstGeom prst="rightArrow">
            <a:avLst>
              <a:gd name="adj1" fmla="val 71065"/>
              <a:gd name="adj2" fmla="val 5000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vert"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Design</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28" name="円/楕円 27"/>
          <p:cNvSpPr/>
          <p:nvPr/>
        </p:nvSpPr>
        <p:spPr bwMode="auto">
          <a:xfrm>
            <a:off x="8213432" y="1737964"/>
            <a:ext cx="864095" cy="735986"/>
          </a:xfrm>
          <a:prstGeom prst="ellips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b="0" i="0" u="none" strike="noStrike" cap="none" normalizeH="0" baseline="0" dirty="0">
                <a:ln>
                  <a:noFill/>
                </a:ln>
                <a:solidFill>
                  <a:srgbClr val="000000"/>
                </a:solidFill>
                <a:effectLst/>
                <a:latin typeface="ＭＳ Ｐゴシック" charset="-128"/>
                <a:ea typeface="ＭＳ Ｐゴシック" charset="-128"/>
              </a:rPr>
              <a:t>Technology</a:t>
            </a:r>
            <a:endParaRPr kumimoji="1" lang="ja-JP" altLang="en-US" b="0" i="0" u="none" strike="noStrike" cap="none" normalizeH="0" baseline="0" dirty="0">
              <a:ln>
                <a:noFill/>
              </a:ln>
              <a:solidFill>
                <a:srgbClr val="000000"/>
              </a:solidFill>
              <a:effectLst/>
              <a:latin typeface="ＭＳ Ｐゴシック" charset="-128"/>
              <a:ea typeface="ＭＳ Ｐゴシック" charset="-128"/>
            </a:endParaRPr>
          </a:p>
        </p:txBody>
      </p:sp>
      <p:sp>
        <p:nvSpPr>
          <p:cNvPr id="29" name="環状矢印 28"/>
          <p:cNvSpPr/>
          <p:nvPr/>
        </p:nvSpPr>
        <p:spPr bwMode="auto">
          <a:xfrm rot="16200000">
            <a:off x="6283370" y="1898315"/>
            <a:ext cx="1080120" cy="1080120"/>
          </a:xfrm>
          <a:prstGeom prst="circularArrow">
            <a:avLst>
              <a:gd name="adj1" fmla="val 12500"/>
              <a:gd name="adj2" fmla="val 1142319"/>
              <a:gd name="adj3" fmla="val 20457681"/>
              <a:gd name="adj4" fmla="val 5547931"/>
              <a:gd name="adj5" fmla="val 12500"/>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ＭＳ Ｐゴシック" charset="-128"/>
              <a:ea typeface="ＭＳ Ｐゴシック" charset="-128"/>
            </a:endParaRPr>
          </a:p>
        </p:txBody>
      </p:sp>
      <p:cxnSp>
        <p:nvCxnSpPr>
          <p:cNvPr id="3" name="曲線コネクタ 2"/>
          <p:cNvCxnSpPr>
            <a:stCxn id="32782" idx="0"/>
            <a:endCxn id="30" idx="6"/>
          </p:cNvCxnSpPr>
          <p:nvPr/>
        </p:nvCxnSpPr>
        <p:spPr>
          <a:xfrm flipH="1" flipV="1">
            <a:off x="5070177" y="3522258"/>
            <a:ext cx="437079" cy="1048001"/>
          </a:xfrm>
          <a:prstGeom prst="straightConnector1">
            <a:avLst/>
          </a:prstGeom>
          <a:ln w="762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円/楕円 29"/>
          <p:cNvSpPr/>
          <p:nvPr/>
        </p:nvSpPr>
        <p:spPr bwMode="auto">
          <a:xfrm>
            <a:off x="4206082" y="3154265"/>
            <a:ext cx="864095" cy="73598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b="0" i="0" u="none" strike="noStrike" cap="none" normalizeH="0" baseline="0" dirty="0">
              <a:ln>
                <a:noFill/>
              </a:ln>
              <a:solidFill>
                <a:srgbClr val="000000"/>
              </a:solidFill>
              <a:effectLst/>
              <a:latin typeface="ＭＳ Ｐゴシック" charset="-128"/>
              <a:ea typeface="ＭＳ Ｐゴシック" charset="-128"/>
            </a:endParaRPr>
          </a:p>
        </p:txBody>
      </p:sp>
      <p:sp>
        <p:nvSpPr>
          <p:cNvPr id="11" name="正方形/長方形 10"/>
          <p:cNvSpPr/>
          <p:nvPr/>
        </p:nvSpPr>
        <p:spPr>
          <a:xfrm>
            <a:off x="263750" y="5085184"/>
            <a:ext cx="8748760" cy="1631216"/>
          </a:xfrm>
          <a:prstGeom prst="rect">
            <a:avLst/>
          </a:prstGeom>
        </p:spPr>
        <p:txBody>
          <a:bodyPr wrap="square">
            <a:spAutoFit/>
          </a:bodyPr>
          <a:lstStyle/>
          <a:p>
            <a:pPr marL="628650" indent="-628650"/>
            <a:r>
              <a:rPr lang="en-US" altLang="ja-JP" sz="2000" u="sng" dirty="0">
                <a:latin typeface="ヒラギノ角ゴ Pro W3"/>
                <a:ea typeface="ヒラギノ角ゴ Pro W3"/>
                <a:cs typeface="ヒラギノ角ゴ Pro W3"/>
              </a:rPr>
              <a:t>Recursive Self-Improvement:</a:t>
            </a:r>
            <a:r>
              <a:rPr lang="en-US" altLang="ja-JP" sz="2000" dirty="0">
                <a:latin typeface="ヒラギノ角ゴ Pro W3"/>
                <a:ea typeface="ヒラギノ角ゴ Pro W3"/>
                <a:cs typeface="ヒラギノ角ゴ Pro W3"/>
              </a:rPr>
              <a:t>  AI </a:t>
            </a:r>
            <a:r>
              <a:rPr lang="en-US" altLang="ja-JP" sz="2000" dirty="0" smtClean="0">
                <a:latin typeface="ヒラギノ角ゴ Pro W3"/>
                <a:ea typeface="ヒラギノ角ゴ Pro W3"/>
                <a:cs typeface="ヒラギノ角ゴ Pro W3"/>
              </a:rPr>
              <a:t>systems</a:t>
            </a:r>
            <a:r>
              <a:rPr lang="en-US" altLang="ja-JP" sz="2000" dirty="0" smtClean="0">
                <a:solidFill>
                  <a:srgbClr val="00B050"/>
                </a:solidFill>
                <a:latin typeface="ヒラギノ角ゴ Pro W3"/>
                <a:ea typeface="ヒラギノ角ゴ Pro W3"/>
                <a:cs typeface="ヒラギノ角ゴ Pro W3"/>
              </a:rPr>
              <a:t> </a:t>
            </a:r>
            <a:r>
              <a:rPr lang="en-US" altLang="ja-JP" sz="2000" dirty="0">
                <a:latin typeface="ヒラギノ角ゴ Pro W3"/>
                <a:ea typeface="ヒラギノ角ゴ Pro W3"/>
                <a:cs typeface="ヒラギノ角ゴ Pro W3"/>
              </a:rPr>
              <a:t>designed to recursively self-improve or self-replicate in a manner that could lead to </a:t>
            </a:r>
            <a:r>
              <a:rPr lang="en-US" altLang="ja-JP" sz="2000" dirty="0" smtClean="0">
                <a:solidFill>
                  <a:srgbClr val="00B050"/>
                </a:solidFill>
                <a:latin typeface="ヒラギノ角ゴ Pro W3"/>
                <a:ea typeface="ヒラギノ角ゴ Pro W3"/>
                <a:cs typeface="ヒラギノ角ゴ Pro W3"/>
              </a:rPr>
              <a:t> </a:t>
            </a:r>
            <a:r>
              <a:rPr lang="en-US" altLang="ja-JP" sz="2000" dirty="0">
                <a:latin typeface="ヒラギノ角ゴ Pro W3"/>
                <a:ea typeface="ヒラギノ角ゴ Pro W3"/>
                <a:cs typeface="ヒラギノ角ゴ Pro W3"/>
              </a:rPr>
              <a:t>rapidly increasing quality or quantity must be subject to strict safety and control measures.</a:t>
            </a:r>
          </a:p>
          <a:p>
            <a:pPr algn="r"/>
            <a:r>
              <a:rPr lang="en-US" altLang="ja-JP" sz="2000" dirty="0">
                <a:latin typeface="ヒラギノ角ゴ Pro W3"/>
                <a:ea typeface="ヒラギノ角ゴ Pro W3"/>
                <a:cs typeface="ヒラギノ角ゴ Pro W3"/>
              </a:rPr>
              <a:t>(ASILOMAR AI PRINCIPLES : 22)</a:t>
            </a:r>
            <a:endParaRPr lang="ja-JP" altLang="en-US" sz="2000" dirty="0">
              <a:latin typeface="ヒラギノ角ゴ Pro W3"/>
              <a:ea typeface="ヒラギノ角ゴ Pro W3"/>
              <a:cs typeface="ヒラギノ角ゴ Pro W3"/>
            </a:endParaRPr>
          </a:p>
        </p:txBody>
      </p:sp>
      <p:sp>
        <p:nvSpPr>
          <p:cNvPr id="39" name="円/楕円 38"/>
          <p:cNvSpPr/>
          <p:nvPr/>
        </p:nvSpPr>
        <p:spPr bwMode="auto">
          <a:xfrm>
            <a:off x="1691680" y="2254830"/>
            <a:ext cx="864095" cy="735986"/>
          </a:xfrm>
          <a:prstGeom prst="ellipse">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b="0" i="0" u="none" strike="noStrike" cap="none" normalizeH="0" baseline="0" dirty="0">
                <a:ln>
                  <a:noFill/>
                </a:ln>
                <a:solidFill>
                  <a:srgbClr val="000000"/>
                </a:solidFill>
                <a:effectLst/>
                <a:latin typeface="ＭＳ Ｐゴシック" charset="-128"/>
                <a:ea typeface="ＭＳ Ｐゴシック" charset="-128"/>
              </a:rPr>
              <a:t>Technology</a:t>
            </a:r>
            <a:endParaRPr kumimoji="1" lang="ja-JP" altLang="en-US" b="0" i="0" u="none" strike="noStrike" cap="none" normalizeH="0" baseline="0" dirty="0">
              <a:ln>
                <a:noFill/>
              </a:ln>
              <a:solidFill>
                <a:srgbClr val="000000"/>
              </a:solidFill>
              <a:effectLst/>
              <a:latin typeface="ＭＳ Ｐゴシック" charset="-128"/>
              <a:ea typeface="ＭＳ Ｐゴシック" charset="-128"/>
            </a:endParaRPr>
          </a:p>
        </p:txBody>
      </p:sp>
    </p:spTree>
    <p:extLst>
      <p:ext uri="{BB962C8B-B14F-4D97-AF65-F5344CB8AC3E}">
        <p14:creationId xmlns:p14="http://schemas.microsoft.com/office/powerpoint/2010/main" val="12326342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fontScale="90000"/>
          </a:bodyPr>
          <a:lstStyle/>
          <a:p>
            <a:r>
              <a:rPr lang="en-US" altLang="ja-JP" dirty="0">
                <a:solidFill>
                  <a:schemeClr val="dk1"/>
                </a:solidFill>
                <a:sym typeface="Calibri"/>
              </a:rPr>
              <a:t>WBAI, non-profit organization (</a:t>
            </a:r>
            <a:r>
              <a:rPr lang="en-US" altLang="ja-JP" dirty="0">
                <a:sym typeface="Calibri"/>
              </a:rPr>
              <a:t>Since</a:t>
            </a:r>
            <a:r>
              <a:rPr lang="en-US" altLang="ja-JP" dirty="0">
                <a:solidFill>
                  <a:schemeClr val="dk1"/>
                </a:solidFill>
                <a:sym typeface="Calibri"/>
              </a:rPr>
              <a:t> 2015)</a:t>
            </a:r>
            <a:endParaRPr kumimoji="1" lang="ja-JP" altLang="en-US" dirty="0"/>
          </a:p>
        </p:txBody>
      </p:sp>
      <p:sp>
        <p:nvSpPr>
          <p:cNvPr id="2" name="フッター プレースホルダー 1"/>
          <p:cNvSpPr>
            <a:spLocks noGrp="1"/>
          </p:cNvSpPr>
          <p:nvPr>
            <p:ph type="ftr" sz="quarter" idx="11"/>
          </p:nvPr>
        </p:nvSpPr>
        <p:spPr/>
        <p:txBody>
          <a:bodyPr/>
          <a:lstStyle/>
          <a:p>
            <a:r>
              <a:rPr lang="en-US" altLang="ja-JP"/>
              <a:t>Gatsby-Kaken Joint Workshop on AI and Neuroscience </a:t>
            </a:r>
            <a:endParaRPr lang="de-DE" altLang="ja-JP"/>
          </a:p>
        </p:txBody>
      </p:sp>
      <p:grpSp>
        <p:nvGrpSpPr>
          <p:cNvPr id="9" name="図形グループ 8"/>
          <p:cNvGrpSpPr/>
          <p:nvPr/>
        </p:nvGrpSpPr>
        <p:grpSpPr>
          <a:xfrm>
            <a:off x="251520" y="2132856"/>
            <a:ext cx="6124069" cy="3960440"/>
            <a:chOff x="323528" y="2060848"/>
            <a:chExt cx="6124069" cy="3960440"/>
          </a:xfrm>
        </p:grpSpPr>
        <p:pic>
          <p:nvPicPr>
            <p:cNvPr id="8" name="図 7"/>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755576" y="2140312"/>
              <a:ext cx="5692021" cy="3880976"/>
            </a:xfrm>
            <a:prstGeom prst="rect">
              <a:avLst/>
            </a:prstGeom>
          </p:spPr>
        </p:pic>
        <p:pic>
          <p:nvPicPr>
            <p:cNvPr id="4" name="図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663041" y="2259490"/>
              <a:ext cx="571264" cy="504056"/>
            </a:xfrm>
            <a:prstGeom prst="rect">
              <a:avLst/>
            </a:prstGeom>
            <a:solidFill>
              <a:schemeClr val="bg1">
                <a:alpha val="24000"/>
              </a:schemeClr>
            </a:solidFill>
            <a:effectLst>
              <a:softEdge rad="12700"/>
            </a:effectLst>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9836" y="2557453"/>
              <a:ext cx="571264" cy="504056"/>
            </a:xfrm>
            <a:prstGeom prst="rect">
              <a:avLst/>
            </a:prstGeom>
            <a:solidFill>
              <a:schemeClr val="bg1">
                <a:alpha val="24000"/>
              </a:schemeClr>
            </a:solidFill>
            <a:effectLst>
              <a:softEdge rad="12700"/>
            </a:effectLst>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23528" y="3153379"/>
              <a:ext cx="571264" cy="504056"/>
            </a:xfrm>
            <a:prstGeom prst="rect">
              <a:avLst/>
            </a:prstGeom>
            <a:solidFill>
              <a:schemeClr val="bg1">
                <a:alpha val="24000"/>
              </a:schemeClr>
            </a:solidFill>
            <a:effectLst>
              <a:softEdge rad="12700"/>
            </a:effectLst>
          </p:spPr>
        </p:pic>
        <p:pic>
          <p:nvPicPr>
            <p:cNvPr id="13" name="図 1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6246" y="2656774"/>
              <a:ext cx="571264" cy="504056"/>
            </a:xfrm>
            <a:prstGeom prst="rect">
              <a:avLst/>
            </a:prstGeom>
            <a:solidFill>
              <a:schemeClr val="bg1">
                <a:alpha val="24000"/>
              </a:schemeClr>
            </a:solidFill>
            <a:effectLst>
              <a:softEdge rad="12700"/>
            </a:effectLst>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576631" y="3947947"/>
              <a:ext cx="571264" cy="504056"/>
            </a:xfrm>
            <a:prstGeom prst="rect">
              <a:avLst/>
            </a:prstGeom>
            <a:solidFill>
              <a:schemeClr val="bg1">
                <a:alpha val="24000"/>
              </a:schemeClr>
            </a:solidFill>
            <a:effectLst>
              <a:softEdge rad="12700"/>
            </a:effectLst>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72944" y="3848626"/>
              <a:ext cx="571264" cy="504056"/>
            </a:xfrm>
            <a:prstGeom prst="rect">
              <a:avLst/>
            </a:prstGeom>
            <a:solidFill>
              <a:schemeClr val="bg1">
                <a:alpha val="24000"/>
              </a:schemeClr>
            </a:solidFill>
            <a:effectLst>
              <a:softEdge rad="12700"/>
            </a:effectLst>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088964" y="4245910"/>
              <a:ext cx="571264" cy="504056"/>
            </a:xfrm>
            <a:prstGeom prst="rect">
              <a:avLst/>
            </a:prstGeom>
            <a:solidFill>
              <a:schemeClr val="bg1">
                <a:alpha val="24000"/>
              </a:schemeClr>
            </a:solidFill>
            <a:effectLst>
              <a:softEdge rad="12700"/>
            </a:effectLst>
          </p:spPr>
        </p:pic>
        <p:pic>
          <p:nvPicPr>
            <p:cNvPr id="17" name="図 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33426" y="2358811"/>
              <a:ext cx="571264" cy="504056"/>
            </a:xfrm>
            <a:prstGeom prst="rect">
              <a:avLst/>
            </a:prstGeom>
            <a:solidFill>
              <a:schemeClr val="bg1">
                <a:alpha val="24000"/>
              </a:schemeClr>
            </a:solidFill>
            <a:effectLst>
              <a:softEdge rad="12700"/>
            </a:effectLst>
          </p:spPr>
        </p:pic>
        <p:pic>
          <p:nvPicPr>
            <p:cNvPr id="18" name="図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767990" y="2060848"/>
              <a:ext cx="571264" cy="504056"/>
            </a:xfrm>
            <a:prstGeom prst="rect">
              <a:avLst/>
            </a:prstGeom>
            <a:solidFill>
              <a:schemeClr val="bg1">
                <a:alpha val="24000"/>
              </a:schemeClr>
            </a:solidFill>
            <a:effectLst>
              <a:softEdge rad="12700"/>
            </a:effectLst>
          </p:spPr>
        </p:pic>
        <p:pic>
          <p:nvPicPr>
            <p:cNvPr id="19" name="図 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16144" y="2458132"/>
              <a:ext cx="571264" cy="504056"/>
            </a:xfrm>
            <a:prstGeom prst="rect">
              <a:avLst/>
            </a:prstGeom>
            <a:solidFill>
              <a:schemeClr val="bg1">
                <a:alpha val="24000"/>
              </a:schemeClr>
            </a:solidFill>
            <a:effectLst>
              <a:softEdge rad="12700"/>
            </a:effectLst>
          </p:spPr>
        </p:pic>
        <p:pic>
          <p:nvPicPr>
            <p:cNvPr id="20" name="図 1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280323" y="3352021"/>
              <a:ext cx="571264" cy="504056"/>
            </a:xfrm>
            <a:prstGeom prst="rect">
              <a:avLst/>
            </a:prstGeom>
            <a:solidFill>
              <a:schemeClr val="bg1">
                <a:alpha val="24000"/>
              </a:schemeClr>
            </a:solidFill>
            <a:effectLst>
              <a:softEdge rad="12700"/>
            </a:effectLst>
          </p:spPr>
        </p:pic>
        <p:pic>
          <p:nvPicPr>
            <p:cNvPr id="21" name="図 2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85272" y="2954737"/>
              <a:ext cx="571264" cy="504056"/>
            </a:xfrm>
            <a:prstGeom prst="rect">
              <a:avLst/>
            </a:prstGeom>
            <a:solidFill>
              <a:schemeClr val="bg1">
                <a:alpha val="24000"/>
              </a:schemeClr>
            </a:solidFill>
            <a:effectLst>
              <a:softEdge rad="12700"/>
            </a:effectLst>
          </p:spPr>
        </p:pic>
        <p:pic>
          <p:nvPicPr>
            <p:cNvPr id="22" name="図 2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1682" y="2855416"/>
              <a:ext cx="571264" cy="504056"/>
            </a:xfrm>
            <a:prstGeom prst="rect">
              <a:avLst/>
            </a:prstGeom>
            <a:solidFill>
              <a:schemeClr val="bg1">
                <a:alpha val="24000"/>
              </a:schemeClr>
            </a:solidFill>
            <a:effectLst>
              <a:softEdge rad="12700"/>
            </a:effectLst>
          </p:spPr>
        </p:pic>
        <p:pic>
          <p:nvPicPr>
            <p:cNvPr id="23" name="図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2045759" y="4941168"/>
              <a:ext cx="571264" cy="504056"/>
            </a:xfrm>
            <a:prstGeom prst="rect">
              <a:avLst/>
            </a:prstGeom>
            <a:solidFill>
              <a:schemeClr val="bg1">
                <a:alpha val="24000"/>
              </a:schemeClr>
            </a:solidFill>
            <a:effectLst>
              <a:softEdge rad="12700"/>
            </a:effectLst>
          </p:spPr>
        </p:pic>
        <p:pic>
          <p:nvPicPr>
            <p:cNvPr id="24" name="図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59349" y="4742515"/>
              <a:ext cx="571264" cy="504056"/>
            </a:xfrm>
            <a:prstGeom prst="rect">
              <a:avLst/>
            </a:prstGeom>
            <a:solidFill>
              <a:schemeClr val="bg1">
                <a:alpha val="24000"/>
              </a:schemeClr>
            </a:solidFill>
            <a:effectLst>
              <a:softEdge rad="12700"/>
            </a:effectLst>
          </p:spPr>
        </p:pic>
        <p:pic>
          <p:nvPicPr>
            <p:cNvPr id="25" name="図 2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8477" y="4047268"/>
              <a:ext cx="571264" cy="504056"/>
            </a:xfrm>
            <a:prstGeom prst="rect">
              <a:avLst/>
            </a:prstGeom>
            <a:solidFill>
              <a:schemeClr val="bg1">
                <a:alpha val="24000"/>
              </a:schemeClr>
            </a:solidFill>
            <a:effectLst>
              <a:softEdge rad="12700"/>
            </a:effectLst>
          </p:spPr>
        </p:pic>
        <p:pic>
          <p:nvPicPr>
            <p:cNvPr id="26" name="図 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193913" y="2160169"/>
              <a:ext cx="571264" cy="504056"/>
            </a:xfrm>
            <a:prstGeom prst="rect">
              <a:avLst/>
            </a:prstGeom>
            <a:solidFill>
              <a:schemeClr val="bg1">
                <a:alpha val="24000"/>
              </a:schemeClr>
            </a:solidFill>
            <a:effectLst>
              <a:softEdge rad="12700"/>
            </a:effectLst>
          </p:spPr>
        </p:pic>
        <p:pic>
          <p:nvPicPr>
            <p:cNvPr id="27" name="図 2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11195" y="4841836"/>
              <a:ext cx="571264" cy="504056"/>
            </a:xfrm>
            <a:prstGeom prst="rect">
              <a:avLst/>
            </a:prstGeom>
            <a:solidFill>
              <a:schemeClr val="bg1">
                <a:alpha val="24000"/>
              </a:schemeClr>
            </a:solidFill>
            <a:effectLst>
              <a:softEdge rad="12700"/>
            </a:effectLst>
          </p:spPr>
        </p:pic>
        <p:pic>
          <p:nvPicPr>
            <p:cNvPr id="28" name="図 2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4887" y="3749305"/>
              <a:ext cx="571264" cy="504056"/>
            </a:xfrm>
            <a:prstGeom prst="rect">
              <a:avLst/>
            </a:prstGeom>
            <a:solidFill>
              <a:schemeClr val="bg1">
                <a:alpha val="24000"/>
              </a:schemeClr>
            </a:solidFill>
            <a:effectLst>
              <a:softEdge rad="12700"/>
            </a:effectLst>
          </p:spPr>
        </p:pic>
        <p:pic>
          <p:nvPicPr>
            <p:cNvPr id="29" name="図 2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2237118" y="3451342"/>
              <a:ext cx="571264" cy="504056"/>
            </a:xfrm>
            <a:prstGeom prst="rect">
              <a:avLst/>
            </a:prstGeom>
            <a:solidFill>
              <a:schemeClr val="bg1">
                <a:alpha val="24000"/>
              </a:schemeClr>
            </a:solidFill>
            <a:effectLst>
              <a:softEdge rad="12700"/>
            </a:effectLst>
          </p:spPr>
        </p:pic>
        <p:pic>
          <p:nvPicPr>
            <p:cNvPr id="30" name="図 2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02554" y="3550663"/>
              <a:ext cx="571264" cy="504056"/>
            </a:xfrm>
            <a:prstGeom prst="rect">
              <a:avLst/>
            </a:prstGeom>
            <a:solidFill>
              <a:schemeClr val="bg1">
                <a:alpha val="24000"/>
              </a:schemeClr>
            </a:solidFill>
            <a:effectLst>
              <a:softEdge rad="12700"/>
            </a:effectLst>
          </p:spPr>
        </p:pic>
        <p:pic>
          <p:nvPicPr>
            <p:cNvPr id="31" name="図 3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97605" y="4643194"/>
              <a:ext cx="571264" cy="504056"/>
            </a:xfrm>
            <a:prstGeom prst="rect">
              <a:avLst/>
            </a:prstGeom>
            <a:solidFill>
              <a:schemeClr val="bg1">
                <a:alpha val="24000"/>
              </a:schemeClr>
            </a:solidFill>
            <a:effectLst>
              <a:softEdge rad="12700"/>
            </a:effectLst>
          </p:spPr>
        </p:pic>
        <p:pic>
          <p:nvPicPr>
            <p:cNvPr id="32" name="図 3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54400" y="4543873"/>
              <a:ext cx="571264" cy="504056"/>
            </a:xfrm>
            <a:prstGeom prst="rect">
              <a:avLst/>
            </a:prstGeom>
            <a:solidFill>
              <a:schemeClr val="bg1">
                <a:alpha val="24000"/>
              </a:schemeClr>
            </a:solidFill>
            <a:effectLst>
              <a:softEdge rad="12700"/>
            </a:effectLst>
          </p:spPr>
        </p:pic>
        <p:pic>
          <p:nvPicPr>
            <p:cNvPr id="33" name="図 3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4150708" y="3054058"/>
              <a:ext cx="571264" cy="504056"/>
            </a:xfrm>
            <a:prstGeom prst="rect">
              <a:avLst/>
            </a:prstGeom>
            <a:solidFill>
              <a:schemeClr val="bg1">
                <a:alpha val="24000"/>
              </a:schemeClr>
            </a:solidFill>
            <a:effectLst>
              <a:softEdge rad="12700"/>
            </a:effectLst>
          </p:spPr>
        </p:pic>
        <p:pic>
          <p:nvPicPr>
            <p:cNvPr id="34" name="図 3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107503" y="4146589"/>
              <a:ext cx="571264" cy="504056"/>
            </a:xfrm>
            <a:prstGeom prst="rect">
              <a:avLst/>
            </a:prstGeom>
            <a:solidFill>
              <a:schemeClr val="bg1">
                <a:alpha val="24000"/>
              </a:schemeClr>
            </a:solidFill>
            <a:effectLst>
              <a:softEdge rad="12700"/>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5298862" y="3252700"/>
              <a:ext cx="571264" cy="504056"/>
            </a:xfrm>
            <a:prstGeom prst="rect">
              <a:avLst/>
            </a:prstGeom>
            <a:solidFill>
              <a:schemeClr val="bg1">
                <a:alpha val="24000"/>
              </a:schemeClr>
            </a:solidFill>
            <a:effectLst>
              <a:softEdge rad="12700"/>
            </a:effectLst>
          </p:spPr>
        </p:pic>
        <p:pic>
          <p:nvPicPr>
            <p:cNvPr id="36" name="図 3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81580" y="2756095"/>
              <a:ext cx="571264" cy="504056"/>
            </a:xfrm>
            <a:prstGeom prst="rect">
              <a:avLst/>
            </a:prstGeom>
            <a:solidFill>
              <a:schemeClr val="bg1">
                <a:alpha val="24000"/>
              </a:schemeClr>
            </a:solidFill>
            <a:effectLst>
              <a:softEdge rad="12700"/>
            </a:effectLst>
          </p:spPr>
        </p:pic>
        <p:pic>
          <p:nvPicPr>
            <p:cNvPr id="37" name="図 3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42067" y="3649984"/>
              <a:ext cx="571264" cy="504056"/>
            </a:xfrm>
            <a:prstGeom prst="rect">
              <a:avLst/>
            </a:prstGeom>
            <a:solidFill>
              <a:schemeClr val="bg1">
                <a:alpha val="24000"/>
              </a:schemeClr>
            </a:solidFill>
            <a:effectLst>
              <a:softEdge rad="12700"/>
            </a:effectLst>
          </p:spPr>
        </p:pic>
        <p:pic>
          <p:nvPicPr>
            <p:cNvPr id="38" name="図 3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4724785" y="4345231"/>
              <a:ext cx="571264" cy="504056"/>
            </a:xfrm>
            <a:prstGeom prst="rect">
              <a:avLst/>
            </a:prstGeom>
            <a:solidFill>
              <a:schemeClr val="bg1">
                <a:alpha val="24000"/>
              </a:schemeClr>
            </a:solidFill>
            <a:effectLst>
              <a:softEdge rad="12700"/>
            </a:effectLst>
          </p:spPr>
        </p:pic>
        <p:pic>
          <p:nvPicPr>
            <p:cNvPr id="39" name="図 3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0221" y="4444552"/>
              <a:ext cx="571264" cy="504056"/>
            </a:xfrm>
            <a:prstGeom prst="rect">
              <a:avLst/>
            </a:prstGeom>
            <a:solidFill>
              <a:schemeClr val="bg1">
                <a:alpha val="24000"/>
              </a:schemeClr>
            </a:solidFill>
            <a:effectLst>
              <a:softEdge rad="12700"/>
            </a:effectLst>
          </p:spPr>
        </p:pic>
      </p:grpSp>
      <p:sp>
        <p:nvSpPr>
          <p:cNvPr id="5" name="正方形/長方形 4"/>
          <p:cNvSpPr/>
          <p:nvPr/>
        </p:nvSpPr>
        <p:spPr>
          <a:xfrm>
            <a:off x="609758" y="5949280"/>
            <a:ext cx="5407593" cy="584776"/>
          </a:xfrm>
          <a:prstGeom prst="rect">
            <a:avLst/>
          </a:prstGeom>
        </p:spPr>
        <p:txBody>
          <a:bodyPr wrap="none">
            <a:spAutoFit/>
          </a:bodyPr>
          <a:lstStyle/>
          <a:p>
            <a:r>
              <a:rPr lang="en-US" altLang="ja-JP" sz="3200" i="1" dirty="0">
                <a:solidFill>
                  <a:srgbClr val="FF6600"/>
                </a:solidFill>
                <a:latin typeface="ヒラギノ角ゴ Pro W3"/>
                <a:ea typeface="ヒラギノ角ゴ Pro W3"/>
                <a:cs typeface="ヒラギノ角ゴ Pro W3"/>
              </a:rPr>
              <a:t>Let’s build brain together</a:t>
            </a:r>
            <a:endParaRPr lang="ja-JP" altLang="en-US" sz="3200" i="1" dirty="0">
              <a:solidFill>
                <a:srgbClr val="FF6600"/>
              </a:solidFill>
              <a:latin typeface="ヒラギノ角ゴ Pro W3"/>
              <a:ea typeface="ヒラギノ角ゴ Pro W3"/>
              <a:cs typeface="ヒラギノ角ゴ Pro W3"/>
            </a:endParaRPr>
          </a:p>
        </p:txBody>
      </p:sp>
      <p:pic>
        <p:nvPicPr>
          <p:cNvPr id="40" name="Shape 1646" descr="WBAILogo_standard.png"/>
          <p:cNvPicPr preferRelativeResize="0"/>
          <p:nvPr/>
        </p:nvPicPr>
        <p:blipFill rotWithShape="1">
          <a:blip r:embed="rId5">
            <a:alphaModFix/>
          </a:blip>
          <a:srcRect/>
          <a:stretch/>
        </p:blipFill>
        <p:spPr>
          <a:xfrm>
            <a:off x="1619672" y="764704"/>
            <a:ext cx="3654136" cy="1224136"/>
          </a:xfrm>
          <a:prstGeom prst="rect">
            <a:avLst/>
          </a:prstGeom>
          <a:noFill/>
          <a:ln>
            <a:noFill/>
          </a:ln>
        </p:spPr>
      </p:pic>
      <p:sp>
        <p:nvSpPr>
          <p:cNvPr id="6" name="正方形/長方形 5"/>
          <p:cNvSpPr/>
          <p:nvPr/>
        </p:nvSpPr>
        <p:spPr>
          <a:xfrm>
            <a:off x="6479704" y="764704"/>
            <a:ext cx="2664296" cy="4015458"/>
          </a:xfrm>
          <a:prstGeom prst="rect">
            <a:avLst/>
          </a:prstGeom>
        </p:spPr>
        <p:txBody>
          <a:bodyPr wrap="square">
            <a:spAutoFit/>
          </a:bodyPr>
          <a:lstStyle/>
          <a:p>
            <a:pPr>
              <a:lnSpc>
                <a:spcPct val="110000"/>
              </a:lnSpc>
              <a:buClr>
                <a:schemeClr val="tx1">
                  <a:lumMod val="85000"/>
                  <a:lumOff val="15000"/>
                </a:schemeClr>
              </a:buClr>
              <a:tabLst>
                <a:tab pos="889000" algn="l"/>
                <a:tab pos="1974850" algn="l"/>
              </a:tabLst>
            </a:pPr>
            <a:r>
              <a:rPr lang="en-US" altLang="ja-JP" sz="2400" dirty="0">
                <a:latin typeface="ヒラギノ角ゴ Pro W3"/>
                <a:ea typeface="ヒラギノ角ゴ Pro W3"/>
                <a:cs typeface="ヒラギノ角ゴ Pro W3"/>
              </a:rPr>
              <a:t>Charter</a:t>
            </a:r>
          </a:p>
          <a:p>
            <a:pPr marL="285750" indent="-285750">
              <a:lnSpc>
                <a:spcPct val="110000"/>
              </a:lnSpc>
              <a:buClr>
                <a:schemeClr val="tx1">
                  <a:lumMod val="85000"/>
                  <a:lumOff val="15000"/>
                </a:schemeClr>
              </a:buClr>
              <a:buFont typeface="Arial"/>
              <a:buChar char="•"/>
              <a:tabLst>
                <a:tab pos="889000" algn="l"/>
                <a:tab pos="1974850" algn="l"/>
              </a:tabLst>
            </a:pPr>
            <a:r>
              <a:rPr lang="en-US" altLang="ja-JP" sz="1600" dirty="0">
                <a:solidFill>
                  <a:srgbClr val="FF0000"/>
                </a:solidFill>
                <a:latin typeface="ヒラギノ角ゴ Pro W3"/>
                <a:ea typeface="ヒラギノ角ゴ Pro W3"/>
                <a:cs typeface="ヒラギノ角ゴ Pro W3"/>
              </a:rPr>
              <a:t>Open community development of AGI</a:t>
            </a:r>
          </a:p>
          <a:p>
            <a:pPr marL="285750" indent="-285750">
              <a:lnSpc>
                <a:spcPct val="110000"/>
              </a:lnSpc>
              <a:buClr>
                <a:schemeClr val="tx1">
                  <a:lumMod val="85000"/>
                  <a:lumOff val="15000"/>
                </a:schemeClr>
              </a:buClr>
              <a:buFont typeface="Arial"/>
              <a:buChar char="•"/>
              <a:tabLst>
                <a:tab pos="889000" algn="l"/>
                <a:tab pos="1974850" algn="l"/>
              </a:tabLst>
            </a:pPr>
            <a:r>
              <a:rPr lang="en-US" altLang="ja-JP" sz="1600" dirty="0" smtClean="0">
                <a:latin typeface="ヒラギノ角ゴ Pro W3"/>
                <a:ea typeface="ヒラギノ角ゴ Pro W3"/>
                <a:cs typeface="ヒラギノ角ゴ Pro W3"/>
              </a:rPr>
              <a:t>Long</a:t>
            </a:r>
            <a:r>
              <a:rPr lang="en-US" altLang="ja-JP" sz="1600" dirty="0">
                <a:latin typeface="ヒラギノ角ゴ Pro W3"/>
                <a:ea typeface="ヒラギノ角ゴ Pro W3"/>
                <a:cs typeface="ヒラギノ角ゴ Pro W3"/>
              </a:rPr>
              <a:t>-lasting</a:t>
            </a:r>
            <a:r>
              <a:rPr lang="en-US" altLang="ja-JP" sz="1600" dirty="0" smtClean="0">
                <a:latin typeface="ヒラギノ角ゴ Pro W3"/>
                <a:ea typeface="ヒラギノ角ゴ Pro W3"/>
                <a:cs typeface="ヒラギノ角ゴ Pro W3"/>
              </a:rPr>
              <a:t>: </a:t>
            </a:r>
            <a:br>
              <a:rPr lang="en-US" altLang="ja-JP" sz="1600" dirty="0" smtClean="0">
                <a:latin typeface="ヒラギノ角ゴ Pro W3"/>
                <a:ea typeface="ヒラギノ角ゴ Pro W3"/>
                <a:cs typeface="ヒラギノ角ゴ Pro W3"/>
              </a:rPr>
            </a:br>
            <a:r>
              <a:rPr lang="en-US" altLang="ja-JP" sz="1600" dirty="0" smtClean="0">
                <a:latin typeface="ヒラギノ角ゴ Pro W3"/>
                <a:ea typeface="ヒラギノ角ゴ Pro W3"/>
                <a:cs typeface="ヒラギノ角ゴ Pro W3"/>
              </a:rPr>
              <a:t>Target 2030 </a:t>
            </a:r>
            <a:endParaRPr lang="en-US" altLang="ja-JP" sz="1400" dirty="0">
              <a:latin typeface="ヒラギノ角ゴ Pro W3"/>
              <a:ea typeface="ヒラギノ角ゴ Pro W3"/>
              <a:cs typeface="ヒラギノ角ゴ Pro W3"/>
            </a:endParaRPr>
          </a:p>
          <a:p>
            <a:pPr marL="285750" indent="-285750">
              <a:lnSpc>
                <a:spcPct val="110000"/>
              </a:lnSpc>
              <a:buClr>
                <a:schemeClr val="tx1">
                  <a:lumMod val="85000"/>
                  <a:lumOff val="15000"/>
                </a:schemeClr>
              </a:buClr>
              <a:buFont typeface="Arial"/>
              <a:buChar char="•"/>
              <a:tabLst>
                <a:tab pos="889000" algn="l"/>
                <a:tab pos="1974850" algn="l"/>
              </a:tabLst>
            </a:pPr>
            <a:r>
              <a:rPr lang="en-US" altLang="ja-JP" sz="1600" dirty="0" smtClean="0">
                <a:latin typeface="ヒラギノ角ゴ Pro W3"/>
                <a:ea typeface="ヒラギノ角ゴ Pro W3"/>
                <a:cs typeface="ヒラギノ角ゴ Pro W3"/>
              </a:rPr>
              <a:t>Promoting </a:t>
            </a:r>
            <a:r>
              <a:rPr lang="en-US" altLang="ja-JP" sz="1600" dirty="0">
                <a:latin typeface="ヒラギノ角ゴ Pro W3"/>
                <a:ea typeface="ヒラギノ角ゴ Pro W3"/>
                <a:cs typeface="ヒラギノ角ゴ Pro W3"/>
              </a:rPr>
              <a:t>cooperation with related disciplines:  </a:t>
            </a:r>
          </a:p>
          <a:p>
            <a:pPr marL="285750" indent="-285750">
              <a:lnSpc>
                <a:spcPct val="110000"/>
              </a:lnSpc>
              <a:buClr>
                <a:schemeClr val="tx1">
                  <a:lumMod val="85000"/>
                  <a:lumOff val="15000"/>
                </a:schemeClr>
              </a:buClr>
              <a:buFont typeface="Arial"/>
              <a:buChar char="•"/>
              <a:tabLst>
                <a:tab pos="889000" algn="l"/>
                <a:tab pos="1974850" algn="l"/>
              </a:tabLst>
            </a:pPr>
            <a:r>
              <a:rPr lang="en-US" altLang="ja-JP" sz="1600" dirty="0">
                <a:latin typeface="ヒラギノ角ゴ Pro W3"/>
                <a:ea typeface="ヒラギノ角ゴ Pro W3"/>
                <a:cs typeface="ヒラギノ角ゴ Pro W3"/>
              </a:rPr>
              <a:t>Developing  multidiscipline human resources </a:t>
            </a:r>
            <a:endParaRPr lang="en-US" altLang="ja-JP" sz="1200" dirty="0">
              <a:latin typeface="ヒラギノ角ゴ Pro W3"/>
              <a:ea typeface="ヒラギノ角ゴ Pro W3"/>
              <a:cs typeface="ヒラギノ角ゴ Pro W3"/>
            </a:endParaRPr>
          </a:p>
          <a:p>
            <a:pPr marL="285750" indent="-285750">
              <a:lnSpc>
                <a:spcPct val="110000"/>
              </a:lnSpc>
              <a:buClr>
                <a:schemeClr val="tx1">
                  <a:lumMod val="85000"/>
                  <a:lumOff val="15000"/>
                </a:schemeClr>
              </a:buClr>
              <a:buFont typeface="Arial"/>
              <a:buChar char="•"/>
              <a:tabLst>
                <a:tab pos="889000" algn="l"/>
                <a:tab pos="1974850" algn="l"/>
              </a:tabLst>
            </a:pPr>
            <a:r>
              <a:rPr lang="en-US" altLang="ja-JP" sz="1600" dirty="0">
                <a:latin typeface="ヒラギノ角ゴ Pro W3"/>
                <a:ea typeface="ヒラギノ角ゴ Pro W3"/>
                <a:cs typeface="ヒラギノ角ゴ Pro W3"/>
              </a:rPr>
              <a:t>R&amp;D for WBA developmental environment</a:t>
            </a:r>
            <a:endParaRPr lang="ja-JP" altLang="en-US" sz="1600" dirty="0">
              <a:latin typeface="ヒラギノ角ゴ Pro W3"/>
              <a:ea typeface="ヒラギノ角ゴ Pro W3"/>
              <a:cs typeface="ヒラギノ角ゴ Pro W3"/>
            </a:endParaRPr>
          </a:p>
        </p:txBody>
      </p:sp>
      <p:sp>
        <p:nvSpPr>
          <p:cNvPr id="41" name="角丸四角形 40"/>
          <p:cNvSpPr/>
          <p:nvPr/>
        </p:nvSpPr>
        <p:spPr>
          <a:xfrm flipV="1">
            <a:off x="6444208" y="4869160"/>
            <a:ext cx="2699792" cy="1656184"/>
          </a:xfrm>
          <a:prstGeom prst="roundRect">
            <a:avLst>
              <a:gd name="adj" fmla="val 7484"/>
            </a:avLst>
          </a:prstGeom>
          <a:gradFill>
            <a:gsLst>
              <a:gs pos="0">
                <a:srgbClr val="F29600"/>
              </a:gs>
              <a:gs pos="100000">
                <a:schemeClr val="bg1"/>
              </a:gs>
            </a:gsLst>
          </a:gradFill>
          <a:ln w="76200" cmpd="sng">
            <a:noFill/>
          </a:ln>
          <a:scene3d>
            <a:camera prst="orthographicFront"/>
            <a:lightRig rig="threePt" dir="t"/>
          </a:scene3d>
          <a:sp3d prstMaterial="fla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100">
              <a:latin typeface="ヒラギノ角ゴ Pro W3"/>
              <a:ea typeface="ヒラギノ角ゴ Pro W3"/>
              <a:cs typeface="ヒラギノ角ゴ Pro W3"/>
            </a:endParaRPr>
          </a:p>
        </p:txBody>
      </p:sp>
      <p:sp>
        <p:nvSpPr>
          <p:cNvPr id="42" name="コンテンツ プレースホルダー 2"/>
          <p:cNvSpPr txBox="1">
            <a:spLocks/>
          </p:cNvSpPr>
          <p:nvPr/>
        </p:nvSpPr>
        <p:spPr bwMode="gray">
          <a:xfrm>
            <a:off x="6372200" y="5373216"/>
            <a:ext cx="2664296"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406718" indent="-406718" algn="l" defTabSz="640080" rtl="0" eaLnBrk="0" fontAlgn="base" hangingPunct="0">
              <a:lnSpc>
                <a:spcPct val="95000"/>
              </a:lnSpc>
              <a:spcBef>
                <a:spcPct val="20000"/>
              </a:spcBef>
              <a:spcAft>
                <a:spcPct val="10000"/>
              </a:spcAft>
              <a:buClr>
                <a:srgbClr val="A30B1A"/>
              </a:buClr>
              <a:buFont typeface="Wingdings" pitchFamily="2" charset="2"/>
              <a:buChar char="n"/>
              <a:defRPr kumimoji="1" sz="3400">
                <a:solidFill>
                  <a:srgbClr val="000000"/>
                </a:solidFill>
                <a:latin typeface="+mn-lt"/>
                <a:ea typeface="+mn-ea"/>
                <a:cs typeface="+mn-cs"/>
              </a:defRPr>
            </a:lvl1pPr>
            <a:lvl2pPr marL="813435" indent="-340043" algn="l" defTabSz="640080" rtl="0" eaLnBrk="0" fontAlgn="base" hangingPunct="0">
              <a:lnSpc>
                <a:spcPct val="95000"/>
              </a:lnSpc>
              <a:spcBef>
                <a:spcPct val="20000"/>
              </a:spcBef>
              <a:spcAft>
                <a:spcPct val="10000"/>
              </a:spcAft>
              <a:buClr>
                <a:srgbClr val="87867E"/>
              </a:buClr>
              <a:buFont typeface="Wingdings" pitchFamily="2" charset="2"/>
              <a:buChar char="n"/>
              <a:defRPr kumimoji="1" sz="2800">
                <a:solidFill>
                  <a:srgbClr val="000000"/>
                </a:solidFill>
                <a:latin typeface="+mn-lt"/>
                <a:ea typeface="+mn-ea"/>
                <a:cs typeface="+mn-cs"/>
              </a:defRPr>
            </a:lvl2pPr>
            <a:lvl3pPr marL="1113473" indent="-193358" algn="l" defTabSz="64008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420178" indent="-188913" algn="l" defTabSz="640080" rtl="0" eaLnBrk="0" fontAlgn="base" hangingPunct="0">
              <a:lnSpc>
                <a:spcPct val="95000"/>
              </a:lnSpc>
              <a:spcBef>
                <a:spcPct val="20000"/>
              </a:spcBef>
              <a:spcAft>
                <a:spcPct val="10000"/>
              </a:spcAft>
              <a:buClr>
                <a:srgbClr val="87867E"/>
              </a:buClr>
              <a:buSzPct val="100000"/>
              <a:buChar char="•"/>
              <a:defRPr kumimoji="1" sz="2200">
                <a:solidFill>
                  <a:srgbClr val="000000"/>
                </a:solidFill>
                <a:latin typeface="+mn-lt"/>
                <a:ea typeface="+mn-ea"/>
                <a:cs typeface="+mn-cs"/>
              </a:defRPr>
            </a:lvl4pPr>
            <a:lvl5pPr marL="3227070" indent="511175" algn="l" defTabSz="640080" rtl="0" eaLnBrk="0" fontAlgn="base" hangingPunct="0">
              <a:spcBef>
                <a:spcPct val="0"/>
              </a:spcBef>
              <a:spcAft>
                <a:spcPct val="0"/>
              </a:spcAft>
              <a:buBlip>
                <a:blip r:embed="rId6"/>
              </a:buBlip>
              <a:defRPr kumimoji="1" sz="2800">
                <a:solidFill>
                  <a:srgbClr val="000000"/>
                </a:solidFill>
                <a:latin typeface="+mn-lt"/>
                <a:ea typeface="+mn-ea"/>
                <a:cs typeface="+mn-cs"/>
              </a:defRPr>
            </a:lvl5pPr>
            <a:lvl6pPr marL="3867150" indent="511175" algn="l" defTabSz="640080" rtl="0" fontAlgn="base">
              <a:spcBef>
                <a:spcPct val="0"/>
              </a:spcBef>
              <a:spcAft>
                <a:spcPct val="0"/>
              </a:spcAft>
              <a:buBlip>
                <a:blip r:embed="rId6"/>
              </a:buBlip>
              <a:defRPr kumimoji="1" sz="2800">
                <a:solidFill>
                  <a:srgbClr val="000000"/>
                </a:solidFill>
                <a:latin typeface="+mn-lt"/>
                <a:ea typeface="+mn-ea"/>
                <a:cs typeface="+mn-cs"/>
              </a:defRPr>
            </a:lvl6pPr>
            <a:lvl7pPr marL="4507230" indent="511175" algn="l" defTabSz="640080" rtl="0" fontAlgn="base">
              <a:spcBef>
                <a:spcPct val="0"/>
              </a:spcBef>
              <a:spcAft>
                <a:spcPct val="0"/>
              </a:spcAft>
              <a:buBlip>
                <a:blip r:embed="rId6"/>
              </a:buBlip>
              <a:defRPr kumimoji="1" sz="2800">
                <a:solidFill>
                  <a:srgbClr val="000000"/>
                </a:solidFill>
                <a:latin typeface="+mn-lt"/>
                <a:ea typeface="+mn-ea"/>
                <a:cs typeface="+mn-cs"/>
              </a:defRPr>
            </a:lvl7pPr>
            <a:lvl8pPr marL="5147310" indent="511175" algn="l" defTabSz="640080" rtl="0" fontAlgn="base">
              <a:spcBef>
                <a:spcPct val="0"/>
              </a:spcBef>
              <a:spcAft>
                <a:spcPct val="0"/>
              </a:spcAft>
              <a:buBlip>
                <a:blip r:embed="rId6"/>
              </a:buBlip>
              <a:defRPr kumimoji="1" sz="2800">
                <a:solidFill>
                  <a:srgbClr val="000000"/>
                </a:solidFill>
                <a:latin typeface="+mn-lt"/>
                <a:ea typeface="+mn-ea"/>
                <a:cs typeface="+mn-cs"/>
              </a:defRPr>
            </a:lvl8pPr>
            <a:lvl9pPr marL="5787390" indent="511175" algn="l" defTabSz="640080" rtl="0" fontAlgn="base">
              <a:spcBef>
                <a:spcPct val="0"/>
              </a:spcBef>
              <a:spcAft>
                <a:spcPct val="0"/>
              </a:spcAft>
              <a:buBlip>
                <a:blip r:embed="rId6"/>
              </a:buBlip>
              <a:defRPr kumimoji="1" sz="2800">
                <a:solidFill>
                  <a:srgbClr val="000000"/>
                </a:solidFill>
                <a:latin typeface="+mn-lt"/>
                <a:ea typeface="+mn-ea"/>
                <a:cs typeface="+mn-cs"/>
              </a:defRPr>
            </a:lvl9pPr>
          </a:lstStyle>
          <a:p>
            <a:pPr marL="0" indent="0" algn="r">
              <a:lnSpc>
                <a:spcPct val="90000"/>
              </a:lnSpc>
              <a:buFont typeface="Wingdings" pitchFamily="2" charset="2"/>
              <a:buNone/>
            </a:pPr>
            <a:r>
              <a:rPr lang="ja-JP" altLang="en-US" sz="1200" kern="0" dirty="0">
                <a:solidFill>
                  <a:srgbClr val="3366FF"/>
                </a:solidFill>
                <a:latin typeface="ヒラギノ角ゴ Pro W3"/>
                <a:ea typeface="ヒラギノ角ゴ Pro W3"/>
                <a:cs typeface="ヒラギノ角ゴ Pro W3"/>
              </a:rPr>
              <a:t> </a:t>
            </a:r>
            <a:r>
              <a:rPr lang="en-US" altLang="ja-JP" sz="1200" kern="0" dirty="0">
                <a:solidFill>
                  <a:srgbClr val="3366FF"/>
                </a:solidFill>
                <a:latin typeface="ヒラギノ角ゴ Pro W3"/>
                <a:ea typeface="ヒラギノ角ゴ Pro W3"/>
                <a:cs typeface="ヒラギノ角ゴ Pro W3"/>
              </a:rPr>
              <a:t>Kenji </a:t>
            </a:r>
            <a:r>
              <a:rPr lang="en-US" altLang="ja-JP" sz="1200" kern="0" dirty="0" err="1">
                <a:solidFill>
                  <a:srgbClr val="3366FF"/>
                </a:solidFill>
                <a:latin typeface="ヒラギノ角ゴ Pro W3"/>
                <a:ea typeface="ヒラギノ角ゴ Pro W3"/>
                <a:cs typeface="ヒラギノ角ゴ Pro W3"/>
              </a:rPr>
              <a:t>Doya</a:t>
            </a:r>
            <a:r>
              <a:rPr lang="en-US" altLang="ja-JP" sz="1200" kern="0" dirty="0">
                <a:solidFill>
                  <a:srgbClr val="3366FF"/>
                </a:solidFill>
                <a:latin typeface="ヒラギノ角ゴ Pro W3"/>
                <a:ea typeface="ヒラギノ角ゴ Pro W3"/>
                <a:cs typeface="ヒラギノ角ゴ Pro W3"/>
              </a:rPr>
              <a:t> </a:t>
            </a:r>
            <a:r>
              <a:rPr lang="en-US" altLang="en-US" sz="1200" kern="0" dirty="0">
                <a:solidFill>
                  <a:srgbClr val="3366FF"/>
                </a:solidFill>
                <a:latin typeface="ヒラギノ角ゴ Pro W3"/>
                <a:ea typeface="ヒラギノ角ゴ Pro W3"/>
                <a:cs typeface="ヒラギノ角ゴ Pro W3"/>
              </a:rPr>
              <a:t>(</a:t>
            </a:r>
            <a:r>
              <a:rPr lang="en-US" altLang="ja-JP" sz="1200" kern="0" dirty="0">
                <a:solidFill>
                  <a:srgbClr val="3366FF"/>
                </a:solidFill>
                <a:latin typeface="ヒラギノ角ゴ Pro W3"/>
                <a:ea typeface="ヒラギノ角ゴ Pro W3"/>
                <a:cs typeface="ヒラギノ角ゴ Pro W3"/>
              </a:rPr>
              <a:t>OIST</a:t>
            </a:r>
            <a:r>
              <a:rPr lang="en-US" altLang="en-US" sz="1200" kern="0" dirty="0">
                <a:solidFill>
                  <a:srgbClr val="3366FF"/>
                </a:solidFill>
                <a:latin typeface="ヒラギノ角ゴ Pro W3"/>
                <a:ea typeface="ヒラギノ角ゴ Pro W3"/>
                <a:cs typeface="ヒラギノ角ゴ Pro W3"/>
              </a:rPr>
              <a:t>), </a:t>
            </a:r>
          </a:p>
          <a:p>
            <a:pPr marL="0" indent="0" algn="r">
              <a:lnSpc>
                <a:spcPct val="90000"/>
              </a:lnSpc>
              <a:buFont typeface="Wingdings" pitchFamily="2" charset="2"/>
              <a:buNone/>
            </a:pPr>
            <a:r>
              <a:rPr lang="en-US" altLang="en-US" sz="1200" kern="0" dirty="0">
                <a:solidFill>
                  <a:schemeClr val="tx1"/>
                </a:solidFill>
                <a:latin typeface="ヒラギノ角ゴ Pro W3"/>
                <a:ea typeface="ヒラギノ角ゴ Pro W3"/>
                <a:cs typeface="ヒラギノ角ゴ Pro W3"/>
              </a:rPr>
              <a:t>Hiroaki Kitano (</a:t>
            </a:r>
            <a:r>
              <a:rPr lang="en-US" altLang="ja-JP" sz="1200" kern="0" dirty="0">
                <a:solidFill>
                  <a:schemeClr val="tx1"/>
                </a:solidFill>
                <a:latin typeface="ヒラギノ角ゴ Pro W3"/>
                <a:ea typeface="ヒラギノ角ゴ Pro W3"/>
                <a:cs typeface="ヒラギノ角ゴ Pro W3"/>
              </a:rPr>
              <a:t>Sony CSL</a:t>
            </a:r>
            <a:r>
              <a:rPr lang="en-US" altLang="en-US" sz="1200" kern="0" dirty="0">
                <a:solidFill>
                  <a:schemeClr val="tx1"/>
                </a:solidFill>
                <a:latin typeface="ヒラギノ角ゴ Pro W3"/>
                <a:ea typeface="ヒラギノ角ゴ Pro W3"/>
                <a:cs typeface="ヒラギノ角ゴ Pro W3"/>
              </a:rPr>
              <a:t>), </a:t>
            </a:r>
          </a:p>
          <a:p>
            <a:pPr marL="0" indent="0" algn="r">
              <a:lnSpc>
                <a:spcPct val="90000"/>
              </a:lnSpc>
              <a:buFont typeface="Wingdings" pitchFamily="2" charset="2"/>
              <a:buNone/>
            </a:pPr>
            <a:r>
              <a:rPr lang="en-US" altLang="en-US" sz="1200" kern="0" dirty="0">
                <a:solidFill>
                  <a:schemeClr val="tx1"/>
                </a:solidFill>
                <a:latin typeface="ヒラギノ角ゴ Pro W3"/>
                <a:ea typeface="ヒラギノ角ゴ Pro W3"/>
                <a:cs typeface="ヒラギノ角ゴ Pro W3"/>
              </a:rPr>
              <a:t>Masaru Tomita (Keio Univ.), </a:t>
            </a:r>
          </a:p>
          <a:p>
            <a:pPr marL="0" indent="0" algn="r">
              <a:lnSpc>
                <a:spcPct val="90000"/>
              </a:lnSpc>
              <a:buFont typeface="Wingdings" pitchFamily="2" charset="2"/>
              <a:buNone/>
            </a:pPr>
            <a:r>
              <a:rPr lang="en-US" altLang="en-US" sz="1200" kern="0" dirty="0">
                <a:solidFill>
                  <a:schemeClr val="tx1"/>
                </a:solidFill>
                <a:latin typeface="ヒラギノ角ゴ Pro W3"/>
                <a:ea typeface="ヒラギノ角ゴ Pro W3"/>
                <a:cs typeface="ヒラギノ角ゴ Pro W3"/>
              </a:rPr>
              <a:t>Hiroyuki </a:t>
            </a:r>
            <a:r>
              <a:rPr lang="en-US" altLang="en-US" sz="1200" kern="0" dirty="0" err="1">
                <a:solidFill>
                  <a:schemeClr val="tx1"/>
                </a:solidFill>
                <a:latin typeface="ヒラギノ角ゴ Pro W3"/>
                <a:ea typeface="ヒラギノ角ゴ Pro W3"/>
                <a:cs typeface="ヒラギノ角ゴ Pro W3"/>
              </a:rPr>
              <a:t>Morikawa</a:t>
            </a:r>
            <a:r>
              <a:rPr lang="en-US" altLang="en-US" sz="1200" kern="0" dirty="0">
                <a:solidFill>
                  <a:schemeClr val="tx1"/>
                </a:solidFill>
                <a:latin typeface="ヒラギノ角ゴ Pro W3"/>
                <a:ea typeface="ヒラギノ角ゴ Pro W3"/>
                <a:cs typeface="ヒラギノ角ゴ Pro W3"/>
              </a:rPr>
              <a:t> (Tokyo Univ.),</a:t>
            </a:r>
          </a:p>
          <a:p>
            <a:pPr marL="0" indent="0" algn="r">
              <a:lnSpc>
                <a:spcPct val="90000"/>
              </a:lnSpc>
              <a:buFont typeface="Wingdings" pitchFamily="2" charset="2"/>
              <a:buNone/>
            </a:pPr>
            <a:r>
              <a:rPr lang="en-US" altLang="en-US" sz="1200" kern="0" dirty="0">
                <a:solidFill>
                  <a:schemeClr val="tx1"/>
                </a:solidFill>
                <a:latin typeface="ヒラギノ角ゴ Pro W3"/>
                <a:ea typeface="ヒラギノ角ゴ Pro W3"/>
                <a:cs typeface="ヒラギノ角ゴ Pro W3"/>
              </a:rPr>
              <a:t>Hideyuki Nakashima (Tokyo Univ.)</a:t>
            </a:r>
          </a:p>
          <a:p>
            <a:pPr marL="269875" lvl="1" indent="-184150" algn="r">
              <a:lnSpc>
                <a:spcPct val="90000"/>
              </a:lnSpc>
              <a:buFont typeface="Wingdings" pitchFamily="2" charset="2"/>
              <a:buNone/>
            </a:pPr>
            <a:endParaRPr lang="en-US" altLang="ja-JP" sz="1200" b="1" kern="0" dirty="0">
              <a:solidFill>
                <a:schemeClr val="tx1"/>
              </a:solidFill>
              <a:latin typeface="ヒラギノ角ゴ Pro W3"/>
              <a:ea typeface="ヒラギノ角ゴ Pro W3"/>
              <a:cs typeface="ヒラギノ角ゴ Pro W3"/>
            </a:endParaRPr>
          </a:p>
        </p:txBody>
      </p:sp>
      <p:sp>
        <p:nvSpPr>
          <p:cNvPr id="43" name="正方形/長方形 42"/>
          <p:cNvSpPr/>
          <p:nvPr/>
        </p:nvSpPr>
        <p:spPr>
          <a:xfrm>
            <a:off x="6732240" y="4941168"/>
            <a:ext cx="1937956"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1" i="0" strike="noStrike" kern="0" cap="none" spc="0" normalizeH="0" baseline="0" noProof="0" dirty="0">
                <a:ln>
                  <a:noFill/>
                </a:ln>
                <a:solidFill>
                  <a:sysClr val="windowText" lastClr="000000"/>
                </a:solidFill>
                <a:effectLst/>
                <a:uLnTx/>
                <a:uFillTx/>
                <a:latin typeface="ヒラギノ角ゴ Pro W3"/>
                <a:ea typeface="ヒラギノ角ゴ Pro W3"/>
                <a:cs typeface="ヒラギノ角ゴ Pro W3"/>
              </a:rPr>
              <a:t>Advisers:</a:t>
            </a:r>
            <a:endParaRPr kumimoji="0" lang="ja-JP" altLang="en-US" sz="1800" b="1" i="0" strike="noStrike" kern="0" cap="none" spc="0" normalizeH="0" baseline="0" noProof="0" dirty="0">
              <a:ln>
                <a:noFill/>
              </a:ln>
              <a:solidFill>
                <a:sysClr val="windowText" lastClr="000000"/>
              </a:solidFill>
              <a:effectLst/>
              <a:uLnTx/>
              <a:uFillTx/>
              <a:latin typeface="ヒラギノ角ゴ Pro W3"/>
              <a:ea typeface="ヒラギノ角ゴ Pro W3"/>
              <a:cs typeface="ヒラギノ角ゴ Pro W3"/>
            </a:endParaRPr>
          </a:p>
        </p:txBody>
      </p:sp>
    </p:spTree>
    <p:extLst>
      <p:ext uri="{BB962C8B-B14F-4D97-AF65-F5344CB8AC3E}">
        <p14:creationId xmlns:p14="http://schemas.microsoft.com/office/powerpoint/2010/main" val="273538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250036" y="7264"/>
            <a:ext cx="8498428" cy="586208"/>
          </a:xfrm>
          <a:prstGeom prst="rect">
            <a:avLst/>
          </a:prstGeom>
          <a:noFill/>
          <a:ln>
            <a:noFill/>
          </a:ln>
        </p:spPr>
        <p:txBody>
          <a:bodyPr lIns="0" tIns="0" rIns="0" bIns="0" anchor="ctr" anchorCtr="0">
            <a:normAutofit fontScale="90000"/>
          </a:bodyPr>
          <a:lstStyle/>
          <a:p>
            <a:pPr marL="0" marR="0" lvl="0" indent="0" algn="l" rtl="0">
              <a:spcBef>
                <a:spcPts val="0"/>
              </a:spcBef>
              <a:spcAft>
                <a:spcPts val="0"/>
              </a:spcAft>
              <a:buSzPct val="25000"/>
              <a:buNone/>
            </a:pPr>
            <a:r>
              <a:rPr lang="en-US" altLang="ja-JP" dirty="0" smtClean="0">
                <a:sym typeface="Arial"/>
              </a:rPr>
              <a:t>We promote open co-creation of AGI on Brain</a:t>
            </a:r>
            <a:endParaRPr lang="ja-JP" sz="3200" b="0" i="0" u="none" strike="noStrike" cap="none" dirty="0">
              <a:solidFill>
                <a:schemeClr val="dk2"/>
              </a:solidFill>
              <a:sym typeface="Arial"/>
            </a:endParaRPr>
          </a:p>
        </p:txBody>
      </p:sp>
      <p:sp>
        <p:nvSpPr>
          <p:cNvPr id="366" name="Shape 366"/>
          <p:cNvSpPr txBox="1">
            <a:spLocks noGrp="1"/>
          </p:cNvSpPr>
          <p:nvPr>
            <p:ph type="ftr" sz="quarter" idx="11"/>
          </p:nvPr>
        </p:nvSpPr>
        <p:spPr>
          <a:prstGeom prst="rect">
            <a:avLst/>
          </a:prstGeom>
          <a:noFill/>
          <a:ln>
            <a:noFill/>
          </a:ln>
        </p:spPr>
        <p:txBody>
          <a:bodyPr lIns="0" tIns="0" rIns="0" bIns="0" anchor="ctr" anchorCtr="0">
            <a:noAutofit/>
          </a:bodyPr>
          <a:lstStyle/>
          <a:p>
            <a:pPr marL="0" marR="0" lvl="0" indent="0" algn="r" rtl="0">
              <a:spcBef>
                <a:spcPts val="0"/>
              </a:spcBef>
              <a:spcAft>
                <a:spcPts val="0"/>
              </a:spcAft>
              <a:buSzPct val="25000"/>
              <a:buNone/>
            </a:pPr>
            <a:r>
              <a:rPr lang="en-US" altLang="ja-JP" sz="800" smtClean="0">
                <a:solidFill>
                  <a:schemeClr val="dk1"/>
                </a:solidFill>
                <a:sym typeface="Arial"/>
              </a:rPr>
              <a:t>Gatsby-Kaken Joint Workshop on AI and Neuroscience </a:t>
            </a:r>
            <a:endParaRPr lang="ja-JP" sz="800">
              <a:solidFill>
                <a:schemeClr val="dk1"/>
              </a:solidFill>
              <a:sym typeface="Arial"/>
            </a:endParaRPr>
          </a:p>
        </p:txBody>
      </p:sp>
      <p:pic>
        <p:nvPicPr>
          <p:cNvPr id="339" name="Shape 339"/>
          <p:cNvPicPr preferRelativeResize="0"/>
          <p:nvPr/>
        </p:nvPicPr>
        <p:blipFill rotWithShape="1">
          <a:blip r:embed="rId3">
            <a:alphaModFix/>
          </a:blip>
          <a:srcRect/>
          <a:stretch/>
        </p:blipFill>
        <p:spPr>
          <a:xfrm>
            <a:off x="2123728" y="2780829"/>
            <a:ext cx="4343700" cy="1800299"/>
          </a:xfrm>
          <a:prstGeom prst="rect">
            <a:avLst/>
          </a:prstGeom>
          <a:noFill/>
          <a:ln>
            <a:noFill/>
          </a:ln>
        </p:spPr>
      </p:pic>
      <p:pic>
        <p:nvPicPr>
          <p:cNvPr id="340" name="Shape 340"/>
          <p:cNvPicPr preferRelativeResize="0"/>
          <p:nvPr/>
        </p:nvPicPr>
        <p:blipFill rotWithShape="1">
          <a:blip r:embed="rId4">
            <a:alphaModFix/>
          </a:blip>
          <a:srcRect/>
          <a:stretch/>
        </p:blipFill>
        <p:spPr>
          <a:xfrm>
            <a:off x="5292080" y="1916832"/>
            <a:ext cx="1225138" cy="504056"/>
          </a:xfrm>
          <a:prstGeom prst="rect">
            <a:avLst/>
          </a:prstGeom>
          <a:noFill/>
          <a:ln>
            <a:noFill/>
          </a:ln>
        </p:spPr>
      </p:pic>
      <p:pic>
        <p:nvPicPr>
          <p:cNvPr id="341" name="Shape 341"/>
          <p:cNvPicPr preferRelativeResize="0"/>
          <p:nvPr/>
        </p:nvPicPr>
        <p:blipFill rotWithShape="1">
          <a:blip r:embed="rId5">
            <a:alphaModFix/>
          </a:blip>
          <a:srcRect/>
          <a:stretch/>
        </p:blipFill>
        <p:spPr>
          <a:xfrm>
            <a:off x="2627784" y="1124744"/>
            <a:ext cx="595699" cy="595699"/>
          </a:xfrm>
          <a:prstGeom prst="rect">
            <a:avLst/>
          </a:prstGeom>
          <a:noFill/>
          <a:ln>
            <a:noFill/>
          </a:ln>
        </p:spPr>
      </p:pic>
      <p:pic>
        <p:nvPicPr>
          <p:cNvPr id="342" name="Shape 342"/>
          <p:cNvPicPr preferRelativeResize="0"/>
          <p:nvPr/>
        </p:nvPicPr>
        <p:blipFill rotWithShape="1">
          <a:blip r:embed="rId6">
            <a:alphaModFix/>
          </a:blip>
          <a:srcRect/>
          <a:stretch/>
        </p:blipFill>
        <p:spPr>
          <a:xfrm>
            <a:off x="1187624" y="1844824"/>
            <a:ext cx="707099" cy="707099"/>
          </a:xfrm>
          <a:prstGeom prst="rect">
            <a:avLst/>
          </a:prstGeom>
          <a:noFill/>
          <a:ln>
            <a:noFill/>
          </a:ln>
        </p:spPr>
      </p:pic>
      <p:pic>
        <p:nvPicPr>
          <p:cNvPr id="343" name="Shape 343"/>
          <p:cNvPicPr preferRelativeResize="0"/>
          <p:nvPr/>
        </p:nvPicPr>
        <p:blipFill rotWithShape="1">
          <a:blip r:embed="rId7">
            <a:alphaModFix/>
          </a:blip>
          <a:srcRect r="59615"/>
          <a:stretch/>
        </p:blipFill>
        <p:spPr>
          <a:xfrm>
            <a:off x="6842128" y="1856897"/>
            <a:ext cx="682200" cy="635999"/>
          </a:xfrm>
          <a:prstGeom prst="rect">
            <a:avLst/>
          </a:prstGeom>
          <a:noFill/>
          <a:ln>
            <a:noFill/>
          </a:ln>
        </p:spPr>
      </p:pic>
      <p:sp>
        <p:nvSpPr>
          <p:cNvPr id="351" name="Shape 351"/>
          <p:cNvSpPr txBox="1"/>
          <p:nvPr/>
        </p:nvSpPr>
        <p:spPr>
          <a:xfrm>
            <a:off x="6708990" y="5661248"/>
            <a:ext cx="2459568"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1800" dirty="0" smtClean="0">
                <a:solidFill>
                  <a:srgbClr val="7F7F7F"/>
                </a:solidFill>
                <a:latin typeface="ヒラギノ角ゴ Pro W3"/>
                <a:ea typeface="ヒラギノ角ゴ Pro W3"/>
                <a:cs typeface="ヒラギノ角ゴ Pro W3"/>
                <a:sym typeface="Arial"/>
              </a:rPr>
              <a:t>Toshio Okubo</a:t>
            </a:r>
          </a:p>
          <a:p>
            <a:pPr marL="0" marR="0" lvl="0" indent="0" algn="l" rtl="0">
              <a:spcBef>
                <a:spcPts val="0"/>
              </a:spcBef>
              <a:spcAft>
                <a:spcPts val="0"/>
              </a:spcAft>
              <a:buNone/>
            </a:pPr>
            <a:r>
              <a:rPr lang="en-US" sz="1800" dirty="0" err="1" smtClean="0">
                <a:solidFill>
                  <a:srgbClr val="7F7F7F"/>
                </a:solidFill>
                <a:latin typeface="ヒラギノ角ゴ Pro W3"/>
                <a:ea typeface="ヒラギノ角ゴ Pro W3"/>
                <a:cs typeface="ヒラギノ角ゴ Pro W3"/>
                <a:sym typeface="Arial"/>
              </a:rPr>
              <a:t>Kentaro</a:t>
            </a:r>
            <a:r>
              <a:rPr lang="en-US" sz="1800" dirty="0" smtClean="0">
                <a:solidFill>
                  <a:srgbClr val="7F7F7F"/>
                </a:solidFill>
                <a:latin typeface="ヒラギノ角ゴ Pro W3"/>
                <a:ea typeface="ヒラギノ角ゴ Pro W3"/>
                <a:cs typeface="ヒラギノ角ゴ Pro W3"/>
                <a:sym typeface="Arial"/>
              </a:rPr>
              <a:t> </a:t>
            </a:r>
            <a:r>
              <a:rPr lang="en-US" sz="1800" dirty="0" err="1" smtClean="0">
                <a:solidFill>
                  <a:srgbClr val="7F7F7F"/>
                </a:solidFill>
                <a:latin typeface="ヒラギノ角ゴ Pro W3"/>
                <a:ea typeface="ヒラギノ角ゴ Pro W3"/>
                <a:cs typeface="ヒラギノ角ゴ Pro W3"/>
                <a:sym typeface="Arial"/>
              </a:rPr>
              <a:t>Goto</a:t>
            </a:r>
            <a:endParaRPr lang="en-US" sz="1800" dirty="0" smtClean="0">
              <a:solidFill>
                <a:srgbClr val="7F7F7F"/>
              </a:solidFill>
              <a:latin typeface="ヒラギノ角ゴ Pro W3"/>
              <a:ea typeface="ヒラギノ角ゴ Pro W3"/>
              <a:cs typeface="ヒラギノ角ゴ Pro W3"/>
              <a:sym typeface="Arial"/>
            </a:endParaRPr>
          </a:p>
          <a:p>
            <a:pPr marL="0" marR="0" lvl="0" indent="0" algn="l" rtl="0">
              <a:spcBef>
                <a:spcPts val="0"/>
              </a:spcBef>
              <a:spcAft>
                <a:spcPts val="0"/>
              </a:spcAft>
              <a:buNone/>
            </a:pPr>
            <a:r>
              <a:rPr lang="en-US" sz="1800" dirty="0" err="1" smtClean="0">
                <a:solidFill>
                  <a:srgbClr val="7F7F7F"/>
                </a:solidFill>
                <a:latin typeface="ヒラギノ角ゴ Pro W3"/>
                <a:ea typeface="ヒラギノ角ゴ Pro W3"/>
                <a:cs typeface="ヒラギノ角ゴ Pro W3"/>
                <a:sym typeface="Arial"/>
              </a:rPr>
              <a:t>Ren</a:t>
            </a:r>
            <a:r>
              <a:rPr lang="en-US" sz="1800" dirty="0" smtClean="0">
                <a:solidFill>
                  <a:srgbClr val="7F7F7F"/>
                </a:solidFill>
                <a:latin typeface="ヒラギノ角ゴ Pro W3"/>
                <a:ea typeface="ヒラギノ角ゴ Pro W3"/>
                <a:cs typeface="ヒラギノ角ゴ Pro W3"/>
                <a:sym typeface="Arial"/>
              </a:rPr>
              <a:t> </a:t>
            </a:r>
            <a:r>
              <a:rPr lang="en-US" sz="1800" dirty="0" err="1" smtClean="0">
                <a:solidFill>
                  <a:srgbClr val="7F7F7F"/>
                </a:solidFill>
                <a:latin typeface="ヒラギノ角ゴ Pro W3"/>
                <a:ea typeface="ヒラギノ角ゴ Pro W3"/>
                <a:cs typeface="ヒラギノ角ゴ Pro W3"/>
                <a:sym typeface="Arial"/>
              </a:rPr>
              <a:t>Sakaki</a:t>
            </a:r>
            <a:endParaRPr lang="en-US" sz="1800" dirty="0" smtClean="0">
              <a:solidFill>
                <a:srgbClr val="7F7F7F"/>
              </a:solidFill>
              <a:latin typeface="ヒラギノ角ゴ Pro W3"/>
              <a:ea typeface="ヒラギノ角ゴ Pro W3"/>
              <a:cs typeface="ヒラギノ角ゴ Pro W3"/>
              <a:sym typeface="Arial"/>
            </a:endParaRPr>
          </a:p>
          <a:p>
            <a:pPr marL="0" marR="0" lvl="0" indent="0" algn="l" rtl="0">
              <a:spcBef>
                <a:spcPts val="0"/>
              </a:spcBef>
              <a:spcAft>
                <a:spcPts val="0"/>
              </a:spcAft>
              <a:buNone/>
            </a:pPr>
            <a:endParaRPr sz="1800" dirty="0">
              <a:solidFill>
                <a:srgbClr val="7F7F7F"/>
              </a:solidFill>
              <a:latin typeface="ヒラギノ角ゴ Pro W3"/>
              <a:ea typeface="ヒラギノ角ゴ Pro W3"/>
              <a:cs typeface="ヒラギノ角ゴ Pro W3"/>
              <a:sym typeface="Arial"/>
            </a:endParaRPr>
          </a:p>
        </p:txBody>
      </p:sp>
      <p:pic>
        <p:nvPicPr>
          <p:cNvPr id="352" name="Shape 352"/>
          <p:cNvPicPr preferRelativeResize="0"/>
          <p:nvPr/>
        </p:nvPicPr>
        <p:blipFill rotWithShape="1">
          <a:blip r:embed="rId8">
            <a:alphaModFix/>
          </a:blip>
          <a:srcRect/>
          <a:stretch/>
        </p:blipFill>
        <p:spPr>
          <a:xfrm>
            <a:off x="7596336" y="1700808"/>
            <a:ext cx="951892" cy="951892"/>
          </a:xfrm>
          <a:prstGeom prst="rect">
            <a:avLst/>
          </a:prstGeom>
          <a:noFill/>
          <a:ln>
            <a:noFill/>
          </a:ln>
        </p:spPr>
      </p:pic>
      <p:pic>
        <p:nvPicPr>
          <p:cNvPr id="353" name="Shape 353"/>
          <p:cNvPicPr preferRelativeResize="0"/>
          <p:nvPr/>
        </p:nvPicPr>
        <p:blipFill rotWithShape="1">
          <a:blip r:embed="rId9">
            <a:alphaModFix/>
          </a:blip>
          <a:srcRect/>
          <a:stretch/>
        </p:blipFill>
        <p:spPr>
          <a:xfrm flipH="1">
            <a:off x="2195736" y="1772816"/>
            <a:ext cx="719999" cy="719999"/>
          </a:xfrm>
          <a:prstGeom prst="rect">
            <a:avLst/>
          </a:prstGeom>
          <a:noFill/>
          <a:ln>
            <a:noFill/>
          </a:ln>
        </p:spPr>
      </p:pic>
      <p:sp>
        <p:nvSpPr>
          <p:cNvPr id="354" name="Shape 354"/>
          <p:cNvSpPr/>
          <p:nvPr/>
        </p:nvSpPr>
        <p:spPr>
          <a:xfrm>
            <a:off x="215515" y="4797152"/>
            <a:ext cx="8712899" cy="1872307"/>
          </a:xfrm>
          <a:prstGeom prst="rect">
            <a:avLst/>
          </a:prstGeom>
          <a:noFill/>
          <a:ln w="38100" cap="flat" cmpd="sng">
            <a:solidFill>
              <a:srgbClr val="434343"/>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ヒラギノ角ゴ Pro W3"/>
              <a:ea typeface="ヒラギノ角ゴ Pro W3"/>
              <a:cs typeface="ヒラギノ角ゴ Pro W3"/>
              <a:sym typeface="Arial"/>
            </a:endParaRPr>
          </a:p>
        </p:txBody>
      </p:sp>
      <p:pic>
        <p:nvPicPr>
          <p:cNvPr id="355" name="Shape 355"/>
          <p:cNvPicPr preferRelativeResize="0"/>
          <p:nvPr/>
        </p:nvPicPr>
        <p:blipFill rotWithShape="1">
          <a:blip r:embed="rId10">
            <a:alphaModFix/>
          </a:blip>
          <a:srcRect/>
          <a:stretch/>
        </p:blipFill>
        <p:spPr>
          <a:xfrm>
            <a:off x="3563888" y="1340768"/>
            <a:ext cx="561000" cy="719999"/>
          </a:xfrm>
          <a:prstGeom prst="rect">
            <a:avLst/>
          </a:prstGeom>
          <a:noFill/>
          <a:ln>
            <a:noFill/>
          </a:ln>
        </p:spPr>
      </p:pic>
      <p:sp>
        <p:nvSpPr>
          <p:cNvPr id="356" name="Shape 356"/>
          <p:cNvSpPr/>
          <p:nvPr/>
        </p:nvSpPr>
        <p:spPr>
          <a:xfrm>
            <a:off x="2999429" y="4293096"/>
            <a:ext cx="2592299" cy="503999"/>
          </a:xfrm>
          <a:prstGeom prst="upArrow">
            <a:avLst>
              <a:gd name="adj1" fmla="val 71613"/>
              <a:gd name="adj2" fmla="val 35181"/>
            </a:avLst>
          </a:prstGeom>
          <a:solidFill>
            <a:srgbClr val="3F3F3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ja-JP" sz="1800" dirty="0" smtClean="0">
                <a:solidFill>
                  <a:schemeClr val="lt1"/>
                </a:solidFill>
                <a:latin typeface="ヒラギノ角ゴ Pro W3"/>
                <a:ea typeface="ヒラギノ角ゴ Pro W3"/>
                <a:cs typeface="ヒラギノ角ゴ Pro W3"/>
                <a:sym typeface="Arial"/>
              </a:rPr>
              <a:t>Supports</a:t>
            </a:r>
            <a:endParaRPr lang="ja-JP" sz="1800" dirty="0">
              <a:solidFill>
                <a:schemeClr val="lt1"/>
              </a:solidFill>
              <a:latin typeface="ヒラギノ角ゴ Pro W3"/>
              <a:ea typeface="ヒラギノ角ゴ Pro W3"/>
              <a:cs typeface="ヒラギノ角ゴ Pro W3"/>
              <a:sym typeface="Arial"/>
            </a:endParaRPr>
          </a:p>
        </p:txBody>
      </p:sp>
      <p:sp>
        <p:nvSpPr>
          <p:cNvPr id="358" name="Shape 358"/>
          <p:cNvSpPr/>
          <p:nvPr/>
        </p:nvSpPr>
        <p:spPr>
          <a:xfrm>
            <a:off x="6156176" y="2708920"/>
            <a:ext cx="2915816" cy="2016224"/>
          </a:xfrm>
          <a:prstGeom prst="wedgeRoundRectCallout">
            <a:avLst>
              <a:gd name="adj1" fmla="val -60979"/>
              <a:gd name="adj2" fmla="val -2424"/>
              <a:gd name="adj3" fmla="val 16667"/>
            </a:avLst>
          </a:prstGeom>
          <a:solidFill>
            <a:schemeClr val="bg1">
              <a:lumMod val="85000"/>
            </a:schemeClr>
          </a:solidFill>
          <a:ln w="9525" cap="flat" cmpd="sng">
            <a:solidFill>
              <a:srgbClr val="57564F"/>
            </a:solidFill>
            <a:prstDash val="solid"/>
            <a:round/>
            <a:headEnd type="none" w="med" len="med"/>
            <a:tailEnd type="none" w="med" len="med"/>
          </a:ln>
        </p:spPr>
        <p:txBody>
          <a:bodyPr lIns="91425" tIns="45700" rIns="91425" bIns="45700" anchor="ctr" anchorCtr="0">
            <a:noAutofit/>
          </a:bodyPr>
          <a:lstStyle/>
          <a:p>
            <a:pPr lvl="0">
              <a:spcBef>
                <a:spcPts val="0"/>
              </a:spcBef>
              <a:spcAft>
                <a:spcPts val="0"/>
              </a:spcAft>
              <a:buClr>
                <a:srgbClr val="000000"/>
              </a:buClr>
              <a:buSzPct val="100000"/>
            </a:pPr>
            <a:r>
              <a:rPr lang="en-US" altLang="ja-JP" sz="1800" u="sng" dirty="0" smtClean="0">
                <a:latin typeface="ヒラギノ角ゴ Pro W3"/>
                <a:ea typeface="ヒラギノ角ゴ Pro W3"/>
                <a:cs typeface="ヒラギノ角ゴ Pro W3"/>
                <a:sym typeface="Arial"/>
              </a:rPr>
              <a:t>Construction of the development environment</a:t>
            </a:r>
            <a:endParaRPr lang="en-US" altLang="ja-JP" sz="1800" u="sng" dirty="0">
              <a:latin typeface="ヒラギノ角ゴ Pro W3"/>
              <a:ea typeface="ヒラギノ角ゴ Pro W3"/>
              <a:cs typeface="ヒラギノ角ゴ Pro W3"/>
              <a:sym typeface="Arial"/>
            </a:endParaRPr>
          </a:p>
          <a:p>
            <a:pPr marL="200025" marR="0" lvl="0" indent="-200025" algn="l" rtl="0">
              <a:lnSpc>
                <a:spcPct val="100000"/>
              </a:lnSpc>
              <a:spcBef>
                <a:spcPts val="0"/>
              </a:spcBef>
              <a:spcAft>
                <a:spcPts val="0"/>
              </a:spcAft>
              <a:buClr>
                <a:srgbClr val="000000"/>
              </a:buClr>
              <a:buSzPct val="100000"/>
              <a:buFont typeface="Arial"/>
              <a:buChar char="•"/>
            </a:pPr>
            <a:r>
              <a:rPr lang="en-US" altLang="ja-JP" sz="1600" b="0" i="0" u="none" strike="noStrike" cap="none" dirty="0" smtClean="0">
                <a:solidFill>
                  <a:srgbClr val="000000"/>
                </a:solidFill>
                <a:latin typeface="ヒラギノ角ゴ Pro W3"/>
                <a:ea typeface="ヒラギノ角ゴ Pro W3"/>
                <a:cs typeface="ヒラギノ角ゴ Pro W3"/>
                <a:sym typeface="Arial"/>
              </a:rPr>
              <a:t>World simulator</a:t>
            </a:r>
          </a:p>
          <a:p>
            <a:pPr marL="200025" marR="0" lvl="0" indent="-200025" algn="l" rtl="0">
              <a:lnSpc>
                <a:spcPct val="100000"/>
              </a:lnSpc>
              <a:spcBef>
                <a:spcPts val="0"/>
              </a:spcBef>
              <a:spcAft>
                <a:spcPts val="0"/>
              </a:spcAft>
              <a:buClr>
                <a:srgbClr val="000000"/>
              </a:buClr>
              <a:buSzPct val="100000"/>
              <a:buFont typeface="Arial"/>
              <a:buChar char="•"/>
            </a:pPr>
            <a:r>
              <a:rPr lang="en-US" altLang="ja-JP" sz="1600" dirty="0" smtClean="0">
                <a:latin typeface="ヒラギノ角ゴ Pro W3"/>
                <a:ea typeface="ヒラギノ角ゴ Pro W3"/>
                <a:cs typeface="ヒラギノ角ゴ Pro W3"/>
                <a:sym typeface="Arial"/>
              </a:rPr>
              <a:t>Evaluation of AGI</a:t>
            </a:r>
            <a:endParaRPr lang="en-US" altLang="ja-JP" sz="1600" b="0" i="0" u="none" strike="noStrike" cap="none" dirty="0" smtClean="0">
              <a:solidFill>
                <a:srgbClr val="000000"/>
              </a:solidFill>
              <a:latin typeface="ヒラギノ角ゴ Pro W3"/>
              <a:ea typeface="ヒラギノ角ゴ Pro W3"/>
              <a:cs typeface="ヒラギノ角ゴ Pro W3"/>
              <a:sym typeface="Arial"/>
            </a:endParaRPr>
          </a:p>
          <a:p>
            <a:pPr marL="200025" marR="0" lvl="0" indent="-200025" algn="l" rtl="0">
              <a:lnSpc>
                <a:spcPct val="100000"/>
              </a:lnSpc>
              <a:spcBef>
                <a:spcPts val="0"/>
              </a:spcBef>
              <a:spcAft>
                <a:spcPts val="0"/>
              </a:spcAft>
              <a:buClr>
                <a:srgbClr val="000000"/>
              </a:buClr>
              <a:buSzPct val="100000"/>
              <a:buFont typeface="Arial"/>
              <a:buChar char="•"/>
            </a:pPr>
            <a:r>
              <a:rPr lang="en-US" altLang="ja-JP" sz="1400" dirty="0" smtClean="0">
                <a:latin typeface="ヒラギノ角ゴ Pro W3"/>
                <a:ea typeface="ヒラギノ角ゴ Pro W3"/>
                <a:cs typeface="ヒラギノ角ゴ Pro W3"/>
                <a:sym typeface="Arial"/>
              </a:rPr>
              <a:t>Platform for integration (BriCA) </a:t>
            </a:r>
            <a:r>
              <a:rPr lang="en-US" altLang="ja-JP" sz="1400" dirty="0" smtClean="0">
                <a:solidFill>
                  <a:srgbClr val="3366FF"/>
                </a:solidFill>
                <a:latin typeface="ヒラギノ角ゴ Pro W3"/>
                <a:ea typeface="ヒラギノ角ゴ Pro W3"/>
                <a:cs typeface="ヒラギノ角ゴ Pro W3"/>
                <a:sym typeface="Arial"/>
              </a:rPr>
              <a:t>Poster Takahashi</a:t>
            </a:r>
            <a:endParaRPr lang="ja-JP" sz="1400" b="0" i="0" u="none" strike="noStrike" cap="none" dirty="0">
              <a:solidFill>
                <a:srgbClr val="3366FF"/>
              </a:solidFill>
              <a:latin typeface="ヒラギノ角ゴ Pro W3"/>
              <a:ea typeface="ヒラギノ角ゴ Pro W3"/>
              <a:cs typeface="ヒラギノ角ゴ Pro W3"/>
              <a:sym typeface="Arial"/>
            </a:endParaRPr>
          </a:p>
          <a:p>
            <a:pPr marL="200025" marR="0" lvl="0" indent="-200025" algn="l" rtl="0">
              <a:lnSpc>
                <a:spcPct val="100000"/>
              </a:lnSpc>
              <a:spcBef>
                <a:spcPts val="0"/>
              </a:spcBef>
              <a:spcAft>
                <a:spcPts val="0"/>
              </a:spcAft>
              <a:buClr>
                <a:srgbClr val="000000"/>
              </a:buClr>
              <a:buSzPct val="100000"/>
              <a:buFont typeface="Arial"/>
              <a:buChar char="•"/>
            </a:pPr>
            <a:r>
              <a:rPr lang="en-US" altLang="ja-JP" sz="1600" b="0" i="0" u="none" strike="noStrike" cap="none" dirty="0" smtClean="0">
                <a:solidFill>
                  <a:srgbClr val="000000"/>
                </a:solidFill>
                <a:latin typeface="ヒラギノ角ゴ Pro W3"/>
                <a:ea typeface="ヒラギノ角ゴ Pro W3"/>
                <a:cs typeface="ヒラギノ角ゴ Pro W3"/>
                <a:sym typeface="Arial"/>
              </a:rPr>
              <a:t>Grounding to brain</a:t>
            </a:r>
          </a:p>
        </p:txBody>
      </p:sp>
      <p:pic>
        <p:nvPicPr>
          <p:cNvPr id="362" name="Shape 362"/>
          <p:cNvPicPr preferRelativeResize="0"/>
          <p:nvPr/>
        </p:nvPicPr>
        <p:blipFill rotWithShape="1">
          <a:blip r:embed="rId11">
            <a:alphaModFix/>
          </a:blip>
          <a:srcRect/>
          <a:stretch/>
        </p:blipFill>
        <p:spPr>
          <a:xfrm>
            <a:off x="4932040" y="6021288"/>
            <a:ext cx="1223999" cy="611999"/>
          </a:xfrm>
          <a:prstGeom prst="rect">
            <a:avLst/>
          </a:prstGeom>
          <a:noFill/>
          <a:ln>
            <a:noFill/>
          </a:ln>
        </p:spPr>
      </p:pic>
      <p:pic>
        <p:nvPicPr>
          <p:cNvPr id="363" name="Shape 363"/>
          <p:cNvPicPr preferRelativeResize="0"/>
          <p:nvPr/>
        </p:nvPicPr>
        <p:blipFill rotWithShape="1">
          <a:blip r:embed="rId12">
            <a:alphaModFix/>
          </a:blip>
          <a:srcRect/>
          <a:stretch/>
        </p:blipFill>
        <p:spPr>
          <a:xfrm>
            <a:off x="395536" y="5877272"/>
            <a:ext cx="1152000" cy="357299"/>
          </a:xfrm>
          <a:prstGeom prst="rect">
            <a:avLst/>
          </a:prstGeom>
          <a:noFill/>
          <a:ln>
            <a:noFill/>
          </a:ln>
        </p:spPr>
      </p:pic>
      <p:pic>
        <p:nvPicPr>
          <p:cNvPr id="364" name="Shape 364"/>
          <p:cNvPicPr preferRelativeResize="0"/>
          <p:nvPr/>
        </p:nvPicPr>
        <p:blipFill rotWithShape="1">
          <a:blip r:embed="rId13">
            <a:alphaModFix/>
          </a:blip>
          <a:srcRect/>
          <a:stretch/>
        </p:blipFill>
        <p:spPr>
          <a:xfrm>
            <a:off x="2411760" y="6237312"/>
            <a:ext cx="1372500" cy="403499"/>
          </a:xfrm>
          <a:prstGeom prst="rect">
            <a:avLst/>
          </a:prstGeom>
          <a:noFill/>
          <a:ln>
            <a:noFill/>
          </a:ln>
        </p:spPr>
      </p:pic>
      <p:pic>
        <p:nvPicPr>
          <p:cNvPr id="365" name="Shape 365"/>
          <p:cNvPicPr preferRelativeResize="0"/>
          <p:nvPr/>
        </p:nvPicPr>
        <p:blipFill rotWithShape="1">
          <a:blip r:embed="rId14">
            <a:alphaModFix/>
          </a:blip>
          <a:srcRect/>
          <a:stretch/>
        </p:blipFill>
        <p:spPr>
          <a:xfrm>
            <a:off x="2411760" y="5877272"/>
            <a:ext cx="1184699" cy="312899"/>
          </a:xfrm>
          <a:prstGeom prst="rect">
            <a:avLst/>
          </a:prstGeom>
          <a:noFill/>
          <a:ln>
            <a:noFill/>
          </a:ln>
        </p:spPr>
      </p:pic>
      <p:sp>
        <p:nvSpPr>
          <p:cNvPr id="367" name="Shape 367"/>
          <p:cNvSpPr/>
          <p:nvPr/>
        </p:nvSpPr>
        <p:spPr>
          <a:xfrm>
            <a:off x="539552" y="839787"/>
            <a:ext cx="8208912" cy="1797126"/>
          </a:xfrm>
          <a:prstGeom prst="rect">
            <a:avLst/>
          </a:prstGeom>
          <a:noFill/>
          <a:ln w="76200" cap="flat" cmpd="sng">
            <a:solidFill>
              <a:srgbClr val="57564F"/>
            </a:solidFill>
            <a:prstDash val="solid"/>
            <a:round/>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ja-JP" sz="1800" dirty="0" smtClean="0">
                <a:latin typeface="ヒラギノ角ゴ Pro W3"/>
                <a:ea typeface="ヒラギノ角ゴ Pro W3"/>
                <a:cs typeface="ヒラギノ角ゴ Pro W3"/>
                <a:sym typeface="Arial"/>
              </a:rPr>
              <a:t>R&amp;D teams</a:t>
            </a:r>
            <a:endParaRPr lang="ja-JP" sz="1800" b="0" i="0" u="none" strike="noStrike" cap="none" dirty="0">
              <a:solidFill>
                <a:srgbClr val="000000"/>
              </a:solidFill>
              <a:latin typeface="ヒラギノ角ゴ Pro W3"/>
              <a:ea typeface="ヒラギノ角ゴ Pro W3"/>
              <a:cs typeface="ヒラギノ角ゴ Pro W3"/>
              <a:sym typeface="Arial"/>
            </a:endParaRPr>
          </a:p>
        </p:txBody>
      </p:sp>
      <p:sp>
        <p:nvSpPr>
          <p:cNvPr id="368" name="Shape 368"/>
          <p:cNvSpPr/>
          <p:nvPr/>
        </p:nvSpPr>
        <p:spPr>
          <a:xfrm>
            <a:off x="2999429" y="2564904"/>
            <a:ext cx="2592299" cy="576000"/>
          </a:xfrm>
          <a:prstGeom prst="upArrow">
            <a:avLst>
              <a:gd name="adj1" fmla="val 71613"/>
              <a:gd name="adj2" fmla="val 35181"/>
            </a:avLst>
          </a:prstGeom>
          <a:solidFill>
            <a:srgbClr val="3F3F3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ja-JP" sz="1800" b="0" i="0" u="none" strike="noStrike" cap="none" dirty="0" smtClean="0">
                <a:solidFill>
                  <a:schemeClr val="lt1"/>
                </a:solidFill>
                <a:latin typeface="ヒラギノ角ゴ Pro W3"/>
                <a:ea typeface="ヒラギノ角ゴ Pro W3"/>
                <a:cs typeface="ヒラギノ角ゴ Pro W3"/>
                <a:sym typeface="Arial"/>
              </a:rPr>
              <a:t>Promote</a:t>
            </a:r>
            <a:r>
              <a:rPr lang="ja-JP" altLang="en-US" sz="1800" b="0" i="0" u="none" strike="noStrike" cap="none" dirty="0" smtClean="0">
                <a:solidFill>
                  <a:schemeClr val="lt1"/>
                </a:solidFill>
                <a:latin typeface="ヒラギノ角ゴ Pro W3"/>
                <a:ea typeface="ヒラギノ角ゴ Pro W3"/>
                <a:cs typeface="ヒラギノ角ゴ Pro W3"/>
                <a:sym typeface="Arial"/>
              </a:rPr>
              <a:t> </a:t>
            </a:r>
            <a:r>
              <a:rPr lang="en-US" altLang="ja-JP" sz="1800" b="0" i="0" u="none" strike="noStrike" cap="none" dirty="0" smtClean="0">
                <a:solidFill>
                  <a:schemeClr val="lt1"/>
                </a:solidFill>
                <a:latin typeface="ヒラギノ角ゴ Pro W3"/>
                <a:ea typeface="ヒラギノ角ゴ Pro W3"/>
                <a:cs typeface="ヒラギノ角ゴ Pro W3"/>
                <a:sym typeface="Arial"/>
              </a:rPr>
              <a:t>R&amp;D</a:t>
            </a:r>
            <a:endParaRPr lang="ja-JP" sz="1800" b="0" i="0" u="none" strike="noStrike" cap="none" dirty="0">
              <a:solidFill>
                <a:schemeClr val="lt1"/>
              </a:solidFill>
              <a:latin typeface="ヒラギノ角ゴ Pro W3"/>
              <a:ea typeface="ヒラギノ角ゴ Pro W3"/>
              <a:cs typeface="ヒラギノ角ゴ Pro W3"/>
              <a:sym typeface="Arial"/>
            </a:endParaRPr>
          </a:p>
        </p:txBody>
      </p:sp>
      <p:pic>
        <p:nvPicPr>
          <p:cNvPr id="2" name="図 1"/>
          <p:cNvPicPr>
            <a:picLocks noChangeAspect="1"/>
          </p:cNvPicPr>
          <p:nvPr/>
        </p:nvPicPr>
        <p:blipFill rotWithShape="1">
          <a:blip r:embed="rId15"/>
          <a:srcRect r="76322" b="-1440"/>
          <a:stretch/>
        </p:blipFill>
        <p:spPr>
          <a:xfrm>
            <a:off x="755576" y="980728"/>
            <a:ext cx="1224136" cy="670671"/>
          </a:xfrm>
          <a:prstGeom prst="rect">
            <a:avLst/>
          </a:prstGeom>
        </p:spPr>
      </p:pic>
      <p:pic>
        <p:nvPicPr>
          <p:cNvPr id="3" name="図 2"/>
          <p:cNvPicPr>
            <a:picLocks noChangeAspect="1"/>
          </p:cNvPicPr>
          <p:nvPr/>
        </p:nvPicPr>
        <p:blipFill rotWithShape="1">
          <a:blip r:embed="rId16"/>
          <a:srcRect r="68208" b="91432"/>
          <a:stretch/>
        </p:blipFill>
        <p:spPr>
          <a:xfrm>
            <a:off x="6372200" y="908720"/>
            <a:ext cx="2269867" cy="587592"/>
          </a:xfrm>
          <a:prstGeom prst="rect">
            <a:avLst/>
          </a:prstGeom>
        </p:spPr>
      </p:pic>
      <p:sp>
        <p:nvSpPr>
          <p:cNvPr id="37" name="Shape 358"/>
          <p:cNvSpPr/>
          <p:nvPr/>
        </p:nvSpPr>
        <p:spPr>
          <a:xfrm>
            <a:off x="251520" y="2870939"/>
            <a:ext cx="2304256" cy="1638182"/>
          </a:xfrm>
          <a:prstGeom prst="wedgeRoundRectCallout">
            <a:avLst>
              <a:gd name="adj1" fmla="val 55622"/>
              <a:gd name="adj2" fmla="val 10524"/>
              <a:gd name="adj3" fmla="val 16667"/>
            </a:avLst>
          </a:prstGeom>
          <a:solidFill>
            <a:schemeClr val="bg1">
              <a:lumMod val="85000"/>
            </a:schemeClr>
          </a:solidFill>
          <a:ln w="9525" cap="flat" cmpd="sng">
            <a:solidFill>
              <a:srgbClr val="57564F"/>
            </a:solidFill>
            <a:prstDash val="solid"/>
            <a:round/>
            <a:headEnd type="none" w="med" len="med"/>
            <a:tailEnd type="none" w="med" len="med"/>
          </a:ln>
        </p:spPr>
        <p:txBody>
          <a:bodyPr lIns="91425" tIns="45700" rIns="91425" bIns="45700" anchor="ctr" anchorCtr="0">
            <a:noAutofit/>
          </a:bodyPr>
          <a:lstStyle/>
          <a:p>
            <a:pPr lvl="0">
              <a:spcBef>
                <a:spcPts val="0"/>
              </a:spcBef>
              <a:spcAft>
                <a:spcPts val="0"/>
              </a:spcAft>
              <a:buClr>
                <a:srgbClr val="000000"/>
              </a:buClr>
              <a:buSzPct val="100000"/>
            </a:pPr>
            <a:r>
              <a:rPr lang="en-US" altLang="ja-JP" sz="1800" u="sng" dirty="0" smtClean="0">
                <a:latin typeface="ヒラギノ角ゴ Pro W3"/>
                <a:ea typeface="ヒラギノ角ゴ Pro W3"/>
                <a:cs typeface="ヒラギノ角ゴ Pro W3"/>
                <a:sym typeface="Arial"/>
              </a:rPr>
              <a:t>Human resource development</a:t>
            </a:r>
            <a:endParaRPr lang="en-US" altLang="ja-JP" sz="1800" u="sng" dirty="0">
              <a:latin typeface="ヒラギノ角ゴ Pro W3"/>
              <a:ea typeface="ヒラギノ角ゴ Pro W3"/>
              <a:cs typeface="ヒラギノ角ゴ Pro W3"/>
              <a:sym typeface="Arial"/>
            </a:endParaRPr>
          </a:p>
          <a:p>
            <a:pPr marL="200025" lvl="0" indent="-200025">
              <a:spcBef>
                <a:spcPts val="0"/>
              </a:spcBef>
              <a:spcAft>
                <a:spcPts val="0"/>
              </a:spcAft>
              <a:buClr>
                <a:srgbClr val="000000"/>
              </a:buClr>
              <a:buSzPct val="100000"/>
              <a:buFont typeface="Arial"/>
              <a:buChar char="•"/>
            </a:pPr>
            <a:r>
              <a:rPr lang="en-US" altLang="ja-JP" sz="1600" dirty="0" smtClean="0">
                <a:latin typeface="ヒラギノ角ゴ Pro W3"/>
                <a:ea typeface="ヒラギノ角ゴ Pro W3"/>
                <a:cs typeface="ヒラギノ角ゴ Pro W3"/>
                <a:sym typeface="Arial"/>
              </a:rPr>
              <a:t>Hackathon</a:t>
            </a:r>
            <a:endParaRPr lang="en-US" altLang="ja-JP" sz="1600" dirty="0">
              <a:latin typeface="ヒラギノ角ゴ Pro W3"/>
              <a:ea typeface="ヒラギノ角ゴ Pro W3"/>
              <a:cs typeface="ヒラギノ角ゴ Pro W3"/>
              <a:sym typeface="Arial"/>
            </a:endParaRPr>
          </a:p>
          <a:p>
            <a:pPr marL="200025" lvl="0" indent="-200025">
              <a:spcBef>
                <a:spcPts val="0"/>
              </a:spcBef>
              <a:spcAft>
                <a:spcPts val="0"/>
              </a:spcAft>
              <a:buClr>
                <a:srgbClr val="000000"/>
              </a:buClr>
              <a:buSzPct val="100000"/>
              <a:buFont typeface="Arial"/>
              <a:buChar char="•"/>
            </a:pPr>
            <a:r>
              <a:rPr lang="en-US" altLang="ja-JP" sz="1600" dirty="0">
                <a:latin typeface="ヒラギノ角ゴ Pro W3"/>
                <a:ea typeface="ヒラギノ角ゴ Pro W3"/>
                <a:cs typeface="ヒラギノ角ゴ Pro W3"/>
                <a:sym typeface="Arial"/>
              </a:rPr>
              <a:t>Seminar</a:t>
            </a:r>
          </a:p>
          <a:p>
            <a:pPr marL="200025" lvl="0" indent="-200025">
              <a:spcBef>
                <a:spcPts val="0"/>
              </a:spcBef>
              <a:spcAft>
                <a:spcPts val="0"/>
              </a:spcAft>
              <a:buClr>
                <a:srgbClr val="000000"/>
              </a:buClr>
              <a:buSzPct val="100000"/>
              <a:buFont typeface="Arial"/>
              <a:buChar char="•"/>
            </a:pPr>
            <a:r>
              <a:rPr lang="en-US" altLang="ja-JP" sz="1600" dirty="0">
                <a:latin typeface="ヒラギノ角ゴ Pro W3"/>
                <a:ea typeface="ヒラギノ角ゴ Pro W3"/>
                <a:cs typeface="ヒラギノ角ゴ Pro W3"/>
                <a:sym typeface="Arial"/>
              </a:rPr>
              <a:t>School</a:t>
            </a:r>
            <a:endParaRPr lang="en-US" altLang="ja-JP" sz="1600" b="0" i="0" u="none" strike="noStrike" cap="none" dirty="0" smtClean="0">
              <a:solidFill>
                <a:srgbClr val="000000"/>
              </a:solidFill>
              <a:latin typeface="ヒラギノ角ゴ Pro W3"/>
              <a:ea typeface="ヒラギノ角ゴ Pro W3"/>
              <a:cs typeface="ヒラギノ角ゴ Pro W3"/>
              <a:sym typeface="Arial"/>
            </a:endParaRPr>
          </a:p>
        </p:txBody>
      </p:sp>
      <p:pic>
        <p:nvPicPr>
          <p:cNvPr id="346" name="Shape 346"/>
          <p:cNvPicPr preferRelativeResize="0"/>
          <p:nvPr/>
        </p:nvPicPr>
        <p:blipFill rotWithShape="1">
          <a:blip r:embed="rId17">
            <a:alphaModFix/>
          </a:blip>
          <a:srcRect/>
          <a:stretch/>
        </p:blipFill>
        <p:spPr>
          <a:xfrm>
            <a:off x="611560" y="4893968"/>
            <a:ext cx="1701169" cy="297624"/>
          </a:xfrm>
          <a:prstGeom prst="rect">
            <a:avLst/>
          </a:prstGeom>
          <a:noFill/>
          <a:ln>
            <a:noFill/>
          </a:ln>
        </p:spPr>
      </p:pic>
      <p:pic>
        <p:nvPicPr>
          <p:cNvPr id="347" name="Shape 347"/>
          <p:cNvPicPr preferRelativeResize="0"/>
          <p:nvPr/>
        </p:nvPicPr>
        <p:blipFill rotWithShape="1">
          <a:blip r:embed="rId18">
            <a:alphaModFix/>
          </a:blip>
          <a:srcRect/>
          <a:stretch/>
        </p:blipFill>
        <p:spPr>
          <a:xfrm>
            <a:off x="395536" y="5373216"/>
            <a:ext cx="1901368" cy="432048"/>
          </a:xfrm>
          <a:prstGeom prst="rect">
            <a:avLst/>
          </a:prstGeom>
          <a:noFill/>
          <a:ln>
            <a:noFill/>
          </a:ln>
        </p:spPr>
      </p:pic>
      <p:pic>
        <p:nvPicPr>
          <p:cNvPr id="348" name="Shape 348"/>
          <p:cNvPicPr preferRelativeResize="0"/>
          <p:nvPr/>
        </p:nvPicPr>
        <p:blipFill rotWithShape="1">
          <a:blip r:embed="rId19">
            <a:alphaModFix/>
          </a:blip>
          <a:srcRect/>
          <a:stretch/>
        </p:blipFill>
        <p:spPr>
          <a:xfrm>
            <a:off x="4833009" y="4836173"/>
            <a:ext cx="1887302" cy="399468"/>
          </a:xfrm>
          <a:prstGeom prst="rect">
            <a:avLst/>
          </a:prstGeom>
          <a:noFill/>
          <a:ln>
            <a:noFill/>
          </a:ln>
        </p:spPr>
      </p:pic>
      <p:pic>
        <p:nvPicPr>
          <p:cNvPr id="349" name="Shape 349"/>
          <p:cNvPicPr preferRelativeResize="0"/>
          <p:nvPr/>
        </p:nvPicPr>
        <p:blipFill rotWithShape="1">
          <a:blip r:embed="rId20">
            <a:alphaModFix/>
          </a:blip>
          <a:srcRect/>
          <a:stretch/>
        </p:blipFill>
        <p:spPr>
          <a:xfrm>
            <a:off x="2528753" y="4797153"/>
            <a:ext cx="1809187" cy="480069"/>
          </a:xfrm>
          <a:prstGeom prst="rect">
            <a:avLst/>
          </a:prstGeom>
          <a:noFill/>
          <a:ln>
            <a:noFill/>
          </a:ln>
        </p:spPr>
      </p:pic>
      <p:pic>
        <p:nvPicPr>
          <p:cNvPr id="350" name="Shape 350"/>
          <p:cNvPicPr preferRelativeResize="0"/>
          <p:nvPr/>
        </p:nvPicPr>
        <p:blipFill rotWithShape="1">
          <a:blip r:embed="rId21">
            <a:clrChange>
              <a:clrFrom>
                <a:srgbClr val="FFFFFF"/>
              </a:clrFrom>
              <a:clrTo>
                <a:srgbClr val="FFFFFF">
                  <a:alpha val="0"/>
                </a:srgbClr>
              </a:clrTo>
            </a:clrChange>
            <a:alphaModFix/>
          </a:blip>
          <a:srcRect/>
          <a:stretch/>
        </p:blipFill>
        <p:spPr>
          <a:xfrm>
            <a:off x="6876256" y="5301208"/>
            <a:ext cx="1800200" cy="720122"/>
          </a:xfrm>
          <a:prstGeom prst="rect">
            <a:avLst/>
          </a:prstGeom>
          <a:noFill/>
          <a:ln>
            <a:noFill/>
          </a:ln>
        </p:spPr>
      </p:pic>
      <p:pic>
        <p:nvPicPr>
          <p:cNvPr id="4" name="図 3"/>
          <p:cNvPicPr>
            <a:picLocks noChangeAspect="1"/>
          </p:cNvPicPr>
          <p:nvPr/>
        </p:nvPicPr>
        <p:blipFill rotWithShape="1">
          <a:blip r:embed="rId22"/>
          <a:srcRect b="39544"/>
          <a:stretch/>
        </p:blipFill>
        <p:spPr>
          <a:xfrm>
            <a:off x="6948264" y="4869161"/>
            <a:ext cx="1903737" cy="460367"/>
          </a:xfrm>
          <a:prstGeom prst="rect">
            <a:avLst/>
          </a:prstGeom>
        </p:spPr>
      </p:pic>
      <p:pic>
        <p:nvPicPr>
          <p:cNvPr id="5" name="図 4"/>
          <p:cNvPicPr>
            <a:picLocks noChangeAspect="1"/>
          </p:cNvPicPr>
          <p:nvPr/>
        </p:nvPicPr>
        <p:blipFill rotWithShape="1">
          <a:blip r:embed="rId23"/>
          <a:srcRect b="39982"/>
          <a:stretch/>
        </p:blipFill>
        <p:spPr>
          <a:xfrm>
            <a:off x="4788025" y="5393233"/>
            <a:ext cx="2016224" cy="484039"/>
          </a:xfrm>
          <a:prstGeom prst="rect">
            <a:avLst/>
          </a:prstGeom>
        </p:spPr>
      </p:pic>
      <p:pic>
        <p:nvPicPr>
          <p:cNvPr id="7" name="図 6"/>
          <p:cNvPicPr>
            <a:picLocks noChangeAspect="1"/>
          </p:cNvPicPr>
          <p:nvPr/>
        </p:nvPicPr>
        <p:blipFill>
          <a:blip r:embed="rId24">
            <a:clrChange>
              <a:clrFrom>
                <a:srgbClr val="FFFFFF"/>
              </a:clrFrom>
              <a:clrTo>
                <a:srgbClr val="FFFFFF">
                  <a:alpha val="0"/>
                </a:srgbClr>
              </a:clrTo>
            </a:clrChange>
          </a:blip>
          <a:stretch>
            <a:fillRect/>
          </a:stretch>
        </p:blipFill>
        <p:spPr>
          <a:xfrm>
            <a:off x="2555776" y="5157192"/>
            <a:ext cx="1675904" cy="837952"/>
          </a:xfrm>
          <a:prstGeom prst="rect">
            <a:avLst/>
          </a:prstGeom>
        </p:spPr>
      </p:pic>
      <p:pic>
        <p:nvPicPr>
          <p:cNvPr id="9" name="図 8"/>
          <p:cNvPicPr>
            <a:picLocks noChangeAspect="1"/>
          </p:cNvPicPr>
          <p:nvPr/>
        </p:nvPicPr>
        <p:blipFill>
          <a:blip r:embed="rId25">
            <a:clrChange>
              <a:clrFrom>
                <a:srgbClr val="FFFFFF"/>
              </a:clrFrom>
              <a:clrTo>
                <a:srgbClr val="FFFFFF">
                  <a:alpha val="0"/>
                </a:srgbClr>
              </a:clrTo>
            </a:clrChange>
          </a:blip>
          <a:stretch>
            <a:fillRect/>
          </a:stretch>
        </p:blipFill>
        <p:spPr>
          <a:xfrm>
            <a:off x="4572000" y="5661248"/>
            <a:ext cx="1125984" cy="562992"/>
          </a:xfrm>
          <a:prstGeom prst="rect">
            <a:avLst/>
          </a:prstGeom>
        </p:spPr>
      </p:pic>
      <p:pic>
        <p:nvPicPr>
          <p:cNvPr id="10" name="図 9"/>
          <p:cNvPicPr>
            <a:picLocks noChangeAspect="1"/>
          </p:cNvPicPr>
          <p:nvPr/>
        </p:nvPicPr>
        <p:blipFill>
          <a:blip r:embed="rId26"/>
          <a:stretch>
            <a:fillRect/>
          </a:stretch>
        </p:blipFill>
        <p:spPr>
          <a:xfrm>
            <a:off x="3707904" y="6021288"/>
            <a:ext cx="1125984" cy="562992"/>
          </a:xfrm>
          <a:prstGeom prst="rect">
            <a:avLst/>
          </a:prstGeom>
        </p:spPr>
      </p:pic>
      <p:pic>
        <p:nvPicPr>
          <p:cNvPr id="11" name="図 10"/>
          <p:cNvPicPr>
            <a:picLocks noChangeAspect="1"/>
          </p:cNvPicPr>
          <p:nvPr/>
        </p:nvPicPr>
        <p:blipFill>
          <a:blip r:embed="rId27">
            <a:clrChange>
              <a:clrFrom>
                <a:srgbClr val="FFFFFF"/>
              </a:clrFrom>
              <a:clrTo>
                <a:srgbClr val="FFFFFF">
                  <a:alpha val="0"/>
                </a:srgbClr>
              </a:clrTo>
            </a:clrChange>
          </a:blip>
          <a:stretch>
            <a:fillRect/>
          </a:stretch>
        </p:blipFill>
        <p:spPr>
          <a:xfrm>
            <a:off x="611560" y="6042980"/>
            <a:ext cx="1630040" cy="815020"/>
          </a:xfrm>
          <a:prstGeom prst="rect">
            <a:avLst/>
          </a:prstGeom>
        </p:spPr>
      </p:pic>
      <p:pic>
        <p:nvPicPr>
          <p:cNvPr id="12" name="図 11"/>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4860032" y="1340768"/>
            <a:ext cx="1262746" cy="551780"/>
          </a:xfrm>
          <a:prstGeom prst="rect">
            <a:avLst/>
          </a:prstGeom>
        </p:spPr>
      </p:pic>
      <p:sp>
        <p:nvSpPr>
          <p:cNvPr id="13" name="テキスト ボックス 12"/>
          <p:cNvSpPr txBox="1"/>
          <p:nvPr/>
        </p:nvSpPr>
        <p:spPr>
          <a:xfrm>
            <a:off x="6660232" y="1412776"/>
            <a:ext cx="1886153" cy="353943"/>
          </a:xfrm>
          <a:prstGeom prst="rect">
            <a:avLst/>
          </a:prstGeom>
          <a:noFill/>
        </p:spPr>
        <p:txBody>
          <a:bodyPr wrap="none" rtlCol="0">
            <a:spAutoFit/>
          </a:bodyPr>
          <a:lstStyle/>
          <a:p>
            <a:r>
              <a:rPr lang="en-US" altLang="ja-JP" dirty="0" smtClean="0">
                <a:solidFill>
                  <a:srgbClr val="3366FF"/>
                </a:solidFill>
              </a:rPr>
              <a:t>T. Taniguchi, et. al.</a:t>
            </a:r>
            <a:endParaRPr kumimoji="1" lang="ja-JP" altLang="en-US" dirty="0">
              <a:solidFill>
                <a:srgbClr val="3366FF"/>
              </a:solidFill>
            </a:endParaRPr>
          </a:p>
        </p:txBody>
      </p:sp>
      <p:sp>
        <p:nvSpPr>
          <p:cNvPr id="48" name="テキスト ボックス 47"/>
          <p:cNvSpPr txBox="1"/>
          <p:nvPr/>
        </p:nvSpPr>
        <p:spPr>
          <a:xfrm>
            <a:off x="539552" y="1484784"/>
            <a:ext cx="1486755" cy="353943"/>
          </a:xfrm>
          <a:prstGeom prst="rect">
            <a:avLst/>
          </a:prstGeom>
          <a:noFill/>
        </p:spPr>
        <p:txBody>
          <a:bodyPr wrap="none" rtlCol="0">
            <a:spAutoFit/>
          </a:bodyPr>
          <a:lstStyle/>
          <a:p>
            <a:r>
              <a:rPr lang="en-US" altLang="ja-JP" dirty="0" smtClean="0">
                <a:solidFill>
                  <a:srgbClr val="3366FF"/>
                </a:solidFill>
              </a:rPr>
              <a:t>K. </a:t>
            </a:r>
            <a:r>
              <a:rPr lang="en-US" altLang="ja-JP" dirty="0" err="1" smtClean="0">
                <a:solidFill>
                  <a:srgbClr val="3366FF"/>
                </a:solidFill>
              </a:rPr>
              <a:t>Doya</a:t>
            </a:r>
            <a:r>
              <a:rPr lang="en-US" altLang="ja-JP" dirty="0" smtClean="0">
                <a:solidFill>
                  <a:srgbClr val="3366FF"/>
                </a:solidFill>
              </a:rPr>
              <a:t>, et. al.</a:t>
            </a:r>
            <a:endParaRPr kumimoji="1" lang="ja-JP" altLang="en-US" dirty="0">
              <a:solidFill>
                <a:srgbClr val="3366FF"/>
              </a:solidFill>
            </a:endParaRPr>
          </a:p>
        </p:txBody>
      </p:sp>
      <p:sp>
        <p:nvSpPr>
          <p:cNvPr id="49" name="テキスト ボックス 48"/>
          <p:cNvSpPr txBox="1"/>
          <p:nvPr/>
        </p:nvSpPr>
        <p:spPr>
          <a:xfrm>
            <a:off x="3131840" y="2060848"/>
            <a:ext cx="1932140" cy="353943"/>
          </a:xfrm>
          <a:prstGeom prst="rect">
            <a:avLst/>
          </a:prstGeom>
          <a:noFill/>
        </p:spPr>
        <p:txBody>
          <a:bodyPr wrap="none" rtlCol="0">
            <a:spAutoFit/>
          </a:bodyPr>
          <a:lstStyle/>
          <a:p>
            <a:r>
              <a:rPr lang="en-US" altLang="ja-JP" dirty="0" smtClean="0">
                <a:solidFill>
                  <a:srgbClr val="3366FF"/>
                </a:solidFill>
              </a:rPr>
              <a:t>K. Takahashi, et. al.</a:t>
            </a:r>
            <a:endParaRPr kumimoji="1" lang="ja-JP" altLang="en-US" dirty="0">
              <a:solidFill>
                <a:srgbClr val="3366FF"/>
              </a:solidFill>
            </a:endParaRPr>
          </a:p>
        </p:txBody>
      </p:sp>
    </p:spTree>
    <p:extLst>
      <p:ext uri="{BB962C8B-B14F-4D97-AF65-F5344CB8AC3E}">
        <p14:creationId xmlns:p14="http://schemas.microsoft.com/office/powerpoint/2010/main" val="271058066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strVal val="#ppt_w*0.70"/>
                                          </p:val>
                                        </p:tav>
                                        <p:tav tm="100000">
                                          <p:val>
                                            <p:strVal val="#ppt_w"/>
                                          </p:val>
                                        </p:tav>
                                      </p:tavLst>
                                    </p:anim>
                                    <p:anim calcmode="lin" valueType="num">
                                      <p:cBhvr>
                                        <p:cTn id="8" dur="1000" fill="hold"/>
                                        <p:tgtEl>
                                          <p:spTgt spid="48"/>
                                        </p:tgtEl>
                                        <p:attrNameLst>
                                          <p:attrName>ppt_h</p:attrName>
                                        </p:attrNameLst>
                                      </p:cBhvr>
                                      <p:tavLst>
                                        <p:tav tm="0">
                                          <p:val>
                                            <p:strVal val="#ppt_h"/>
                                          </p:val>
                                        </p:tav>
                                        <p:tav tm="100000">
                                          <p:val>
                                            <p:strVal val="#ppt_h"/>
                                          </p:val>
                                        </p:tav>
                                      </p:tavLst>
                                    </p:anim>
                                    <p:animEffect transition="in" filter="fade">
                                      <p:cBhvr>
                                        <p:cTn id="9" dur="1000"/>
                                        <p:tgtEl>
                                          <p:spTgt spid="4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ppt_w</p:attrName>
                                        </p:attrNameLst>
                                      </p:cBhvr>
                                      <p:tavLst>
                                        <p:tav tm="0">
                                          <p:val>
                                            <p:strVal val="#ppt_w*0.70"/>
                                          </p:val>
                                        </p:tav>
                                        <p:tav tm="100000">
                                          <p:val>
                                            <p:strVal val="#ppt_w"/>
                                          </p:val>
                                        </p:tav>
                                      </p:tavLst>
                                    </p:anim>
                                    <p:anim calcmode="lin" valueType="num">
                                      <p:cBhvr>
                                        <p:cTn id="13" dur="1000" fill="hold"/>
                                        <p:tgtEl>
                                          <p:spTgt spid="49"/>
                                        </p:tgtEl>
                                        <p:attrNameLst>
                                          <p:attrName>ppt_h</p:attrName>
                                        </p:attrNameLst>
                                      </p:cBhvr>
                                      <p:tavLst>
                                        <p:tav tm="0">
                                          <p:val>
                                            <p:strVal val="#ppt_h"/>
                                          </p:val>
                                        </p:tav>
                                        <p:tav tm="100000">
                                          <p:val>
                                            <p:strVal val="#ppt_h"/>
                                          </p:val>
                                        </p:tav>
                                      </p:tavLst>
                                    </p:anim>
                                    <p:animEffect transition="in" filter="fade">
                                      <p:cBhvr>
                                        <p:cTn id="14" dur="1000"/>
                                        <p:tgtEl>
                                          <p:spTgt spid="4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8"/>
                                        </p:tgtEl>
                                        <p:attrNameLst>
                                          <p:attrName>style.visibility</p:attrName>
                                        </p:attrNameLst>
                                      </p:cBhvr>
                                      <p:to>
                                        <p:strVal val="visible"/>
                                      </p:to>
                                    </p:set>
                                    <p:animEffect transition="in" filter="fade">
                                      <p:cBhvr>
                                        <p:cTn id="29"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8" grpId="0"/>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Need care to grow AGI technology</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Gatsby-Kaken Joint Workshop on AI and Neuroscience </a:t>
            </a:r>
            <a:endParaRPr lang="ja-JP" altLang="en-US">
              <a:solidFill>
                <a:prstClr val="black">
                  <a:tint val="75000"/>
                </a:prstClr>
              </a:solidFill>
            </a:endParaRPr>
          </a:p>
        </p:txBody>
      </p:sp>
      <p:pic>
        <p:nvPicPr>
          <p:cNvPr id="4" name="図 3"/>
          <p:cNvPicPr>
            <a:picLocks noChangeAspect="1"/>
          </p:cNvPicPr>
          <p:nvPr/>
        </p:nvPicPr>
        <p:blipFill>
          <a:blip r:embed="rId2"/>
          <a:stretch>
            <a:fillRect/>
          </a:stretch>
        </p:blipFill>
        <p:spPr>
          <a:xfrm>
            <a:off x="323528" y="797272"/>
            <a:ext cx="9024156" cy="6016104"/>
          </a:xfrm>
          <a:prstGeom prst="rect">
            <a:avLst/>
          </a:prstGeom>
        </p:spPr>
      </p:pic>
      <p:sp>
        <p:nvSpPr>
          <p:cNvPr id="6" name="正方形/長方形 5"/>
          <p:cNvSpPr/>
          <p:nvPr/>
        </p:nvSpPr>
        <p:spPr>
          <a:xfrm>
            <a:off x="2411760" y="6476544"/>
            <a:ext cx="6732240" cy="353943"/>
          </a:xfrm>
          <a:prstGeom prst="rect">
            <a:avLst/>
          </a:prstGeom>
          <a:solidFill>
            <a:schemeClr val="bg1">
              <a:lumMod val="85000"/>
            </a:schemeClr>
          </a:solidFill>
        </p:spPr>
        <p:txBody>
          <a:bodyPr wrap="square">
            <a:spAutoFit/>
          </a:bodyPr>
          <a:lstStyle/>
          <a:p>
            <a:r>
              <a:rPr lang="en-US" altLang="ja-JP" dirty="0">
                <a:latin typeface="ヒラギノ角ゴ Pro W3"/>
                <a:ea typeface="ヒラギノ角ゴ Pro W3"/>
                <a:cs typeface="ヒラギノ角ゴ Pro W3"/>
              </a:rPr>
              <a:t>(Gartner's Hype Cycle for Emerging Technologies, 2016)</a:t>
            </a:r>
            <a:endParaRPr lang="ja-JP" altLang="en-US" dirty="0">
              <a:latin typeface="ヒラギノ角ゴ Pro W3"/>
              <a:ea typeface="ヒラギノ角ゴ Pro W3"/>
              <a:cs typeface="ヒラギノ角ゴ Pro W3"/>
            </a:endParaRPr>
          </a:p>
        </p:txBody>
      </p:sp>
      <p:sp>
        <p:nvSpPr>
          <p:cNvPr id="7" name="四角形吹き出し 6"/>
          <p:cNvSpPr/>
          <p:nvPr/>
        </p:nvSpPr>
        <p:spPr>
          <a:xfrm>
            <a:off x="0" y="4509120"/>
            <a:ext cx="2051720" cy="864096"/>
          </a:xfrm>
          <a:prstGeom prst="wedgeRectCallout">
            <a:avLst>
              <a:gd name="adj1" fmla="val 81330"/>
              <a:gd name="adj2" fmla="val -6781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ヒラギノ角ゴ Pro W3"/>
                <a:ea typeface="ヒラギノ角ゴ Pro W3"/>
                <a:cs typeface="ヒラギノ角ゴ Pro W3"/>
              </a:rPr>
              <a:t>General-Purpose Machine Intelligence</a:t>
            </a:r>
            <a:endParaRPr kumimoji="1" lang="ja-JP" altLang="en-US" dirty="0">
              <a:latin typeface="ヒラギノ角ゴ Pro W3"/>
              <a:ea typeface="ヒラギノ角ゴ Pro W3"/>
              <a:cs typeface="ヒラギノ角ゴ Pro W3"/>
            </a:endParaRPr>
          </a:p>
        </p:txBody>
      </p:sp>
      <p:sp>
        <p:nvSpPr>
          <p:cNvPr id="8" name="四角形吹き出し 7"/>
          <p:cNvSpPr/>
          <p:nvPr/>
        </p:nvSpPr>
        <p:spPr>
          <a:xfrm>
            <a:off x="6084168" y="908720"/>
            <a:ext cx="2088232" cy="360040"/>
          </a:xfrm>
          <a:prstGeom prst="wedgeRectCallout">
            <a:avLst>
              <a:gd name="adj1" fmla="val -97575"/>
              <a:gd name="adj2" fmla="val 200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dirty="0">
                <a:latin typeface="ヒラギノ角ゴ Pro W3"/>
                <a:ea typeface="ヒラギノ角ゴ Pro W3"/>
                <a:cs typeface="ヒラギノ角ゴ Pro W3"/>
              </a:rPr>
              <a:t>Machine learning</a:t>
            </a:r>
            <a:endParaRPr kumimoji="1" lang="ja-JP" altLang="en-US" dirty="0">
              <a:latin typeface="ヒラギノ角ゴ Pro W3"/>
              <a:ea typeface="ヒラギノ角ゴ Pro W3"/>
              <a:cs typeface="ヒラギノ角ゴ Pro W3"/>
            </a:endParaRPr>
          </a:p>
        </p:txBody>
      </p:sp>
      <p:sp>
        <p:nvSpPr>
          <p:cNvPr id="9" name="テキスト ボックス 8"/>
          <p:cNvSpPr txBox="1"/>
          <p:nvPr/>
        </p:nvSpPr>
        <p:spPr>
          <a:xfrm>
            <a:off x="6228184" y="1365736"/>
            <a:ext cx="2520280" cy="1631216"/>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ja-JP" sz="2000" dirty="0">
                <a:solidFill>
                  <a:srgbClr val="E6FF4F"/>
                </a:solidFill>
                <a:latin typeface="ヒラギノ角ゴ Pro W3"/>
                <a:ea typeface="ヒラギノ角ゴ Pro W3"/>
                <a:cs typeface="ヒラギノ角ゴ Pro W3"/>
              </a:rPr>
              <a:t>The investment phase of AGI is clearly different from the current ML investment</a:t>
            </a:r>
            <a:endParaRPr kumimoji="1" lang="ja-JP" altLang="en-US" sz="2000" dirty="0">
              <a:solidFill>
                <a:srgbClr val="E6FF4F"/>
              </a:solidFill>
              <a:latin typeface="ヒラギノ角ゴ Pro W3"/>
              <a:ea typeface="ヒラギノ角ゴ Pro W3"/>
              <a:cs typeface="ヒラギノ角ゴ Pro W3"/>
            </a:endParaRPr>
          </a:p>
        </p:txBody>
      </p:sp>
      <p:sp>
        <p:nvSpPr>
          <p:cNvPr id="11" name="四角形吹き出し 10"/>
          <p:cNvSpPr/>
          <p:nvPr/>
        </p:nvSpPr>
        <p:spPr>
          <a:xfrm>
            <a:off x="251520" y="5661248"/>
            <a:ext cx="1656184" cy="648072"/>
          </a:xfrm>
          <a:prstGeom prst="wedgeRectCallout">
            <a:avLst>
              <a:gd name="adj1" fmla="val 15599"/>
              <a:gd name="adj2" fmla="val -103453"/>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ja-JP" dirty="0" smtClean="0">
                <a:latin typeface="ヒラギノ角ゴ Pro W3"/>
                <a:ea typeface="ヒラギノ角ゴ Pro W3"/>
                <a:cs typeface="ヒラギノ角ゴ Pro W3"/>
              </a:rPr>
              <a:t>Long-lasting is needed</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3388241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pPr defTabSz="914400" eaLnBrk="0" fontAlgn="base" hangingPunct="0">
              <a:spcBef>
                <a:spcPct val="30000"/>
              </a:spcBef>
              <a:spcAft>
                <a:spcPct val="0"/>
              </a:spcAft>
              <a:defRPr/>
            </a:pPr>
            <a:r>
              <a:rPr lang="en-US" altLang="ja-JP" sz="2800" dirty="0"/>
              <a:t>Basic idea of WBAI</a:t>
            </a:r>
          </a:p>
        </p:txBody>
      </p:sp>
      <p:sp>
        <p:nvSpPr>
          <p:cNvPr id="12" name="角丸四角形 11"/>
          <p:cNvSpPr/>
          <p:nvPr/>
        </p:nvSpPr>
        <p:spPr bwMode="gray">
          <a:xfrm>
            <a:off x="251520" y="908720"/>
            <a:ext cx="8686400" cy="1134357"/>
          </a:xfrm>
          <a:prstGeom prst="roundRect">
            <a:avLst>
              <a:gd name="adj" fmla="val 16944"/>
            </a:avLst>
          </a:prstGeom>
          <a:solidFill>
            <a:schemeClr val="accent3">
              <a:lumMod val="40000"/>
              <a:lumOff val="60000"/>
            </a:schemeClr>
          </a:solidFill>
          <a:ln w="25400" algn="ctr">
            <a:solidFill>
              <a:schemeClr val="tx1"/>
            </a:solidFill>
            <a:round/>
            <a:headEnd/>
            <a:tailEnd/>
          </a:ln>
        </p:spPr>
        <p:txBody>
          <a:bodyPr lIns="180000" tIns="36000" rIns="108000" bIns="36000" rtlCol="0" anchor="ctr" anchorCtr="0"/>
          <a:lstStyle/>
          <a:p>
            <a:pPr marL="1430338" indent="-1430338" defTabSz="1612900" eaLnBrk="0" fontAlgn="base" hangingPunct="0">
              <a:spcBef>
                <a:spcPct val="30000"/>
              </a:spcBef>
              <a:spcAft>
                <a:spcPct val="0"/>
              </a:spcAft>
              <a:defRPr/>
            </a:pPr>
            <a:r>
              <a:rPr kumimoji="1" lang="en-US" altLang="ja-JP" sz="2800" dirty="0">
                <a:latin typeface="ヒラギノ角ゴ Pro W3"/>
                <a:ea typeface="ヒラギノ角ゴ Pro W3"/>
                <a:cs typeface="ヒラギノ角ゴ Pro W3"/>
              </a:rPr>
              <a:t>Vision</a:t>
            </a:r>
            <a:r>
              <a:rPr kumimoji="1" lang="ja-JP" altLang="en-US" sz="2800" dirty="0">
                <a:latin typeface="ヒラギノ角ゴ Pro W3"/>
                <a:ea typeface="ヒラギノ角ゴ Pro W3"/>
                <a:cs typeface="ヒラギノ角ゴ Pro W3"/>
              </a:rPr>
              <a:t>：</a:t>
            </a:r>
            <a:r>
              <a:rPr kumimoji="1" lang="en-US" altLang="ja-JP" sz="2800" dirty="0">
                <a:latin typeface="ヒラギノ角ゴ Pro W3"/>
                <a:ea typeface="ヒラギノ角ゴ Pro W3"/>
                <a:cs typeface="ヒラギノ角ゴ Pro W3"/>
              </a:rPr>
              <a:t> Create a world in which AI exists in harmony with humanity.</a:t>
            </a:r>
          </a:p>
        </p:txBody>
      </p:sp>
      <p:sp>
        <p:nvSpPr>
          <p:cNvPr id="9" name="角丸四角形 8"/>
          <p:cNvSpPr/>
          <p:nvPr/>
        </p:nvSpPr>
        <p:spPr bwMode="gray">
          <a:xfrm>
            <a:off x="251520" y="4437112"/>
            <a:ext cx="8686400" cy="1944216"/>
          </a:xfrm>
          <a:prstGeom prst="roundRect">
            <a:avLst>
              <a:gd name="adj" fmla="val 10241"/>
            </a:avLst>
          </a:prstGeom>
          <a:solidFill>
            <a:schemeClr val="accent6">
              <a:lumMod val="60000"/>
              <a:lumOff val="40000"/>
            </a:schemeClr>
          </a:solidFill>
          <a:ln w="25400" algn="ctr">
            <a:solidFill>
              <a:schemeClr val="tx1"/>
            </a:solidFill>
            <a:round/>
            <a:headEnd/>
            <a:tailEnd/>
          </a:ln>
        </p:spPr>
        <p:txBody>
          <a:bodyPr lIns="180000" tIns="36000" rIns="108000" bIns="36000" rtlCol="0" anchor="ctr" anchorCtr="0"/>
          <a:lstStyle/>
          <a:p>
            <a:pPr eaLnBrk="0" fontAlgn="base" hangingPunct="0">
              <a:spcBef>
                <a:spcPct val="30000"/>
              </a:spcBef>
              <a:spcAft>
                <a:spcPct val="0"/>
              </a:spcAft>
              <a:defRPr/>
            </a:pPr>
            <a:r>
              <a:rPr kumimoji="1" lang="en-US" altLang="ja-JP" sz="2800" dirty="0">
                <a:latin typeface="ヒラギノ角ゴ Pro W3"/>
                <a:ea typeface="ヒラギノ角ゴ Pro W3"/>
                <a:cs typeface="ヒラギノ角ゴ Pro W3"/>
              </a:rPr>
              <a:t>Values</a:t>
            </a:r>
            <a:r>
              <a:rPr kumimoji="1" lang="ja-JP" altLang="en-US" sz="2800" dirty="0">
                <a:latin typeface="ヒラギノ角ゴ Pro W3"/>
                <a:ea typeface="ヒラギノ角ゴ Pro W3"/>
                <a:cs typeface="ヒラギノ角ゴ Pro W3"/>
              </a:rPr>
              <a:t>： </a:t>
            </a:r>
            <a:endParaRPr kumimoji="1" lang="en-US" altLang="ja-JP" sz="2800" dirty="0">
              <a:latin typeface="ヒラギノ角ゴ Pro W3"/>
              <a:ea typeface="ヒラギノ角ゴ Pro W3"/>
              <a:cs typeface="ヒラギノ角ゴ Pro W3"/>
            </a:endParaRPr>
          </a:p>
          <a:p>
            <a:pPr marL="277813" indent="-277813">
              <a:buFont typeface="Arial"/>
              <a:buChar char="•"/>
            </a:pPr>
            <a:r>
              <a:rPr lang="en-US" altLang="ja-JP" sz="2400" dirty="0">
                <a:latin typeface="ヒラギノ角ゴ Pro W3"/>
                <a:ea typeface="ヒラギノ角ゴ Pro W3"/>
                <a:cs typeface="ヒラギノ角ゴ Pro W3"/>
              </a:rPr>
              <a:t>Study: Deepen and spread our expertise.</a:t>
            </a:r>
          </a:p>
          <a:p>
            <a:pPr marL="277813" indent="-277813">
              <a:buFont typeface="Arial"/>
              <a:buChar char="•"/>
            </a:pPr>
            <a:r>
              <a:rPr lang="en-US" altLang="ja-JP" sz="2400" dirty="0">
                <a:latin typeface="ヒラギノ角ゴ Pro W3"/>
                <a:ea typeface="ヒラギノ角ゴ Pro W3"/>
                <a:cs typeface="ヒラギノ角ゴ Pro W3"/>
              </a:rPr>
              <a:t>Imagine: Broaden our views through public dialogue.</a:t>
            </a:r>
          </a:p>
          <a:p>
            <a:pPr marL="277813" indent="-277813">
              <a:buFont typeface="Arial"/>
              <a:buChar char="•"/>
            </a:pPr>
            <a:r>
              <a:rPr lang="en-US" altLang="ja-JP" sz="2400" dirty="0">
                <a:latin typeface="ヒラギノ角ゴ Pro W3"/>
                <a:ea typeface="ヒラギノ角ゴ Pro W3"/>
                <a:cs typeface="ヒラギノ角ゴ Pro W3"/>
              </a:rPr>
              <a:t>Build: Create AGI through open collaboration.</a:t>
            </a:r>
          </a:p>
        </p:txBody>
      </p:sp>
      <p:sp>
        <p:nvSpPr>
          <p:cNvPr id="4" name="正方形/長方形 3"/>
          <p:cNvSpPr/>
          <p:nvPr/>
        </p:nvSpPr>
        <p:spPr>
          <a:xfrm>
            <a:off x="4327951" y="148570"/>
            <a:ext cx="4083169" cy="369332"/>
          </a:xfrm>
          <a:prstGeom prst="rect">
            <a:avLst/>
          </a:prstGeom>
        </p:spPr>
        <p:txBody>
          <a:bodyPr wrap="none">
            <a:spAutoFit/>
          </a:bodyPr>
          <a:lstStyle/>
          <a:p>
            <a:pPr eaLnBrk="0" fontAlgn="base" hangingPunct="0">
              <a:spcBef>
                <a:spcPct val="30000"/>
              </a:spcBef>
              <a:spcAft>
                <a:spcPct val="0"/>
              </a:spcAft>
              <a:defRPr/>
            </a:pPr>
            <a:r>
              <a:rPr kumimoji="1" lang="en-US" altLang="ja-JP" sz="1800" dirty="0">
                <a:latin typeface="ヒラギノ角ゴ Pro W3"/>
                <a:ea typeface="ヒラギノ角ゴ Pro W3"/>
                <a:cs typeface="ヒラギノ角ゴ Pro W3"/>
                <a:hlinkClick r:id="rId3"/>
              </a:rPr>
              <a:t>http://wba-initiative.org/en/2171/</a:t>
            </a:r>
            <a:endParaRPr kumimoji="1" lang="en-US" altLang="ja-JP" sz="1800" dirty="0">
              <a:latin typeface="ヒラギノ角ゴ Pro W3"/>
              <a:ea typeface="ヒラギノ角ゴ Pro W3"/>
              <a:cs typeface="ヒラギノ角ゴ Pro W3"/>
            </a:endParaRPr>
          </a:p>
        </p:txBody>
      </p:sp>
      <p:grpSp>
        <p:nvGrpSpPr>
          <p:cNvPr id="2" name="図形グループ 1"/>
          <p:cNvGrpSpPr/>
          <p:nvPr/>
        </p:nvGrpSpPr>
        <p:grpSpPr>
          <a:xfrm>
            <a:off x="296960" y="2403117"/>
            <a:ext cx="8640960" cy="1601947"/>
            <a:chOff x="296960" y="2403117"/>
            <a:chExt cx="8640960" cy="1601947"/>
          </a:xfrm>
        </p:grpSpPr>
        <p:sp>
          <p:nvSpPr>
            <p:cNvPr id="10" name="角丸四角形 9"/>
            <p:cNvSpPr/>
            <p:nvPr/>
          </p:nvSpPr>
          <p:spPr bwMode="gray">
            <a:xfrm>
              <a:off x="296960" y="2403117"/>
              <a:ext cx="8640960" cy="1601947"/>
            </a:xfrm>
            <a:prstGeom prst="roundRect">
              <a:avLst>
                <a:gd name="adj" fmla="val 12847"/>
              </a:avLst>
            </a:prstGeom>
            <a:solidFill>
              <a:schemeClr val="accent5">
                <a:lumMod val="40000"/>
                <a:lumOff val="60000"/>
              </a:schemeClr>
            </a:solidFill>
            <a:ln w="25400" algn="ctr">
              <a:solidFill>
                <a:schemeClr val="tx1"/>
              </a:solidFill>
              <a:round/>
              <a:headEnd/>
              <a:tailEnd/>
            </a:ln>
          </p:spPr>
          <p:txBody>
            <a:bodyPr lIns="180000" tIns="36000" rIns="108000" bIns="36000" rtlCol="0" anchor="ctr" anchorCtr="0"/>
            <a:lstStyle/>
            <a:p>
              <a:pPr marL="1339850" indent="-1339850" defTabSz="1165225" eaLnBrk="0" fontAlgn="base" hangingPunct="0">
                <a:spcBef>
                  <a:spcPct val="30000"/>
                </a:spcBef>
                <a:spcAft>
                  <a:spcPct val="0"/>
                </a:spcAft>
                <a:defRPr/>
              </a:pPr>
              <a:r>
                <a:rPr kumimoji="1" lang="en-US" altLang="ja-JP" sz="2800" dirty="0">
                  <a:latin typeface="ヒラギノ角ゴ Pro W3"/>
                  <a:ea typeface="ヒラギノ角ゴ Pro W3"/>
                  <a:cs typeface="ヒラギノ角ゴ Pro W3"/>
                </a:rPr>
                <a:t>Mission</a:t>
              </a:r>
              <a:r>
                <a:rPr kumimoji="1" lang="ja-JP" altLang="en-US" sz="2800" dirty="0">
                  <a:latin typeface="ヒラギノ角ゴ Pro W3"/>
                  <a:ea typeface="ヒラギノ角ゴ Pro W3"/>
                  <a:cs typeface="ヒラギノ角ゴ Pro W3"/>
                </a:rPr>
                <a:t>：</a:t>
              </a:r>
              <a:r>
                <a:rPr lang="en-US" altLang="ja-JP" sz="2800" dirty="0">
                  <a:latin typeface="ヒラギノ角ゴ Pro W3"/>
                  <a:ea typeface="ヒラギノ角ゴ Pro W3"/>
                  <a:cs typeface="ヒラギノ角ゴ Pro W3"/>
                </a:rPr>
                <a:t> P</a:t>
              </a:r>
              <a:r>
                <a:rPr kumimoji="1" lang="en-US" altLang="ja-JP" sz="2800" dirty="0">
                  <a:latin typeface="ヒラギノ角ゴ Pro W3"/>
                  <a:ea typeface="ヒラギノ角ゴ Pro W3"/>
                  <a:cs typeface="ヒラギノ角ゴ Pro W3"/>
                </a:rPr>
                <a:t>romote the open development of </a:t>
              </a:r>
              <a:r>
                <a:rPr kumimoji="1" lang="en-US" altLang="ja-JP" sz="2800" u="sng" dirty="0">
                  <a:latin typeface="ヒラギノ角ゴ Pro W3"/>
                  <a:ea typeface="ヒラギノ角ゴ Pro W3"/>
                  <a:cs typeface="ヒラギノ角ゴ Pro W3"/>
                </a:rPr>
                <a:t>Whole Brain Architecture</a:t>
              </a:r>
            </a:p>
            <a:p>
              <a:pPr marL="1339850" indent="-1339850" defTabSz="1165225" eaLnBrk="0" fontAlgn="base" hangingPunct="0">
                <a:spcBef>
                  <a:spcPct val="30000"/>
                </a:spcBef>
                <a:spcAft>
                  <a:spcPct val="0"/>
                </a:spcAft>
                <a:defRPr/>
              </a:pPr>
              <a:endParaRPr kumimoji="1" lang="en-US" altLang="ja-JP" sz="2800" dirty="0">
                <a:latin typeface="ヒラギノ角ゴ Pro W3"/>
                <a:ea typeface="ヒラギノ角ゴ Pro W3"/>
                <a:cs typeface="ヒラギノ角ゴ Pro W3"/>
              </a:endParaRPr>
            </a:p>
          </p:txBody>
        </p:sp>
        <p:sp>
          <p:nvSpPr>
            <p:cNvPr id="8" name="コンテンツ プレースホルダー 2"/>
            <p:cNvSpPr txBox="1">
              <a:spLocks/>
            </p:cNvSpPr>
            <p:nvPr/>
          </p:nvSpPr>
          <p:spPr bwMode="gray">
            <a:xfrm>
              <a:off x="368968" y="3501008"/>
              <a:ext cx="8440408" cy="360040"/>
            </a:xfrm>
            <a:prstGeom prst="rect">
              <a:avLst/>
            </a:prstGeom>
            <a:noFill/>
            <a:ln>
              <a:noFill/>
            </a:ln>
            <a:extLst/>
          </p:spPr>
          <p:txBody>
            <a:bodyPr vert="horz" wrap="square" lIns="0" tIns="0" rIns="0" bIns="0" numCol="1" anchor="t" anchorCtr="0" compatLnSpc="1">
              <a:prstTxWarp prst="textNoShape">
                <a:avLst/>
              </a:prstTxWarp>
            </a:bodyPr>
            <a:lstStyle>
              <a:lvl1pPr marL="290513" indent="-290513" algn="l" defTabSz="457200" rtl="0" eaLnBrk="0" fontAlgn="base" hangingPunct="0">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0" fontAlgn="base" hangingPunct="0">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0" fontAlgn="base" hangingPunct="0">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0" fontAlgn="base" hangingPunct="0">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0" fontAlgn="base" hangingPunct="0">
                <a:spcBef>
                  <a:spcPct val="0"/>
                </a:spcBef>
                <a:spcAft>
                  <a:spcPct val="0"/>
                </a:spcAft>
                <a:buBlip>
                  <a:blip r:embed="rId4"/>
                </a:buBlip>
                <a:defRPr kumimoji="1" sz="2000">
                  <a:solidFill>
                    <a:srgbClr val="000000"/>
                  </a:solidFill>
                  <a:latin typeface="+mn-lt"/>
                  <a:ea typeface="+mn-ea"/>
                  <a:cs typeface="+mn-cs"/>
                </a:defRPr>
              </a:lvl5pPr>
              <a:lvl6pPr marL="2762250" indent="365125" algn="l" defTabSz="457200" rtl="0" fontAlgn="base">
                <a:spcBef>
                  <a:spcPct val="0"/>
                </a:spcBef>
                <a:spcAft>
                  <a:spcPct val="0"/>
                </a:spcAft>
                <a:buBlip>
                  <a:blip r:embed="rId4"/>
                </a:buBlip>
                <a:defRPr kumimoji="1" sz="2000">
                  <a:solidFill>
                    <a:srgbClr val="000000"/>
                  </a:solidFill>
                  <a:latin typeface="+mn-lt"/>
                  <a:ea typeface="+mn-ea"/>
                  <a:cs typeface="+mn-cs"/>
                </a:defRPr>
              </a:lvl6pPr>
              <a:lvl7pPr marL="3219450" indent="365125" algn="l" defTabSz="457200" rtl="0" fontAlgn="base">
                <a:spcBef>
                  <a:spcPct val="0"/>
                </a:spcBef>
                <a:spcAft>
                  <a:spcPct val="0"/>
                </a:spcAft>
                <a:buBlip>
                  <a:blip r:embed="rId4"/>
                </a:buBlip>
                <a:defRPr kumimoji="1" sz="2000">
                  <a:solidFill>
                    <a:srgbClr val="000000"/>
                  </a:solidFill>
                  <a:latin typeface="+mn-lt"/>
                  <a:ea typeface="+mn-ea"/>
                  <a:cs typeface="+mn-cs"/>
                </a:defRPr>
              </a:lvl7pPr>
              <a:lvl8pPr marL="3676650" indent="365125" algn="l" defTabSz="457200" rtl="0" fontAlgn="base">
                <a:spcBef>
                  <a:spcPct val="0"/>
                </a:spcBef>
                <a:spcAft>
                  <a:spcPct val="0"/>
                </a:spcAft>
                <a:buBlip>
                  <a:blip r:embed="rId4"/>
                </a:buBlip>
                <a:defRPr kumimoji="1" sz="2000">
                  <a:solidFill>
                    <a:srgbClr val="000000"/>
                  </a:solidFill>
                  <a:latin typeface="+mn-lt"/>
                  <a:ea typeface="+mn-ea"/>
                  <a:cs typeface="+mn-cs"/>
                </a:defRPr>
              </a:lvl8pPr>
              <a:lvl9pPr marL="4133850" indent="365125" algn="l" defTabSz="457200" rtl="0" fontAlgn="base">
                <a:spcBef>
                  <a:spcPct val="0"/>
                </a:spcBef>
                <a:spcAft>
                  <a:spcPct val="0"/>
                </a:spcAft>
                <a:buBlip>
                  <a:blip r:embed="rId4"/>
                </a:buBlip>
                <a:defRPr kumimoji="1" sz="2000">
                  <a:solidFill>
                    <a:srgbClr val="000000"/>
                  </a:solidFill>
                  <a:latin typeface="+mn-lt"/>
                  <a:ea typeface="+mn-ea"/>
                  <a:cs typeface="+mn-cs"/>
                </a:defRPr>
              </a:lvl9pPr>
            </a:lstStyle>
            <a:p>
              <a:pPr marL="0" lvl="0" indent="0" algn="ctr" defTabSz="2088170" fontAlgn="auto">
                <a:lnSpc>
                  <a:spcPct val="100000"/>
                </a:lnSpc>
                <a:spcBef>
                  <a:spcPts val="0"/>
                </a:spcBef>
                <a:spcAft>
                  <a:spcPts val="0"/>
                </a:spcAft>
                <a:buClrTx/>
                <a:buNone/>
              </a:pPr>
              <a:r>
                <a:rPr lang="en-US" altLang="ja-JP" sz="1600" b="1" dirty="0">
                  <a:latin typeface="ヒラギノ角ゴ Pro W3"/>
                  <a:ea typeface="ヒラギノ角ゴ Pro W3"/>
                  <a:cs typeface="ヒラギノ角ゴ Pro W3"/>
                </a:rPr>
                <a:t>‘to create a human-like AGI by learning from the architecture of the entire brain’ </a:t>
              </a:r>
              <a:endParaRPr lang="en-US" altLang="en-US" sz="1600" b="1" dirty="0">
                <a:latin typeface="ヒラギノ角ゴ Pro W3"/>
                <a:ea typeface="ヒラギノ角ゴ Pro W3"/>
                <a:cs typeface="ヒラギノ角ゴ Pro W3"/>
              </a:endParaRPr>
            </a:p>
          </p:txBody>
        </p:sp>
      </p:gr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7564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ELSI related activity of WBAI</a:t>
            </a:r>
            <a:endParaRPr lang="ja-JP" altLang="en-US" dirty="0"/>
          </a:p>
        </p:txBody>
      </p:sp>
      <p:sp>
        <p:nvSpPr>
          <p:cNvPr id="4" name="フッター プレースホルダー 3"/>
          <p:cNvSpPr>
            <a:spLocks noGrp="1"/>
          </p:cNvSpPr>
          <p:nvPr>
            <p:ph type="ftr" sz="quarter" idx="11"/>
          </p:nvPr>
        </p:nvSpPr>
        <p:spPr/>
        <p:txBody>
          <a:bodyPr/>
          <a:lstStyle/>
          <a:p>
            <a:r>
              <a:rPr lang="en-US" altLang="ja-JP" smtClean="0"/>
              <a:t>Gatsby-Kaken Joint Workshop on AI and Neuroscience </a:t>
            </a:r>
            <a:endParaRPr lang="ja-JP" altLang="en-US" dirty="0"/>
          </a:p>
        </p:txBody>
      </p:sp>
      <p:sp>
        <p:nvSpPr>
          <p:cNvPr id="6" name="コンテンツ プレースホルダー 5"/>
          <p:cNvSpPr>
            <a:spLocks noGrp="1"/>
          </p:cNvSpPr>
          <p:nvPr>
            <p:ph sz="half" idx="4294967295"/>
          </p:nvPr>
        </p:nvSpPr>
        <p:spPr>
          <a:xfrm>
            <a:off x="4355976" y="5373216"/>
            <a:ext cx="2736304" cy="936625"/>
          </a:xfrm>
          <a:solidFill>
            <a:schemeClr val="bg1">
              <a:lumMod val="85000"/>
            </a:schemeClr>
          </a:solidFill>
          <a:ln>
            <a:solidFill>
              <a:schemeClr val="tx1"/>
            </a:solidFill>
          </a:ln>
        </p:spPr>
        <p:txBody>
          <a:bodyPr>
            <a:normAutofit/>
          </a:bodyPr>
          <a:lstStyle/>
          <a:p>
            <a:pPr marL="0" indent="0">
              <a:lnSpc>
                <a:spcPct val="130000"/>
              </a:lnSpc>
              <a:buNone/>
            </a:pPr>
            <a:r>
              <a:rPr lang="en-US" altLang="ja-JP" sz="1800" dirty="0" smtClean="0"/>
              <a:t>Future </a:t>
            </a:r>
            <a:r>
              <a:rPr lang="en-US" altLang="ja-JP" sz="1800" dirty="0"/>
              <a:t>of Humanity Institute (FHI</a:t>
            </a:r>
            <a:r>
              <a:rPr lang="en-US" altLang="ja-JP" sz="1800" dirty="0" smtClean="0"/>
              <a:t>)</a:t>
            </a:r>
            <a:endParaRPr lang="en-US" altLang="ja-JP" sz="1800" dirty="0"/>
          </a:p>
          <a:p>
            <a:pPr>
              <a:lnSpc>
                <a:spcPct val="130000"/>
              </a:lnSpc>
            </a:pPr>
            <a:endParaRPr lang="en-US" altLang="ja-JP" sz="1800" dirty="0"/>
          </a:p>
        </p:txBody>
      </p:sp>
      <p:sp>
        <p:nvSpPr>
          <p:cNvPr id="10" name="正方形/長方形 9"/>
          <p:cNvSpPr/>
          <p:nvPr/>
        </p:nvSpPr>
        <p:spPr>
          <a:xfrm>
            <a:off x="6012160" y="764704"/>
            <a:ext cx="3024336" cy="4247317"/>
          </a:xfrm>
          <a:prstGeom prst="rect">
            <a:avLst/>
          </a:prstGeom>
          <a:solidFill>
            <a:schemeClr val="tx2">
              <a:lumMod val="40000"/>
              <a:lumOff val="60000"/>
            </a:schemeClr>
          </a:solidFill>
          <a:ln>
            <a:solidFill>
              <a:schemeClr val="tx1"/>
            </a:solidFill>
          </a:ln>
        </p:spPr>
        <p:txBody>
          <a:bodyPr wrap="square">
            <a:spAutoFit/>
          </a:bodyPr>
          <a:lstStyle/>
          <a:p>
            <a:r>
              <a:rPr lang="en-US" altLang="ja-JP" sz="1800" dirty="0">
                <a:latin typeface="ヒラギノ角ゴ Pro W3"/>
                <a:ea typeface="ヒラギノ角ゴ Pro W3"/>
                <a:cs typeface="ヒラギノ角ゴ Pro W3"/>
              </a:rPr>
              <a:t>Japanese Society for Artificial </a:t>
            </a:r>
            <a:r>
              <a:rPr lang="en-US" altLang="ja-JP" sz="1800" dirty="0" smtClean="0">
                <a:latin typeface="ヒラギノ角ゴ Pro W3"/>
                <a:ea typeface="ヒラギノ角ゴ Pro W3"/>
                <a:cs typeface="ヒラギノ角ゴ Pro W3"/>
              </a:rPr>
              <a:t>Intelligence</a:t>
            </a: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r>
              <a:rPr lang="en-US" altLang="ja-JP" sz="1800" dirty="0" smtClean="0">
                <a:latin typeface="ヒラギノ角ゴ Pro W3"/>
                <a:ea typeface="ヒラギノ角ゴ Pro W3"/>
                <a:cs typeface="ヒラギノ角ゴ Pro W3"/>
              </a:rPr>
              <a:t> </a:t>
            </a:r>
            <a:endParaRPr lang="ja-JP" altLang="en-US" sz="1800" dirty="0"/>
          </a:p>
        </p:txBody>
      </p:sp>
      <p:pic>
        <p:nvPicPr>
          <p:cNvPr id="11" name="Shape 1646" descr="WBAILogo_standard.png"/>
          <p:cNvPicPr preferRelativeResize="0"/>
          <p:nvPr/>
        </p:nvPicPr>
        <p:blipFill rotWithShape="1">
          <a:blip r:embed="rId2">
            <a:alphaModFix/>
          </a:blip>
          <a:srcRect/>
          <a:stretch/>
        </p:blipFill>
        <p:spPr>
          <a:xfrm>
            <a:off x="395536" y="3284984"/>
            <a:ext cx="2794339" cy="936104"/>
          </a:xfrm>
          <a:prstGeom prst="rect">
            <a:avLst/>
          </a:prstGeom>
          <a:noFill/>
          <a:ln>
            <a:noFill/>
          </a:ln>
        </p:spPr>
      </p:pic>
      <p:sp>
        <p:nvSpPr>
          <p:cNvPr id="12" name="正方形/長方形 11"/>
          <p:cNvSpPr/>
          <p:nvPr/>
        </p:nvSpPr>
        <p:spPr>
          <a:xfrm>
            <a:off x="2987824" y="692696"/>
            <a:ext cx="2099188" cy="2516073"/>
          </a:xfrm>
          <a:prstGeom prst="rect">
            <a:avLst/>
          </a:prstGeom>
          <a:solidFill>
            <a:schemeClr val="accent3">
              <a:lumMod val="40000"/>
              <a:lumOff val="60000"/>
            </a:schemeClr>
          </a:solidFill>
          <a:ln>
            <a:solidFill>
              <a:schemeClr val="tx1"/>
            </a:solidFill>
          </a:ln>
        </p:spPr>
        <p:txBody>
          <a:bodyPr wrap="none">
            <a:spAutoFit/>
          </a:bodyPr>
          <a:lstStyle/>
          <a:p>
            <a:pPr lvl="0" defTabSz="457200" fontAlgn="auto">
              <a:lnSpc>
                <a:spcPct val="130000"/>
              </a:lnSpc>
              <a:spcBef>
                <a:spcPct val="20000"/>
              </a:spcBef>
              <a:spcAft>
                <a:spcPts val="0"/>
              </a:spcAft>
            </a:pPr>
            <a:r>
              <a:rPr lang="en-US" altLang="ja-JP" sz="1800" dirty="0">
                <a:latin typeface="ヒラギノ角ゴ Pro W3"/>
                <a:ea typeface="ヒラギノ角ゴ Pro W3"/>
                <a:cs typeface="ヒラギノ角ゴ Pro W3"/>
              </a:rPr>
              <a:t>SIG </a:t>
            </a:r>
            <a:r>
              <a:rPr lang="en-US" altLang="ja-JP" sz="1800" dirty="0" smtClean="0">
                <a:latin typeface="ヒラギノ角ゴ Pro W3"/>
                <a:ea typeface="ヒラギノ角ゴ Pro W3"/>
                <a:cs typeface="ヒラギノ角ゴ Pro W3"/>
              </a:rPr>
              <a:t>AI</a:t>
            </a:r>
            <a:r>
              <a:rPr lang="en-US" altLang="ja-JP" sz="1800" dirty="0">
                <a:latin typeface="ヒラギノ角ゴ Pro W3"/>
                <a:ea typeface="ヒラギノ角ゴ Pro W3"/>
                <a:cs typeface="ヒラギノ角ゴ Pro W3"/>
              </a:rPr>
              <a:t> </a:t>
            </a:r>
            <a:r>
              <a:rPr lang="en-US" altLang="ja-JP" sz="1800" dirty="0" smtClean="0">
                <a:latin typeface="ヒラギノ角ゴ Pro W3"/>
                <a:ea typeface="ヒラギノ角ゴ Pro W3"/>
                <a:cs typeface="ヒラギノ角ゴ Pro W3"/>
              </a:rPr>
              <a:t>&amp; </a:t>
            </a:r>
            <a:r>
              <a:rPr lang="en-US" altLang="ja-JP" sz="1800" dirty="0" smtClean="0">
                <a:solidFill>
                  <a:prstClr val="black"/>
                </a:solidFill>
                <a:latin typeface="ヒラギノ角ゴ Pro W3"/>
                <a:ea typeface="ヒラギノ角ゴ Pro W3"/>
                <a:cs typeface="ヒラギノ角ゴ Pro W3"/>
              </a:rPr>
              <a:t>society</a:t>
            </a:r>
          </a:p>
          <a:p>
            <a:pPr lvl="0" defTabSz="457200" fontAlgn="auto">
              <a:lnSpc>
                <a:spcPct val="130000"/>
              </a:lnSpc>
              <a:spcBef>
                <a:spcPct val="20000"/>
              </a:spcBef>
              <a:spcAft>
                <a:spcPts val="0"/>
              </a:spcAft>
            </a:pPr>
            <a:endParaRPr lang="en-US" altLang="ja-JP" sz="1800" dirty="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r>
              <a:rPr lang="en-US" altLang="ja-JP" sz="1800" dirty="0" smtClean="0">
                <a:solidFill>
                  <a:prstClr val="black"/>
                </a:solidFill>
                <a:latin typeface="ヒラギノ角ゴ Pro W3"/>
                <a:ea typeface="ヒラギノ角ゴ Pro W3"/>
                <a:cs typeface="ヒラギノ角ゴ Pro W3"/>
              </a:rPr>
              <a:t>Koichi Takahashi</a:t>
            </a:r>
            <a:endParaRPr lang="en-US" altLang="ja-JP" sz="1800" dirty="0">
              <a:solidFill>
                <a:prstClr val="black"/>
              </a:solidFill>
              <a:latin typeface="ヒラギノ角ゴ Pro W3"/>
              <a:ea typeface="ヒラギノ角ゴ Pro W3"/>
              <a:cs typeface="ヒラギノ角ゴ Pro W3"/>
            </a:endParaRPr>
          </a:p>
        </p:txBody>
      </p:sp>
      <p:sp>
        <p:nvSpPr>
          <p:cNvPr id="9" name="正方形/長方形 8"/>
          <p:cNvSpPr/>
          <p:nvPr/>
        </p:nvSpPr>
        <p:spPr>
          <a:xfrm>
            <a:off x="6372200" y="2060848"/>
            <a:ext cx="2448272" cy="2876172"/>
          </a:xfrm>
          <a:prstGeom prst="rect">
            <a:avLst/>
          </a:prstGeom>
          <a:solidFill>
            <a:srgbClr val="3366FF"/>
          </a:solidFill>
          <a:ln>
            <a:solidFill>
              <a:schemeClr val="tx1"/>
            </a:solidFill>
          </a:ln>
        </p:spPr>
        <p:txBody>
          <a:bodyPr wrap="square">
            <a:spAutoFit/>
          </a:bodyPr>
          <a:lstStyle/>
          <a:p>
            <a:pPr lvl="0" defTabSz="457200" fontAlgn="auto">
              <a:lnSpc>
                <a:spcPct val="130000"/>
              </a:lnSpc>
              <a:spcBef>
                <a:spcPct val="20000"/>
              </a:spcBef>
              <a:spcAft>
                <a:spcPts val="0"/>
              </a:spcAft>
            </a:pPr>
            <a:r>
              <a:rPr lang="en-US" altLang="ja-JP" sz="1800" dirty="0">
                <a:solidFill>
                  <a:prstClr val="black"/>
                </a:solidFill>
                <a:latin typeface="ヒラギノ角ゴ Pro W3"/>
                <a:ea typeface="ヒラギノ角ゴ Pro W3"/>
                <a:cs typeface="ヒラギノ角ゴ Pro W3"/>
              </a:rPr>
              <a:t>The Ethics </a:t>
            </a:r>
            <a:r>
              <a:rPr lang="en-US" altLang="ja-JP" sz="1800" dirty="0" smtClean="0">
                <a:solidFill>
                  <a:prstClr val="black"/>
                </a:solidFill>
                <a:latin typeface="ヒラギノ角ゴ Pro W3"/>
                <a:ea typeface="ヒラギノ角ゴ Pro W3"/>
                <a:cs typeface="ヒラギノ角ゴ Pro W3"/>
              </a:rPr>
              <a:t>Committee</a:t>
            </a: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r>
              <a:rPr lang="en-US" altLang="ja-JP" sz="1800" dirty="0" smtClean="0">
                <a:latin typeface="ヒラギノ角ゴ Pro W3"/>
                <a:ea typeface="ヒラギノ角ゴ Pro W3"/>
                <a:cs typeface="ヒラギノ角ゴ Pro W3"/>
              </a:rPr>
              <a:t>Yutaka Matsuo</a:t>
            </a:r>
            <a:endParaRPr lang="en-US" altLang="ja-JP" sz="1800" dirty="0">
              <a:latin typeface="ヒラギノ角ゴ Pro W3"/>
              <a:ea typeface="ヒラギノ角ゴ Pro W3"/>
              <a:cs typeface="ヒラギノ角ゴ Pro W3"/>
            </a:endParaRPr>
          </a:p>
        </p:txBody>
      </p:sp>
      <p:pic>
        <p:nvPicPr>
          <p:cNvPr id="16" name="図 15"/>
          <p:cNvPicPr>
            <a:picLocks noChangeAspect="1"/>
          </p:cNvPicPr>
          <p:nvPr/>
        </p:nvPicPr>
        <p:blipFill>
          <a:blip r:embed="rId3"/>
          <a:stretch>
            <a:fillRect/>
          </a:stretch>
        </p:blipFill>
        <p:spPr>
          <a:xfrm>
            <a:off x="3347864" y="1240412"/>
            <a:ext cx="1324491" cy="1324492"/>
          </a:xfrm>
          <a:prstGeom prst="rect">
            <a:avLst/>
          </a:prstGeom>
        </p:spPr>
      </p:pic>
      <p:pic>
        <p:nvPicPr>
          <p:cNvPr id="18" name="図 17"/>
          <p:cNvPicPr>
            <a:picLocks noChangeAspect="1"/>
          </p:cNvPicPr>
          <p:nvPr/>
        </p:nvPicPr>
        <p:blipFill>
          <a:blip r:embed="rId4"/>
          <a:stretch>
            <a:fillRect/>
          </a:stretch>
        </p:blipFill>
        <p:spPr>
          <a:xfrm>
            <a:off x="6948264" y="2924938"/>
            <a:ext cx="1314546" cy="1314546"/>
          </a:xfrm>
          <a:prstGeom prst="rect">
            <a:avLst/>
          </a:prstGeom>
        </p:spPr>
      </p:pic>
      <p:sp>
        <p:nvSpPr>
          <p:cNvPr id="20" name="正方形/長方形 19"/>
          <p:cNvSpPr/>
          <p:nvPr/>
        </p:nvSpPr>
        <p:spPr>
          <a:xfrm>
            <a:off x="3131840" y="2545159"/>
            <a:ext cx="1944216" cy="307777"/>
          </a:xfrm>
          <a:prstGeom prst="rect">
            <a:avLst/>
          </a:prstGeom>
          <a:noFill/>
        </p:spPr>
        <p:txBody>
          <a:bodyPr wrap="square">
            <a:spAutoFit/>
          </a:bodyPr>
          <a:lstStyle/>
          <a:p>
            <a:pPr algn="ctr"/>
            <a:r>
              <a:rPr lang="en-US" altLang="ja-JP" sz="1400" b="1" kern="0" dirty="0" smtClean="0">
                <a:solidFill>
                  <a:schemeClr val="accent6">
                    <a:lumMod val="75000"/>
                  </a:schemeClr>
                </a:solidFill>
                <a:latin typeface="ヒラギノ角ゴ Pro W3"/>
                <a:ea typeface="ヒラギノ角ゴ Pro W3"/>
                <a:cs typeface="ヒラギノ角ゴ Pro W3"/>
              </a:rPr>
              <a:t>Vice-chair of WBAI</a:t>
            </a:r>
          </a:p>
        </p:txBody>
      </p:sp>
      <p:sp>
        <p:nvSpPr>
          <p:cNvPr id="26" name="正方形/長方形 25"/>
          <p:cNvSpPr/>
          <p:nvPr/>
        </p:nvSpPr>
        <p:spPr>
          <a:xfrm>
            <a:off x="6588224" y="4293096"/>
            <a:ext cx="1944216" cy="307777"/>
          </a:xfrm>
          <a:prstGeom prst="rect">
            <a:avLst/>
          </a:prstGeom>
          <a:noFill/>
        </p:spPr>
        <p:txBody>
          <a:bodyPr wrap="square">
            <a:spAutoFit/>
          </a:bodyPr>
          <a:lstStyle/>
          <a:p>
            <a:pPr algn="ctr"/>
            <a:r>
              <a:rPr lang="en-US" altLang="ja-JP" sz="1400" b="1" kern="0" dirty="0" smtClean="0">
                <a:solidFill>
                  <a:schemeClr val="accent6">
                    <a:lumMod val="75000"/>
                  </a:schemeClr>
                </a:solidFill>
                <a:latin typeface="ヒラギノ角ゴ Pro W3"/>
                <a:ea typeface="ヒラギノ角ゴ Pro W3"/>
                <a:cs typeface="ヒラギノ角ゴ Pro W3"/>
              </a:rPr>
              <a:t>Vice-chair of WBAI</a:t>
            </a:r>
          </a:p>
        </p:txBody>
      </p:sp>
      <p:sp>
        <p:nvSpPr>
          <p:cNvPr id="27" name="コンテンツ プレースホルダー 5"/>
          <p:cNvSpPr txBox="1">
            <a:spLocks/>
          </p:cNvSpPr>
          <p:nvPr/>
        </p:nvSpPr>
        <p:spPr>
          <a:xfrm>
            <a:off x="611560" y="4509120"/>
            <a:ext cx="3456384" cy="2088232"/>
          </a:xfrm>
          <a:prstGeom prst="rect">
            <a:avLst/>
          </a:prstGeom>
          <a:solidFill>
            <a:schemeClr val="bg1">
              <a:lumMod val="85000"/>
            </a:schemeClr>
          </a:solidFill>
          <a:ln>
            <a:solidFill>
              <a:schemeClr val="tx1"/>
            </a:solidFill>
          </a:ln>
        </p:spPr>
        <p:txBody>
          <a:bodyPr vert="horz" lIns="91440" tIns="45720" rIns="91440" bIns="45720" rtlCol="0">
            <a:normAutofit fontScale="92500"/>
          </a:bodyPr>
          <a:lstStyle>
            <a:lvl1pPr marL="342900" indent="-342900" algn="l" defTabSz="457200" rtl="0" eaLnBrk="1" latinLnBrk="0" hangingPunct="1">
              <a:lnSpc>
                <a:spcPct val="100000"/>
              </a:lnSpc>
              <a:spcBef>
                <a:spcPct val="20000"/>
              </a:spcBef>
              <a:buFont typeface="Arial"/>
              <a:buChar char="•"/>
              <a:defRPr kumimoji="1" sz="320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lnSpc>
                <a:spcPct val="100000"/>
              </a:lnSpc>
              <a:spcBef>
                <a:spcPct val="20000"/>
              </a:spcBef>
              <a:buFont typeface="Arial"/>
              <a:buChar char="–"/>
              <a:defRPr kumimoji="1" sz="280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lnSpc>
                <a:spcPct val="100000"/>
              </a:lnSpc>
              <a:spcBef>
                <a:spcPct val="20000"/>
              </a:spcBef>
              <a:buFont typeface="Arial"/>
              <a:buChar char="•"/>
              <a:defRPr kumimoji="1" sz="240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lnSpc>
                <a:spcPct val="100000"/>
              </a:lnSpc>
              <a:spcBef>
                <a:spcPct val="20000"/>
              </a:spcBef>
              <a:buFont typeface="Arial"/>
              <a:buChar char="–"/>
              <a:defRPr kumimoji="1" sz="200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lnSpc>
                <a:spcPct val="100000"/>
              </a:lnSpc>
              <a:spcBef>
                <a:spcPct val="20000"/>
              </a:spcBef>
              <a:buFont typeface="Arial"/>
              <a:buChar char="»"/>
              <a:defRPr kumimoji="1" sz="200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None/>
            </a:pPr>
            <a:r>
              <a:rPr lang="en-US" altLang="ja-JP" sz="1800" dirty="0" smtClean="0"/>
              <a:t>Several AI</a:t>
            </a:r>
            <a:r>
              <a:rPr lang="en-US" altLang="ja-JP" sz="1800" dirty="0"/>
              <a:t>-related </a:t>
            </a:r>
            <a:r>
              <a:rPr lang="en-US" altLang="ja-JP" sz="1800" dirty="0" smtClean="0"/>
              <a:t>committees </a:t>
            </a:r>
            <a:r>
              <a:rPr lang="en-US" altLang="ja-JP" sz="1800" dirty="0"/>
              <a:t>of </a:t>
            </a:r>
            <a:r>
              <a:rPr lang="en-US" altLang="ja-JP" sz="1800" dirty="0" smtClean="0"/>
              <a:t>Japanese government</a:t>
            </a:r>
          </a:p>
          <a:p>
            <a:pPr marL="0" indent="0">
              <a:lnSpc>
                <a:spcPct val="130000"/>
              </a:lnSpc>
              <a:buNone/>
            </a:pPr>
            <a:r>
              <a:rPr lang="ja-JP" altLang="en-US" sz="1800" dirty="0" smtClean="0"/>
              <a:t>・</a:t>
            </a:r>
            <a:r>
              <a:rPr lang="en-US" altLang="ja-JP" sz="1800" dirty="0" smtClean="0"/>
              <a:t>Yutaka Matsuo</a:t>
            </a:r>
          </a:p>
          <a:p>
            <a:pPr marL="0" indent="0">
              <a:lnSpc>
                <a:spcPct val="130000"/>
              </a:lnSpc>
              <a:buNone/>
            </a:pPr>
            <a:r>
              <a:rPr lang="ja-JP" altLang="en-US" sz="1800" dirty="0" smtClean="0"/>
              <a:t>・</a:t>
            </a:r>
            <a:r>
              <a:rPr lang="en-US" altLang="ja-JP" sz="1800" dirty="0" smtClean="0"/>
              <a:t>Koichi Takahashi</a:t>
            </a:r>
          </a:p>
          <a:p>
            <a:pPr marL="0" indent="0">
              <a:lnSpc>
                <a:spcPct val="130000"/>
              </a:lnSpc>
              <a:buNone/>
            </a:pPr>
            <a:r>
              <a:rPr lang="ja-JP" altLang="en-US" sz="1800" dirty="0" smtClean="0"/>
              <a:t>・</a:t>
            </a:r>
            <a:r>
              <a:rPr lang="en-US" altLang="ja-JP" sz="1800" dirty="0" smtClean="0"/>
              <a:t>Satoshi</a:t>
            </a:r>
            <a:r>
              <a:rPr lang="ja-JP" altLang="en-US" sz="1800" dirty="0" smtClean="0"/>
              <a:t> </a:t>
            </a:r>
            <a:r>
              <a:rPr lang="en-US" altLang="ja-JP" sz="1800" dirty="0" err="1" smtClean="0"/>
              <a:t>Kurihara</a:t>
            </a:r>
            <a:endParaRPr lang="en-US" altLang="ja-JP" sz="1800" dirty="0" smtClean="0"/>
          </a:p>
          <a:p>
            <a:pPr marL="0" indent="0">
              <a:lnSpc>
                <a:spcPct val="130000"/>
              </a:lnSpc>
              <a:buNone/>
            </a:pPr>
            <a:endParaRPr lang="en-US" altLang="ja-JP" sz="1800" dirty="0"/>
          </a:p>
          <a:p>
            <a:pPr marL="0" indent="0">
              <a:lnSpc>
                <a:spcPct val="130000"/>
              </a:lnSpc>
              <a:buNone/>
            </a:pPr>
            <a:endParaRPr lang="en-US" altLang="ja-JP" sz="1800" dirty="0"/>
          </a:p>
        </p:txBody>
      </p:sp>
    </p:spTree>
    <p:extLst>
      <p:ext uri="{BB962C8B-B14F-4D97-AF65-F5344CB8AC3E}">
        <p14:creationId xmlns:p14="http://schemas.microsoft.com/office/powerpoint/2010/main" val="16897405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t>ELSI related activity of WBAI</a:t>
            </a:r>
            <a:endParaRPr lang="ja-JP" altLang="en-US" dirty="0"/>
          </a:p>
        </p:txBody>
      </p:sp>
      <p:sp>
        <p:nvSpPr>
          <p:cNvPr id="4" name="フッター プレースホルダー 3"/>
          <p:cNvSpPr>
            <a:spLocks noGrp="1"/>
          </p:cNvSpPr>
          <p:nvPr>
            <p:ph type="ftr" sz="quarter" idx="11"/>
          </p:nvPr>
        </p:nvSpPr>
        <p:spPr/>
        <p:txBody>
          <a:bodyPr/>
          <a:lstStyle/>
          <a:p>
            <a:r>
              <a:rPr lang="en-US" altLang="ja-JP" smtClean="0"/>
              <a:t>Gatsby-Kaken Joint Workshop on AI and Neuroscience </a:t>
            </a:r>
            <a:endParaRPr lang="ja-JP" altLang="en-US" dirty="0"/>
          </a:p>
        </p:txBody>
      </p:sp>
      <p:sp>
        <p:nvSpPr>
          <p:cNvPr id="6" name="コンテンツ プレースホルダー 5"/>
          <p:cNvSpPr>
            <a:spLocks noGrp="1"/>
          </p:cNvSpPr>
          <p:nvPr>
            <p:ph sz="half" idx="4294967295"/>
          </p:nvPr>
        </p:nvSpPr>
        <p:spPr>
          <a:xfrm>
            <a:off x="4355976" y="5373216"/>
            <a:ext cx="2736304" cy="936625"/>
          </a:xfrm>
          <a:solidFill>
            <a:schemeClr val="bg1">
              <a:lumMod val="85000"/>
            </a:schemeClr>
          </a:solidFill>
          <a:ln>
            <a:solidFill>
              <a:schemeClr val="tx1"/>
            </a:solidFill>
          </a:ln>
        </p:spPr>
        <p:txBody>
          <a:bodyPr>
            <a:normAutofit/>
          </a:bodyPr>
          <a:lstStyle/>
          <a:p>
            <a:pPr marL="0" indent="0">
              <a:lnSpc>
                <a:spcPct val="130000"/>
              </a:lnSpc>
              <a:buNone/>
            </a:pPr>
            <a:r>
              <a:rPr lang="en-US" altLang="ja-JP" sz="1800" dirty="0" smtClean="0"/>
              <a:t>Future </a:t>
            </a:r>
            <a:r>
              <a:rPr lang="en-US" altLang="ja-JP" sz="1800" dirty="0"/>
              <a:t>of Humanity Institute (FHI</a:t>
            </a:r>
            <a:r>
              <a:rPr lang="en-US" altLang="ja-JP" sz="1800" dirty="0" smtClean="0"/>
              <a:t>)</a:t>
            </a:r>
            <a:endParaRPr lang="en-US" altLang="ja-JP" sz="1800" dirty="0"/>
          </a:p>
          <a:p>
            <a:pPr>
              <a:lnSpc>
                <a:spcPct val="130000"/>
              </a:lnSpc>
            </a:pPr>
            <a:endParaRPr lang="en-US" altLang="ja-JP" sz="1800" dirty="0"/>
          </a:p>
        </p:txBody>
      </p:sp>
      <p:sp>
        <p:nvSpPr>
          <p:cNvPr id="10" name="正方形/長方形 9"/>
          <p:cNvSpPr/>
          <p:nvPr/>
        </p:nvSpPr>
        <p:spPr>
          <a:xfrm>
            <a:off x="6012160" y="764704"/>
            <a:ext cx="3024336" cy="4247317"/>
          </a:xfrm>
          <a:prstGeom prst="rect">
            <a:avLst/>
          </a:prstGeom>
          <a:solidFill>
            <a:schemeClr val="tx2">
              <a:lumMod val="40000"/>
              <a:lumOff val="60000"/>
            </a:schemeClr>
          </a:solidFill>
          <a:ln>
            <a:solidFill>
              <a:schemeClr val="tx1"/>
            </a:solidFill>
          </a:ln>
        </p:spPr>
        <p:txBody>
          <a:bodyPr wrap="square">
            <a:spAutoFit/>
          </a:bodyPr>
          <a:lstStyle/>
          <a:p>
            <a:r>
              <a:rPr lang="en-US" altLang="ja-JP" sz="1800" dirty="0">
                <a:latin typeface="ヒラギノ角ゴ Pro W3"/>
                <a:ea typeface="ヒラギノ角ゴ Pro W3"/>
                <a:cs typeface="ヒラギノ角ゴ Pro W3"/>
              </a:rPr>
              <a:t>Japanese Society for Artificial </a:t>
            </a:r>
            <a:r>
              <a:rPr lang="en-US" altLang="ja-JP" sz="1800" dirty="0" smtClean="0">
                <a:latin typeface="ヒラギノ角ゴ Pro W3"/>
                <a:ea typeface="ヒラギノ角ゴ Pro W3"/>
                <a:cs typeface="ヒラギノ角ゴ Pro W3"/>
              </a:rPr>
              <a:t>Intelligence</a:t>
            </a: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endParaRPr lang="en-US" altLang="ja-JP" sz="1800" dirty="0">
              <a:latin typeface="ヒラギノ角ゴ Pro W3"/>
              <a:ea typeface="ヒラギノ角ゴ Pro W3"/>
              <a:cs typeface="ヒラギノ角ゴ Pro W3"/>
            </a:endParaRPr>
          </a:p>
          <a:p>
            <a:endParaRPr lang="en-US" altLang="ja-JP" sz="1800" dirty="0" smtClean="0">
              <a:latin typeface="ヒラギノ角ゴ Pro W3"/>
              <a:ea typeface="ヒラギノ角ゴ Pro W3"/>
              <a:cs typeface="ヒラギノ角ゴ Pro W3"/>
            </a:endParaRPr>
          </a:p>
          <a:p>
            <a:r>
              <a:rPr lang="en-US" altLang="ja-JP" sz="1800" dirty="0" smtClean="0">
                <a:latin typeface="ヒラギノ角ゴ Pro W3"/>
                <a:ea typeface="ヒラギノ角ゴ Pro W3"/>
                <a:cs typeface="ヒラギノ角ゴ Pro W3"/>
              </a:rPr>
              <a:t> </a:t>
            </a:r>
            <a:endParaRPr lang="ja-JP" altLang="en-US" sz="1800" dirty="0"/>
          </a:p>
        </p:txBody>
      </p:sp>
      <p:pic>
        <p:nvPicPr>
          <p:cNvPr id="11" name="Shape 1646" descr="WBAILogo_standard.png"/>
          <p:cNvPicPr preferRelativeResize="0"/>
          <p:nvPr/>
        </p:nvPicPr>
        <p:blipFill rotWithShape="1">
          <a:blip r:embed="rId2">
            <a:alphaModFix/>
          </a:blip>
          <a:srcRect/>
          <a:stretch/>
        </p:blipFill>
        <p:spPr>
          <a:xfrm>
            <a:off x="395536" y="3284984"/>
            <a:ext cx="2794339" cy="936104"/>
          </a:xfrm>
          <a:prstGeom prst="rect">
            <a:avLst/>
          </a:prstGeom>
          <a:noFill/>
          <a:ln>
            <a:noFill/>
          </a:ln>
        </p:spPr>
      </p:pic>
      <p:sp>
        <p:nvSpPr>
          <p:cNvPr id="12" name="正方形/長方形 11"/>
          <p:cNvSpPr/>
          <p:nvPr/>
        </p:nvSpPr>
        <p:spPr>
          <a:xfrm>
            <a:off x="2987824" y="692696"/>
            <a:ext cx="2099188" cy="2516073"/>
          </a:xfrm>
          <a:prstGeom prst="rect">
            <a:avLst/>
          </a:prstGeom>
          <a:solidFill>
            <a:schemeClr val="accent3">
              <a:lumMod val="40000"/>
              <a:lumOff val="60000"/>
            </a:schemeClr>
          </a:solidFill>
          <a:ln>
            <a:solidFill>
              <a:schemeClr val="tx1"/>
            </a:solidFill>
          </a:ln>
        </p:spPr>
        <p:txBody>
          <a:bodyPr wrap="none">
            <a:spAutoFit/>
          </a:bodyPr>
          <a:lstStyle/>
          <a:p>
            <a:pPr lvl="0" defTabSz="457200" fontAlgn="auto">
              <a:lnSpc>
                <a:spcPct val="130000"/>
              </a:lnSpc>
              <a:spcBef>
                <a:spcPct val="20000"/>
              </a:spcBef>
              <a:spcAft>
                <a:spcPts val="0"/>
              </a:spcAft>
            </a:pPr>
            <a:r>
              <a:rPr lang="en-US" altLang="ja-JP" sz="1800" dirty="0">
                <a:latin typeface="ヒラギノ角ゴ Pro W3"/>
                <a:ea typeface="ヒラギノ角ゴ Pro W3"/>
                <a:cs typeface="ヒラギノ角ゴ Pro W3"/>
              </a:rPr>
              <a:t>SIG </a:t>
            </a:r>
            <a:r>
              <a:rPr lang="en-US" altLang="ja-JP" sz="1800" dirty="0" smtClean="0">
                <a:latin typeface="ヒラギノ角ゴ Pro W3"/>
                <a:ea typeface="ヒラギノ角ゴ Pro W3"/>
                <a:cs typeface="ヒラギノ角ゴ Pro W3"/>
              </a:rPr>
              <a:t>AI</a:t>
            </a:r>
            <a:r>
              <a:rPr lang="en-US" altLang="ja-JP" sz="1800" dirty="0">
                <a:latin typeface="ヒラギノ角ゴ Pro W3"/>
                <a:ea typeface="ヒラギノ角ゴ Pro W3"/>
                <a:cs typeface="ヒラギノ角ゴ Pro W3"/>
              </a:rPr>
              <a:t> </a:t>
            </a:r>
            <a:r>
              <a:rPr lang="en-US" altLang="ja-JP" sz="1800" dirty="0" smtClean="0">
                <a:latin typeface="ヒラギノ角ゴ Pro W3"/>
                <a:ea typeface="ヒラギノ角ゴ Pro W3"/>
                <a:cs typeface="ヒラギノ角ゴ Pro W3"/>
              </a:rPr>
              <a:t>&amp; </a:t>
            </a:r>
            <a:r>
              <a:rPr lang="en-US" altLang="ja-JP" sz="1800" dirty="0" smtClean="0">
                <a:solidFill>
                  <a:prstClr val="black"/>
                </a:solidFill>
                <a:latin typeface="ヒラギノ角ゴ Pro W3"/>
                <a:ea typeface="ヒラギノ角ゴ Pro W3"/>
                <a:cs typeface="ヒラギノ角ゴ Pro W3"/>
              </a:rPr>
              <a:t>society</a:t>
            </a:r>
          </a:p>
          <a:p>
            <a:pPr lvl="0" defTabSz="457200" fontAlgn="auto">
              <a:lnSpc>
                <a:spcPct val="130000"/>
              </a:lnSpc>
              <a:spcBef>
                <a:spcPct val="20000"/>
              </a:spcBef>
              <a:spcAft>
                <a:spcPts val="0"/>
              </a:spcAft>
            </a:pPr>
            <a:endParaRPr lang="en-US" altLang="ja-JP" sz="1800" dirty="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r>
              <a:rPr lang="en-US" altLang="ja-JP" sz="1800" dirty="0" smtClean="0">
                <a:solidFill>
                  <a:prstClr val="black"/>
                </a:solidFill>
                <a:latin typeface="ヒラギノ角ゴ Pro W3"/>
                <a:ea typeface="ヒラギノ角ゴ Pro W3"/>
                <a:cs typeface="ヒラギノ角ゴ Pro W3"/>
              </a:rPr>
              <a:t>Koichi Takahashi</a:t>
            </a:r>
            <a:endParaRPr lang="en-US" altLang="ja-JP" sz="1800" dirty="0">
              <a:solidFill>
                <a:prstClr val="black"/>
              </a:solidFill>
              <a:latin typeface="ヒラギノ角ゴ Pro W3"/>
              <a:ea typeface="ヒラギノ角ゴ Pro W3"/>
              <a:cs typeface="ヒラギノ角ゴ Pro W3"/>
            </a:endParaRPr>
          </a:p>
        </p:txBody>
      </p:sp>
      <p:sp>
        <p:nvSpPr>
          <p:cNvPr id="9" name="正方形/長方形 8"/>
          <p:cNvSpPr/>
          <p:nvPr/>
        </p:nvSpPr>
        <p:spPr>
          <a:xfrm>
            <a:off x="6372200" y="2060848"/>
            <a:ext cx="2448272" cy="2876172"/>
          </a:xfrm>
          <a:prstGeom prst="rect">
            <a:avLst/>
          </a:prstGeom>
          <a:solidFill>
            <a:srgbClr val="3366FF"/>
          </a:solidFill>
          <a:ln>
            <a:solidFill>
              <a:schemeClr val="tx1"/>
            </a:solidFill>
          </a:ln>
        </p:spPr>
        <p:txBody>
          <a:bodyPr wrap="square">
            <a:spAutoFit/>
          </a:bodyPr>
          <a:lstStyle/>
          <a:p>
            <a:pPr lvl="0" defTabSz="457200" fontAlgn="auto">
              <a:lnSpc>
                <a:spcPct val="130000"/>
              </a:lnSpc>
              <a:spcBef>
                <a:spcPct val="20000"/>
              </a:spcBef>
              <a:spcAft>
                <a:spcPts val="0"/>
              </a:spcAft>
            </a:pPr>
            <a:r>
              <a:rPr lang="en-US" altLang="ja-JP" sz="1800" dirty="0">
                <a:solidFill>
                  <a:prstClr val="black"/>
                </a:solidFill>
                <a:latin typeface="ヒラギノ角ゴ Pro W3"/>
                <a:ea typeface="ヒラギノ角ゴ Pro W3"/>
                <a:cs typeface="ヒラギノ角ゴ Pro W3"/>
              </a:rPr>
              <a:t>The Ethics </a:t>
            </a:r>
            <a:r>
              <a:rPr lang="en-US" altLang="ja-JP" sz="1800" dirty="0" smtClean="0">
                <a:solidFill>
                  <a:prstClr val="black"/>
                </a:solidFill>
                <a:latin typeface="ヒラギノ角ゴ Pro W3"/>
                <a:ea typeface="ヒラギノ角ゴ Pro W3"/>
                <a:cs typeface="ヒラギノ角ゴ Pro W3"/>
              </a:rPr>
              <a:t>Committee</a:t>
            </a: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endParaRPr lang="en-US" altLang="ja-JP" sz="1800" dirty="0" smtClean="0">
              <a:solidFill>
                <a:prstClr val="black"/>
              </a:solidFill>
              <a:latin typeface="ヒラギノ角ゴ Pro W3"/>
              <a:ea typeface="ヒラギノ角ゴ Pro W3"/>
              <a:cs typeface="ヒラギノ角ゴ Pro W3"/>
            </a:endParaRPr>
          </a:p>
          <a:p>
            <a:pPr lvl="0" defTabSz="457200" fontAlgn="auto">
              <a:lnSpc>
                <a:spcPct val="130000"/>
              </a:lnSpc>
              <a:spcBef>
                <a:spcPct val="20000"/>
              </a:spcBef>
              <a:spcAft>
                <a:spcPts val="0"/>
              </a:spcAft>
            </a:pPr>
            <a:r>
              <a:rPr lang="en-US" altLang="ja-JP" sz="1800" dirty="0" smtClean="0">
                <a:latin typeface="ヒラギノ角ゴ Pro W3"/>
                <a:ea typeface="ヒラギノ角ゴ Pro W3"/>
                <a:cs typeface="ヒラギノ角ゴ Pro W3"/>
              </a:rPr>
              <a:t>Yutaka Matsuo</a:t>
            </a:r>
            <a:endParaRPr lang="en-US" altLang="ja-JP" sz="1800" dirty="0">
              <a:latin typeface="ヒラギノ角ゴ Pro W3"/>
              <a:ea typeface="ヒラギノ角ゴ Pro W3"/>
              <a:cs typeface="ヒラギノ角ゴ Pro W3"/>
            </a:endParaRPr>
          </a:p>
        </p:txBody>
      </p:sp>
      <p:pic>
        <p:nvPicPr>
          <p:cNvPr id="16" name="図 15"/>
          <p:cNvPicPr>
            <a:picLocks noChangeAspect="1"/>
          </p:cNvPicPr>
          <p:nvPr/>
        </p:nvPicPr>
        <p:blipFill>
          <a:blip r:embed="rId3"/>
          <a:stretch>
            <a:fillRect/>
          </a:stretch>
        </p:blipFill>
        <p:spPr>
          <a:xfrm>
            <a:off x="3347864" y="1240412"/>
            <a:ext cx="1324491" cy="1324492"/>
          </a:xfrm>
          <a:prstGeom prst="rect">
            <a:avLst/>
          </a:prstGeom>
        </p:spPr>
      </p:pic>
      <p:pic>
        <p:nvPicPr>
          <p:cNvPr id="18" name="図 17"/>
          <p:cNvPicPr>
            <a:picLocks noChangeAspect="1"/>
          </p:cNvPicPr>
          <p:nvPr/>
        </p:nvPicPr>
        <p:blipFill>
          <a:blip r:embed="rId4"/>
          <a:stretch>
            <a:fillRect/>
          </a:stretch>
        </p:blipFill>
        <p:spPr>
          <a:xfrm>
            <a:off x="6948264" y="2924938"/>
            <a:ext cx="1314546" cy="1314546"/>
          </a:xfrm>
          <a:prstGeom prst="rect">
            <a:avLst/>
          </a:prstGeom>
        </p:spPr>
      </p:pic>
      <p:sp>
        <p:nvSpPr>
          <p:cNvPr id="20" name="正方形/長方形 19"/>
          <p:cNvSpPr/>
          <p:nvPr/>
        </p:nvSpPr>
        <p:spPr>
          <a:xfrm>
            <a:off x="3131840" y="2545159"/>
            <a:ext cx="1944216" cy="307777"/>
          </a:xfrm>
          <a:prstGeom prst="rect">
            <a:avLst/>
          </a:prstGeom>
          <a:noFill/>
        </p:spPr>
        <p:txBody>
          <a:bodyPr wrap="square">
            <a:spAutoFit/>
          </a:bodyPr>
          <a:lstStyle/>
          <a:p>
            <a:pPr algn="ctr"/>
            <a:r>
              <a:rPr lang="en-US" altLang="ja-JP" sz="1400" b="1" kern="0" dirty="0" smtClean="0">
                <a:solidFill>
                  <a:schemeClr val="accent6">
                    <a:lumMod val="75000"/>
                  </a:schemeClr>
                </a:solidFill>
                <a:latin typeface="ヒラギノ角ゴ Pro W3"/>
                <a:ea typeface="ヒラギノ角ゴ Pro W3"/>
                <a:cs typeface="ヒラギノ角ゴ Pro W3"/>
              </a:rPr>
              <a:t>Vice-chair of WBAI</a:t>
            </a:r>
          </a:p>
        </p:txBody>
      </p:sp>
      <p:sp>
        <p:nvSpPr>
          <p:cNvPr id="26" name="正方形/長方形 25"/>
          <p:cNvSpPr/>
          <p:nvPr/>
        </p:nvSpPr>
        <p:spPr>
          <a:xfrm>
            <a:off x="6588224" y="4293096"/>
            <a:ext cx="1944216" cy="307777"/>
          </a:xfrm>
          <a:prstGeom prst="rect">
            <a:avLst/>
          </a:prstGeom>
          <a:noFill/>
        </p:spPr>
        <p:txBody>
          <a:bodyPr wrap="square">
            <a:spAutoFit/>
          </a:bodyPr>
          <a:lstStyle/>
          <a:p>
            <a:pPr algn="ctr"/>
            <a:r>
              <a:rPr lang="en-US" altLang="ja-JP" sz="1400" b="1" kern="0" dirty="0" smtClean="0">
                <a:solidFill>
                  <a:schemeClr val="accent6">
                    <a:lumMod val="75000"/>
                  </a:schemeClr>
                </a:solidFill>
                <a:latin typeface="ヒラギノ角ゴ Pro W3"/>
                <a:ea typeface="ヒラギノ角ゴ Pro W3"/>
                <a:cs typeface="ヒラギノ角ゴ Pro W3"/>
              </a:rPr>
              <a:t>Vice-chair of WBAI</a:t>
            </a:r>
          </a:p>
        </p:txBody>
      </p:sp>
      <p:sp>
        <p:nvSpPr>
          <p:cNvPr id="27" name="コンテンツ プレースホルダー 5"/>
          <p:cNvSpPr txBox="1">
            <a:spLocks/>
          </p:cNvSpPr>
          <p:nvPr/>
        </p:nvSpPr>
        <p:spPr>
          <a:xfrm>
            <a:off x="611560" y="4509120"/>
            <a:ext cx="3456384" cy="2088232"/>
          </a:xfrm>
          <a:prstGeom prst="rect">
            <a:avLst/>
          </a:prstGeom>
          <a:solidFill>
            <a:schemeClr val="bg1">
              <a:lumMod val="85000"/>
            </a:schemeClr>
          </a:solidFill>
          <a:ln>
            <a:solidFill>
              <a:schemeClr val="tx1"/>
            </a:solidFill>
          </a:ln>
        </p:spPr>
        <p:txBody>
          <a:bodyPr vert="horz" lIns="91440" tIns="45720" rIns="91440" bIns="45720" rtlCol="0">
            <a:normAutofit fontScale="92500"/>
          </a:bodyPr>
          <a:lstStyle>
            <a:lvl1pPr marL="342900" indent="-342900" algn="l" defTabSz="457200" rtl="0" eaLnBrk="1" latinLnBrk="0" hangingPunct="1">
              <a:lnSpc>
                <a:spcPct val="100000"/>
              </a:lnSpc>
              <a:spcBef>
                <a:spcPct val="20000"/>
              </a:spcBef>
              <a:buFont typeface="Arial"/>
              <a:buChar char="•"/>
              <a:defRPr kumimoji="1" sz="320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lnSpc>
                <a:spcPct val="100000"/>
              </a:lnSpc>
              <a:spcBef>
                <a:spcPct val="20000"/>
              </a:spcBef>
              <a:buFont typeface="Arial"/>
              <a:buChar char="–"/>
              <a:defRPr kumimoji="1" sz="280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lnSpc>
                <a:spcPct val="100000"/>
              </a:lnSpc>
              <a:spcBef>
                <a:spcPct val="20000"/>
              </a:spcBef>
              <a:buFont typeface="Arial"/>
              <a:buChar char="•"/>
              <a:defRPr kumimoji="1" sz="240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lnSpc>
                <a:spcPct val="100000"/>
              </a:lnSpc>
              <a:spcBef>
                <a:spcPct val="20000"/>
              </a:spcBef>
              <a:buFont typeface="Arial"/>
              <a:buChar char="–"/>
              <a:defRPr kumimoji="1" sz="200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lnSpc>
                <a:spcPct val="100000"/>
              </a:lnSpc>
              <a:spcBef>
                <a:spcPct val="20000"/>
              </a:spcBef>
              <a:buFont typeface="Arial"/>
              <a:buChar char="»"/>
              <a:defRPr kumimoji="1" sz="200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nSpc>
                <a:spcPct val="130000"/>
              </a:lnSpc>
              <a:buNone/>
            </a:pPr>
            <a:r>
              <a:rPr lang="en-US" altLang="ja-JP" sz="1800" dirty="0" smtClean="0"/>
              <a:t>Several AI</a:t>
            </a:r>
            <a:r>
              <a:rPr lang="en-US" altLang="ja-JP" sz="1800" dirty="0"/>
              <a:t>-related </a:t>
            </a:r>
            <a:r>
              <a:rPr lang="en-US" altLang="ja-JP" sz="1800" dirty="0" smtClean="0"/>
              <a:t>committees </a:t>
            </a:r>
            <a:r>
              <a:rPr lang="en-US" altLang="ja-JP" sz="1800" dirty="0"/>
              <a:t>of </a:t>
            </a:r>
            <a:r>
              <a:rPr lang="en-US" altLang="ja-JP" sz="1800" dirty="0" smtClean="0"/>
              <a:t>Japanese government</a:t>
            </a:r>
          </a:p>
          <a:p>
            <a:pPr marL="0" indent="0">
              <a:lnSpc>
                <a:spcPct val="130000"/>
              </a:lnSpc>
              <a:buNone/>
            </a:pPr>
            <a:r>
              <a:rPr lang="ja-JP" altLang="en-US" sz="1800" dirty="0" smtClean="0"/>
              <a:t>・</a:t>
            </a:r>
            <a:r>
              <a:rPr lang="en-US" altLang="ja-JP" sz="1800" dirty="0" smtClean="0"/>
              <a:t>Yutaka Matsuo</a:t>
            </a:r>
          </a:p>
          <a:p>
            <a:pPr marL="0" indent="0">
              <a:lnSpc>
                <a:spcPct val="130000"/>
              </a:lnSpc>
              <a:buNone/>
            </a:pPr>
            <a:r>
              <a:rPr lang="ja-JP" altLang="en-US" sz="1800" dirty="0" smtClean="0"/>
              <a:t>・</a:t>
            </a:r>
            <a:r>
              <a:rPr lang="en-US" altLang="ja-JP" sz="1800" dirty="0" smtClean="0"/>
              <a:t>Koichi Takahashi</a:t>
            </a:r>
          </a:p>
          <a:p>
            <a:pPr marL="0" indent="0">
              <a:lnSpc>
                <a:spcPct val="130000"/>
              </a:lnSpc>
              <a:buNone/>
            </a:pPr>
            <a:r>
              <a:rPr lang="ja-JP" altLang="en-US" sz="1800" dirty="0" smtClean="0"/>
              <a:t>・</a:t>
            </a:r>
            <a:r>
              <a:rPr lang="en-US" altLang="ja-JP" sz="1800" dirty="0" smtClean="0"/>
              <a:t>Satoshi</a:t>
            </a:r>
            <a:r>
              <a:rPr lang="ja-JP" altLang="en-US" sz="1800" dirty="0" smtClean="0"/>
              <a:t> </a:t>
            </a:r>
            <a:r>
              <a:rPr lang="en-US" altLang="ja-JP" sz="1800" dirty="0" err="1" smtClean="0"/>
              <a:t>Kurihara</a:t>
            </a:r>
            <a:endParaRPr lang="en-US" altLang="ja-JP" sz="1800" dirty="0" smtClean="0"/>
          </a:p>
          <a:p>
            <a:pPr marL="0" indent="0">
              <a:lnSpc>
                <a:spcPct val="130000"/>
              </a:lnSpc>
              <a:buNone/>
            </a:pPr>
            <a:endParaRPr lang="en-US" altLang="ja-JP" sz="1800" dirty="0"/>
          </a:p>
          <a:p>
            <a:pPr marL="0" indent="0">
              <a:lnSpc>
                <a:spcPct val="130000"/>
              </a:lnSpc>
              <a:buNone/>
            </a:pPr>
            <a:endParaRPr lang="en-US" altLang="ja-JP" sz="1800" dirty="0"/>
          </a:p>
        </p:txBody>
      </p:sp>
      <p:sp>
        <p:nvSpPr>
          <p:cNvPr id="14" name="四角形吹き出し 13"/>
          <p:cNvSpPr/>
          <p:nvPr/>
        </p:nvSpPr>
        <p:spPr>
          <a:xfrm>
            <a:off x="179512" y="1052736"/>
            <a:ext cx="5868144" cy="5112568"/>
          </a:xfrm>
          <a:prstGeom prst="wedgeRectCallout">
            <a:avLst>
              <a:gd name="adj1" fmla="val 59768"/>
              <a:gd name="adj2" fmla="val 9623"/>
            </a:avLst>
          </a:prstGeom>
          <a:solidFill>
            <a:srgbClr val="3366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800" u="sng" dirty="0">
                <a:latin typeface="ヒラギノ角ゴ Pro W3"/>
                <a:ea typeface="ヒラギノ角ゴ Pro W3"/>
                <a:cs typeface="ヒラギノ角ゴ Pro W3"/>
              </a:rPr>
              <a:t>Artificial Intelligence Ethical Guidelines of the JSAI</a:t>
            </a:r>
          </a:p>
          <a:p>
            <a:pPr algn="ctr"/>
            <a:r>
              <a:rPr lang="en-US" altLang="ja-JP" sz="1800" dirty="0">
                <a:latin typeface="ヒラギノ角ゴ Pro W3"/>
                <a:ea typeface="ヒラギノ角ゴ Pro W3"/>
                <a:cs typeface="ヒラギノ角ゴ Pro W3"/>
              </a:rPr>
              <a:t>The Chair, Yutaka Matsuo</a:t>
            </a:r>
          </a:p>
          <a:p>
            <a:pPr algn="ctr"/>
            <a:endParaRPr lang="en-US" altLang="ja-JP" sz="1800" dirty="0">
              <a:latin typeface="ヒラギノ角ゴ Pro W3"/>
              <a:ea typeface="ヒラギノ角ゴ Pro W3"/>
              <a:cs typeface="ヒラギノ角ゴ Pro W3"/>
            </a:endParaRPr>
          </a:p>
          <a:p>
            <a:pPr algn="ctr"/>
            <a:r>
              <a:rPr lang="en-US" altLang="ja-JP" sz="1800" dirty="0">
                <a:latin typeface="ヒラギノ角ゴ Pro W3"/>
                <a:ea typeface="ヒラギノ角ゴ Pro W3"/>
                <a:cs typeface="ヒラギノ角ゴ Pro W3"/>
              </a:rPr>
              <a:t>1.Contribution to humanity</a:t>
            </a:r>
          </a:p>
          <a:p>
            <a:pPr algn="ctr"/>
            <a:r>
              <a:rPr lang="en-US" altLang="ja-JP" sz="1800" dirty="0">
                <a:latin typeface="ヒラギノ角ゴ Pro W3"/>
                <a:ea typeface="ヒラギノ角ゴ Pro W3"/>
                <a:cs typeface="ヒラギノ角ゴ Pro W3"/>
              </a:rPr>
              <a:t>2. </a:t>
            </a:r>
            <a:r>
              <a:rPr lang="en-US" altLang="ja-JP" sz="1800" dirty="0">
                <a:solidFill>
                  <a:schemeClr val="bg1"/>
                </a:solidFill>
                <a:latin typeface="ヒラギノ角ゴ Pro W3"/>
                <a:ea typeface="ヒラギノ角ゴ Pro W3"/>
                <a:cs typeface="ヒラギノ角ゴ Pro W3"/>
              </a:rPr>
              <a:t>Abidance by the laws and regulations</a:t>
            </a:r>
          </a:p>
          <a:p>
            <a:pPr algn="ctr"/>
            <a:r>
              <a:rPr lang="en-US" altLang="ja-JP" sz="1800" dirty="0">
                <a:solidFill>
                  <a:schemeClr val="bg1"/>
                </a:solidFill>
                <a:latin typeface="ヒラギノ角ゴ Pro W3"/>
                <a:ea typeface="ヒラギノ角ゴ Pro W3"/>
                <a:cs typeface="ヒラギノ角ゴ Pro W3"/>
              </a:rPr>
              <a:t>3. Respect for the privacy of others</a:t>
            </a:r>
          </a:p>
          <a:p>
            <a:pPr algn="ctr"/>
            <a:r>
              <a:rPr lang="en-US" altLang="ja-JP" sz="1800" dirty="0">
                <a:solidFill>
                  <a:schemeClr val="bg1"/>
                </a:solidFill>
                <a:latin typeface="ヒラギノ角ゴ Pro W3"/>
                <a:ea typeface="ヒラギノ角ゴ Pro W3"/>
                <a:cs typeface="ヒラギノ角ゴ Pro W3"/>
              </a:rPr>
              <a:t>4. Fairness</a:t>
            </a:r>
          </a:p>
          <a:p>
            <a:pPr algn="ctr"/>
            <a:r>
              <a:rPr lang="en-US" altLang="ja-JP" sz="1800" dirty="0">
                <a:solidFill>
                  <a:schemeClr val="bg1"/>
                </a:solidFill>
                <a:latin typeface="ヒラギノ角ゴ Pro W3"/>
                <a:ea typeface="ヒラギノ角ゴ Pro W3"/>
                <a:cs typeface="ヒラギノ角ゴ Pro W3"/>
              </a:rPr>
              <a:t>5. Security</a:t>
            </a:r>
          </a:p>
          <a:p>
            <a:pPr algn="ctr"/>
            <a:r>
              <a:rPr lang="en-US" altLang="ja-JP" sz="1800" dirty="0">
                <a:solidFill>
                  <a:schemeClr val="bg1"/>
                </a:solidFill>
                <a:latin typeface="ヒラギノ角ゴ Pro W3"/>
                <a:ea typeface="ヒラギノ角ゴ Pro W3"/>
                <a:cs typeface="ヒラギノ角ゴ Pro W3"/>
              </a:rPr>
              <a:t>6. Act with integrity</a:t>
            </a:r>
          </a:p>
          <a:p>
            <a:pPr algn="ctr"/>
            <a:r>
              <a:rPr lang="en-US" altLang="ja-JP" sz="1800" dirty="0">
                <a:solidFill>
                  <a:schemeClr val="bg1"/>
                </a:solidFill>
                <a:latin typeface="ヒラギノ角ゴ Pro W3"/>
                <a:ea typeface="ヒラギノ角ゴ Pro W3"/>
                <a:cs typeface="ヒラギノ角ゴ Pro W3"/>
              </a:rPr>
              <a:t>7.Accountability and social responsibility</a:t>
            </a:r>
          </a:p>
          <a:p>
            <a:pPr algn="ctr"/>
            <a:r>
              <a:rPr lang="en-US" altLang="ja-JP" sz="1800" dirty="0">
                <a:solidFill>
                  <a:schemeClr val="bg1"/>
                </a:solidFill>
                <a:latin typeface="ヒラギノ角ゴ Pro W3"/>
                <a:ea typeface="ヒラギノ角ゴ Pro W3"/>
                <a:cs typeface="ヒラギノ角ゴ Pro W3"/>
              </a:rPr>
              <a:t>8. Communication with society and self-</a:t>
            </a:r>
            <a:r>
              <a:rPr lang="en-US" altLang="ja-JP" sz="1800" dirty="0">
                <a:latin typeface="ヒラギノ角ゴ Pro W3"/>
                <a:ea typeface="ヒラギノ角ゴ Pro W3"/>
                <a:cs typeface="ヒラギノ角ゴ Pro W3"/>
              </a:rPr>
              <a:t>development</a:t>
            </a:r>
          </a:p>
          <a:p>
            <a:pPr algn="ctr"/>
            <a:r>
              <a:rPr lang="en-US" altLang="ja-JP" sz="1800" dirty="0">
                <a:latin typeface="ヒラギノ角ゴ Pro W3"/>
                <a:ea typeface="ヒラギノ角ゴ Pro W3"/>
                <a:cs typeface="ヒラギノ角ゴ Pro W3"/>
              </a:rPr>
              <a:t>9. Abidance of ethics guidelines by AI</a:t>
            </a:r>
          </a:p>
          <a:p>
            <a:pPr algn="ctr"/>
            <a:r>
              <a:rPr lang="en-US" altLang="ja-JP" sz="2000" dirty="0">
                <a:solidFill>
                  <a:schemeClr val="accent2">
                    <a:lumMod val="20000"/>
                    <a:lumOff val="80000"/>
                  </a:schemeClr>
                </a:solidFill>
                <a:latin typeface="ヒラギノ角ゴ Pro W3"/>
                <a:ea typeface="ヒラギノ角ゴ Pro W3"/>
                <a:cs typeface="ヒラギノ角ゴ Pro W3"/>
              </a:rPr>
              <a:t>AI must abide by the policies described above in the same manner as the members of the JSAI in order to become a member or a quasi-member of society.</a:t>
            </a:r>
            <a:endParaRPr kumimoji="1" lang="ja-JP" altLang="en-US" sz="2000" dirty="0">
              <a:solidFill>
                <a:schemeClr val="accent2">
                  <a:lumMod val="20000"/>
                  <a:lumOff val="80000"/>
                </a:schemeClr>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395233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Shape 1975"/>
          <p:cNvSpPr txBox="1">
            <a:spLocks noGrp="1"/>
          </p:cNvSpPr>
          <p:nvPr>
            <p:ph type="title"/>
          </p:nvPr>
        </p:nvSpPr>
        <p:spPr/>
        <p:txBody>
          <a:bodyPr>
            <a:normAutofit/>
          </a:bodyPr>
          <a:lstStyle/>
          <a:p>
            <a:pPr lvl="0"/>
            <a:r>
              <a:rPr lang="en-US" dirty="0">
                <a:sym typeface="Calibri"/>
              </a:rPr>
              <a:t>One of the major activity of WBAI</a:t>
            </a:r>
          </a:p>
        </p:txBody>
      </p:sp>
      <p:sp>
        <p:nvSpPr>
          <p:cNvPr id="1987" name="Shape 1987"/>
          <p:cNvSpPr txBox="1">
            <a:spLocks noGrp="1"/>
          </p:cNvSpPr>
          <p:nvPr>
            <p:ph type="ftr" sz="quarter" idx="11"/>
          </p:nvPr>
        </p:nvSpPr>
        <p:spPr/>
        <p:txBody>
          <a:bodyPr/>
          <a:lstStyle/>
          <a:p>
            <a:pPr lvl="0"/>
            <a:r>
              <a:rPr lang="en-US" altLang="ja-JP">
                <a:sym typeface="Calibri"/>
              </a:rPr>
              <a:t>Gatsby-Kaken Joint Workshop on AI and Neuroscience </a:t>
            </a:r>
            <a:endParaRPr lang="en-US">
              <a:sym typeface="Calibri"/>
            </a:endParaRPr>
          </a:p>
        </p:txBody>
      </p:sp>
      <p:pic>
        <p:nvPicPr>
          <p:cNvPr id="1976" name="Shape 1976"/>
          <p:cNvPicPr preferRelativeResize="0"/>
          <p:nvPr/>
        </p:nvPicPr>
        <p:blipFill rotWithShape="1">
          <a:blip r:embed="rId3">
            <a:alphaModFix/>
          </a:blip>
          <a:srcRect/>
          <a:stretch/>
        </p:blipFill>
        <p:spPr>
          <a:xfrm>
            <a:off x="0" y="2564903"/>
            <a:ext cx="4788023" cy="3192016"/>
          </a:xfrm>
          <a:prstGeom prst="rect">
            <a:avLst/>
          </a:prstGeom>
          <a:noFill/>
          <a:ln>
            <a:noFill/>
          </a:ln>
        </p:spPr>
      </p:pic>
      <p:pic>
        <p:nvPicPr>
          <p:cNvPr id="1977" name="Shape 1977"/>
          <p:cNvPicPr preferRelativeResize="0"/>
          <p:nvPr/>
        </p:nvPicPr>
        <p:blipFill rotWithShape="1">
          <a:blip r:embed="rId4">
            <a:alphaModFix/>
          </a:blip>
          <a:srcRect/>
          <a:stretch/>
        </p:blipFill>
        <p:spPr>
          <a:xfrm>
            <a:off x="467543" y="1509465"/>
            <a:ext cx="3888432" cy="2592287"/>
          </a:xfrm>
          <a:prstGeom prst="rect">
            <a:avLst/>
          </a:prstGeom>
          <a:noFill/>
          <a:ln>
            <a:noFill/>
          </a:ln>
        </p:spPr>
      </p:pic>
      <p:pic>
        <p:nvPicPr>
          <p:cNvPr id="1978" name="Shape 1978"/>
          <p:cNvPicPr preferRelativeResize="0"/>
          <p:nvPr/>
        </p:nvPicPr>
        <p:blipFill rotWithShape="1">
          <a:blip r:embed="rId5">
            <a:alphaModFix/>
          </a:blip>
          <a:srcRect/>
          <a:stretch/>
        </p:blipFill>
        <p:spPr>
          <a:xfrm>
            <a:off x="3563887" y="1581473"/>
            <a:ext cx="4499483" cy="2999655"/>
          </a:xfrm>
          <a:prstGeom prst="rect">
            <a:avLst/>
          </a:prstGeom>
          <a:noFill/>
          <a:ln>
            <a:noFill/>
          </a:ln>
        </p:spPr>
      </p:pic>
      <p:pic>
        <p:nvPicPr>
          <p:cNvPr id="1979" name="Shape 1979"/>
          <p:cNvPicPr preferRelativeResize="0"/>
          <p:nvPr/>
        </p:nvPicPr>
        <p:blipFill rotWithShape="1">
          <a:blip r:embed="rId6">
            <a:alphaModFix/>
          </a:blip>
          <a:srcRect/>
          <a:stretch/>
        </p:blipFill>
        <p:spPr>
          <a:xfrm>
            <a:off x="3059832" y="3212975"/>
            <a:ext cx="5926056" cy="2846853"/>
          </a:xfrm>
          <a:prstGeom prst="rect">
            <a:avLst/>
          </a:prstGeom>
          <a:noFill/>
          <a:ln>
            <a:noFill/>
          </a:ln>
        </p:spPr>
      </p:pic>
      <p:pic>
        <p:nvPicPr>
          <p:cNvPr id="1980" name="Shape 1980">
            <a:hlinkClick r:id="rId7"/>
          </p:cNvPr>
          <p:cNvPicPr preferRelativeResize="0"/>
          <p:nvPr/>
        </p:nvPicPr>
        <p:blipFill rotWithShape="1">
          <a:blip r:embed="rId8">
            <a:alphaModFix/>
          </a:blip>
          <a:srcRect/>
          <a:stretch/>
        </p:blipFill>
        <p:spPr>
          <a:xfrm>
            <a:off x="3419872" y="1988840"/>
            <a:ext cx="1579570" cy="1872208"/>
          </a:xfrm>
          <a:prstGeom prst="rect">
            <a:avLst/>
          </a:prstGeom>
          <a:noFill/>
          <a:ln>
            <a:noFill/>
          </a:ln>
        </p:spPr>
      </p:pic>
      <p:pic>
        <p:nvPicPr>
          <p:cNvPr id="1981" name="Shape 1981"/>
          <p:cNvPicPr preferRelativeResize="0"/>
          <p:nvPr/>
        </p:nvPicPr>
        <p:blipFill rotWithShape="1">
          <a:blip r:embed="rId9">
            <a:alphaModFix/>
          </a:blip>
          <a:srcRect/>
          <a:stretch/>
        </p:blipFill>
        <p:spPr>
          <a:xfrm>
            <a:off x="7308304" y="1437456"/>
            <a:ext cx="1869290" cy="1785530"/>
          </a:xfrm>
          <a:prstGeom prst="rect">
            <a:avLst/>
          </a:prstGeom>
          <a:noFill/>
          <a:ln>
            <a:noFill/>
          </a:ln>
        </p:spPr>
      </p:pic>
      <p:pic>
        <p:nvPicPr>
          <p:cNvPr id="1982" name="Shape 1982" descr="WBAI_logo_for_opening-01.png"/>
          <p:cNvPicPr preferRelativeResize="0"/>
          <p:nvPr/>
        </p:nvPicPr>
        <p:blipFill rotWithShape="1">
          <a:blip r:embed="rId10">
            <a:alphaModFix/>
          </a:blip>
          <a:srcRect/>
          <a:stretch/>
        </p:blipFill>
        <p:spPr>
          <a:xfrm>
            <a:off x="251519" y="5877271"/>
            <a:ext cx="2271505" cy="726881"/>
          </a:xfrm>
          <a:prstGeom prst="rect">
            <a:avLst/>
          </a:prstGeom>
          <a:noFill/>
          <a:ln>
            <a:noFill/>
          </a:ln>
        </p:spPr>
      </p:pic>
      <p:pic>
        <p:nvPicPr>
          <p:cNvPr id="1983" name="Shape 1983"/>
          <p:cNvPicPr preferRelativeResize="0"/>
          <p:nvPr/>
        </p:nvPicPr>
        <p:blipFill rotWithShape="1">
          <a:blip r:embed="rId11">
            <a:alphaModFix/>
          </a:blip>
          <a:srcRect/>
          <a:stretch/>
        </p:blipFill>
        <p:spPr>
          <a:xfrm>
            <a:off x="2987824" y="5949280"/>
            <a:ext cx="2794216" cy="609196"/>
          </a:xfrm>
          <a:prstGeom prst="rect">
            <a:avLst/>
          </a:prstGeom>
          <a:noFill/>
          <a:ln>
            <a:noFill/>
          </a:ln>
        </p:spPr>
      </p:pic>
      <p:pic>
        <p:nvPicPr>
          <p:cNvPr id="1984" name="Shape 1984"/>
          <p:cNvPicPr preferRelativeResize="0"/>
          <p:nvPr/>
        </p:nvPicPr>
        <p:blipFill rotWithShape="1">
          <a:blip r:embed="rId12">
            <a:alphaModFix/>
          </a:blip>
          <a:srcRect/>
          <a:stretch/>
        </p:blipFill>
        <p:spPr>
          <a:xfrm>
            <a:off x="5868144" y="5805264"/>
            <a:ext cx="968895" cy="968895"/>
          </a:xfrm>
          <a:prstGeom prst="rect">
            <a:avLst/>
          </a:prstGeom>
          <a:noFill/>
          <a:ln>
            <a:noFill/>
          </a:ln>
        </p:spPr>
      </p:pic>
      <p:pic>
        <p:nvPicPr>
          <p:cNvPr id="1985" name="Shape 1985" descr="img_03.png"/>
          <p:cNvPicPr preferRelativeResize="0"/>
          <p:nvPr/>
        </p:nvPicPr>
        <p:blipFill rotWithShape="1">
          <a:blip r:embed="rId13">
            <a:alphaModFix/>
          </a:blip>
          <a:srcRect/>
          <a:stretch/>
        </p:blipFill>
        <p:spPr>
          <a:xfrm>
            <a:off x="6952450" y="5877271"/>
            <a:ext cx="2191548" cy="792087"/>
          </a:xfrm>
          <a:prstGeom prst="rect">
            <a:avLst/>
          </a:prstGeom>
          <a:noFill/>
          <a:ln>
            <a:noFill/>
          </a:ln>
        </p:spPr>
      </p:pic>
      <p:sp>
        <p:nvSpPr>
          <p:cNvPr id="1986" name="Shape 1986"/>
          <p:cNvSpPr txBox="1"/>
          <p:nvPr/>
        </p:nvSpPr>
        <p:spPr>
          <a:xfrm>
            <a:off x="2843808" y="6336703"/>
            <a:ext cx="1944215" cy="54868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Clr>
                <a:schemeClr val="dk1"/>
              </a:buClr>
              <a:buSzPct val="25000"/>
              <a:buFont typeface="Calibri"/>
              <a:buNone/>
            </a:pPr>
            <a:r>
              <a:rPr lang="en-US" sz="2590" u="sng" dirty="0">
                <a:solidFill>
                  <a:schemeClr val="hlink"/>
                </a:solidFill>
                <a:latin typeface="Calibri"/>
                <a:ea typeface="Calibri"/>
                <a:cs typeface="Calibri"/>
                <a:sym typeface="Calibri"/>
                <a:hlinkClick r:id="rId14"/>
              </a:rPr>
              <a:t>【VIDEO】</a:t>
            </a:r>
          </a:p>
        </p:txBody>
      </p:sp>
      <p:sp>
        <p:nvSpPr>
          <p:cNvPr id="16" name="Shape 1975"/>
          <p:cNvSpPr txBox="1">
            <a:spLocks/>
          </p:cNvSpPr>
          <p:nvPr/>
        </p:nvSpPr>
        <p:spPr>
          <a:xfrm>
            <a:off x="611560" y="692696"/>
            <a:ext cx="8061464" cy="5862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kumimoji="1" sz="3200" kern="1200">
                <a:solidFill>
                  <a:schemeClr val="tx1"/>
                </a:solidFill>
                <a:latin typeface="ヒラギノ角ゴ Pro W3"/>
                <a:ea typeface="ヒラギノ角ゴ Pro W3"/>
                <a:cs typeface="ヒラギノ角ゴ Pro W3"/>
              </a:defRPr>
            </a:lvl1pPr>
          </a:lstStyle>
          <a:p>
            <a:r>
              <a:rPr lang="en-US" dirty="0">
                <a:sym typeface="Calibri"/>
                <a:hlinkClick r:id="rId15"/>
              </a:rPr>
              <a:t>2</a:t>
            </a:r>
            <a:r>
              <a:rPr lang="en-US" baseline="30000" dirty="0">
                <a:sym typeface="Calibri"/>
                <a:hlinkClick r:id="rId15"/>
              </a:rPr>
              <a:t>nd</a:t>
            </a:r>
            <a:r>
              <a:rPr lang="en-US" dirty="0">
                <a:sym typeface="Calibri"/>
                <a:hlinkClick r:id="rId15"/>
              </a:rPr>
              <a:t> WBA Hackathon, October 2016</a:t>
            </a:r>
            <a:endParaRPr lang="en-US" dirty="0">
              <a:sym typeface="Calibri"/>
            </a:endParaRPr>
          </a:p>
        </p:txBody>
      </p:sp>
    </p:spTree>
    <p:extLst>
      <p:ext uri="{BB962C8B-B14F-4D97-AF65-F5344CB8AC3E}">
        <p14:creationId xmlns:p14="http://schemas.microsoft.com/office/powerpoint/2010/main" val="1487314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sp>
        <p:nvSpPr>
          <p:cNvPr id="1926" name="Shape 1926"/>
          <p:cNvSpPr txBox="1"/>
          <p:nvPr/>
        </p:nvSpPr>
        <p:spPr>
          <a:xfrm>
            <a:off x="323528" y="3741413"/>
            <a:ext cx="8640960" cy="2808311"/>
          </a:xfrm>
          <a:prstGeom prst="rect">
            <a:avLst/>
          </a:prstGeom>
          <a:solidFill>
            <a:srgbClr val="D8D8D8"/>
          </a:solidFill>
          <a:ln w="9525" cap="flat" cmpd="sng">
            <a:solidFill>
              <a:srgbClr val="000000"/>
            </a:solidFill>
            <a:prstDash val="solid"/>
            <a:round/>
            <a:headEnd type="none" w="med" len="med"/>
            <a:tailEnd type="none" w="med" len="med"/>
          </a:ln>
        </p:spPr>
        <p:txBody>
          <a:bodyPr lIns="144000" tIns="140400" rIns="108000" bIns="140400" anchor="t" anchorCtr="0">
            <a:noAutofit/>
          </a:bodyPr>
          <a:lstStyle/>
          <a:p>
            <a:pPr marL="0" marR="0" lvl="0" indent="0" algn="l" rtl="0">
              <a:lnSpc>
                <a:spcPct val="110000"/>
              </a:lnSpc>
              <a:spcBef>
                <a:spcPts val="0"/>
              </a:spcBef>
              <a:spcAft>
                <a:spcPts val="0"/>
              </a:spcAft>
              <a:buNone/>
            </a:pPr>
            <a:endParaRPr sz="2800" u="sng">
              <a:solidFill>
                <a:srgbClr val="000000"/>
              </a:solidFill>
              <a:latin typeface="Calibri"/>
              <a:ea typeface="Calibri"/>
              <a:cs typeface="Calibri"/>
              <a:sym typeface="Calibri"/>
            </a:endParaRPr>
          </a:p>
        </p:txBody>
      </p:sp>
      <p:sp>
        <p:nvSpPr>
          <p:cNvPr id="1927" name="Shape 1927"/>
          <p:cNvSpPr txBox="1">
            <a:spLocks noGrp="1"/>
          </p:cNvSpPr>
          <p:nvPr>
            <p:ph type="title"/>
          </p:nvPr>
        </p:nvSpPr>
        <p:spPr>
          <a:xfrm>
            <a:off x="250036" y="7264"/>
            <a:ext cx="8642444" cy="586208"/>
          </a:xfrm>
        </p:spPr>
        <p:txBody>
          <a:bodyPr>
            <a:normAutofit fontScale="90000"/>
          </a:bodyPr>
          <a:lstStyle/>
          <a:p>
            <a:pPr lvl="0"/>
            <a:r>
              <a:rPr lang="en-US" dirty="0">
                <a:sym typeface="Calibri"/>
              </a:rPr>
              <a:t>Democratization of AGI development with LIS</a:t>
            </a:r>
          </a:p>
        </p:txBody>
      </p:sp>
      <p:sp>
        <p:nvSpPr>
          <p:cNvPr id="1943" name="Shape 1943"/>
          <p:cNvSpPr txBox="1">
            <a:spLocks noGrp="1"/>
          </p:cNvSpPr>
          <p:nvPr>
            <p:ph type="ftr" sz="quarter" idx="11"/>
          </p:nvPr>
        </p:nvSpPr>
        <p:spPr/>
        <p:txBody>
          <a:bodyPr/>
          <a:lstStyle/>
          <a:p>
            <a:pPr lvl="0"/>
            <a:r>
              <a:rPr lang="en-US" altLang="ja-JP">
                <a:sym typeface="Calibri"/>
              </a:rPr>
              <a:t>Gatsby-Kaken Joint Workshop on AI and Neuroscience </a:t>
            </a:r>
            <a:endParaRPr lang="en-US">
              <a:sym typeface="Calibri"/>
            </a:endParaRPr>
          </a:p>
        </p:txBody>
      </p:sp>
      <p:pic>
        <p:nvPicPr>
          <p:cNvPr id="1928" name="Shape 1928" descr="スクリーンショット 2016-04-19 17.56.50.png"/>
          <p:cNvPicPr preferRelativeResize="0"/>
          <p:nvPr/>
        </p:nvPicPr>
        <p:blipFill rotWithShape="1">
          <a:blip r:embed="rId3">
            <a:alphaModFix/>
          </a:blip>
          <a:srcRect/>
          <a:stretch/>
        </p:blipFill>
        <p:spPr>
          <a:xfrm>
            <a:off x="2310704" y="1150876"/>
            <a:ext cx="2189288" cy="1558044"/>
          </a:xfrm>
          <a:prstGeom prst="rect">
            <a:avLst/>
          </a:prstGeom>
          <a:noFill/>
          <a:ln>
            <a:noFill/>
          </a:ln>
        </p:spPr>
      </p:pic>
      <p:sp>
        <p:nvSpPr>
          <p:cNvPr id="1929" name="Shape 1929"/>
          <p:cNvSpPr/>
          <p:nvPr/>
        </p:nvSpPr>
        <p:spPr>
          <a:xfrm>
            <a:off x="179511" y="764704"/>
            <a:ext cx="4485521" cy="46166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dirty="0">
                <a:latin typeface="Arial"/>
                <a:ea typeface="Arial"/>
                <a:cs typeface="Arial"/>
                <a:sym typeface="Arial"/>
              </a:rPr>
              <a:t>Environment simulator (Unity</a:t>
            </a:r>
            <a:r>
              <a:rPr lang="en-US" sz="2400" b="0" i="0" u="none" strike="noStrike" cap="none" dirty="0">
                <a:solidFill>
                  <a:srgbClr val="000000"/>
                </a:solidFill>
                <a:latin typeface="Arial"/>
                <a:ea typeface="Arial"/>
                <a:cs typeface="Arial"/>
                <a:sym typeface="Arial"/>
              </a:rPr>
              <a:t>)</a:t>
            </a:r>
          </a:p>
        </p:txBody>
      </p:sp>
      <p:sp>
        <p:nvSpPr>
          <p:cNvPr id="1930" name="Shape 1930"/>
          <p:cNvSpPr/>
          <p:nvPr/>
        </p:nvSpPr>
        <p:spPr>
          <a:xfrm>
            <a:off x="5389985" y="764704"/>
            <a:ext cx="3552927"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0" i="0" u="none" strike="noStrike" cap="none" dirty="0">
                <a:solidFill>
                  <a:srgbClr val="000000"/>
                </a:solidFill>
                <a:latin typeface="Arial"/>
                <a:ea typeface="Arial"/>
                <a:cs typeface="Arial"/>
                <a:sym typeface="Arial"/>
              </a:rPr>
              <a:t>Machine learning</a:t>
            </a:r>
          </a:p>
        </p:txBody>
      </p:sp>
      <p:sp>
        <p:nvSpPr>
          <p:cNvPr id="1931" name="Shape 1931"/>
          <p:cNvSpPr/>
          <p:nvPr/>
        </p:nvSpPr>
        <p:spPr>
          <a:xfrm>
            <a:off x="462702" y="2894241"/>
            <a:ext cx="8332692" cy="879566"/>
          </a:xfrm>
          <a:prstGeom prst="downArrow">
            <a:avLst>
              <a:gd name="adj1" fmla="val 100000"/>
              <a:gd name="adj2" fmla="val 57710"/>
            </a:avLst>
          </a:prstGeom>
          <a:solidFill>
            <a:srgbClr val="FFFF00"/>
          </a:solidFill>
          <a:ln>
            <a:noFill/>
          </a:ln>
        </p:spPr>
        <p:txBody>
          <a:bodyPr lIns="91425" tIns="45700" rIns="91425" bIns="45700" anchor="ctr" anchorCtr="0">
            <a:noAutofit/>
          </a:bodyPr>
          <a:lstStyle/>
          <a:p>
            <a:pPr marL="4763" marR="0" lvl="1" indent="-4763" algn="ctr" rtl="0">
              <a:lnSpc>
                <a:spcPct val="100000"/>
              </a:lnSpc>
              <a:spcBef>
                <a:spcPts val="0"/>
              </a:spcBef>
              <a:spcAft>
                <a:spcPts val="0"/>
              </a:spcAft>
              <a:buClr>
                <a:srgbClr val="000000"/>
              </a:buClr>
              <a:buSzPct val="25000"/>
              <a:buFont typeface="Arial"/>
              <a:buNone/>
            </a:pPr>
            <a:r>
              <a:rPr lang="en-US" sz="2400" b="1" i="0" u="none" strike="noStrike" cap="none" dirty="0">
                <a:solidFill>
                  <a:srgbClr val="000000"/>
                </a:solidFill>
                <a:latin typeface="Arial"/>
                <a:ea typeface="Arial"/>
                <a:cs typeface="Arial"/>
                <a:sym typeface="Arial"/>
              </a:rPr>
              <a:t/>
            </a:r>
            <a:br>
              <a:rPr lang="en-US" sz="2400" b="1" i="0" u="none" strike="noStrike" cap="none" dirty="0">
                <a:solidFill>
                  <a:srgbClr val="000000"/>
                </a:solidFill>
                <a:latin typeface="Arial"/>
                <a:ea typeface="Arial"/>
                <a:cs typeface="Arial"/>
                <a:sym typeface="Arial"/>
              </a:rPr>
            </a:br>
            <a:r>
              <a:rPr lang="en-US" sz="2000" b="1" i="0" u="none" strike="noStrike" cap="none" dirty="0">
                <a:solidFill>
                  <a:srgbClr val="000000"/>
                </a:solidFill>
                <a:latin typeface="Arial"/>
                <a:ea typeface="Arial"/>
                <a:cs typeface="Arial"/>
                <a:sym typeface="Arial"/>
              </a:rPr>
              <a:t>Open platform </a:t>
            </a:r>
            <a:r>
              <a:rPr lang="en-US" sz="3200" b="1" i="0" u="none" strike="noStrike" cap="none" dirty="0">
                <a:solidFill>
                  <a:srgbClr val="000000"/>
                </a:solidFill>
                <a:latin typeface="Arial"/>
                <a:ea typeface="Arial"/>
                <a:cs typeface="Arial"/>
                <a:sym typeface="Arial"/>
              </a:rPr>
              <a:t>Life in </a:t>
            </a:r>
            <a:r>
              <a:rPr lang="en-US" sz="3200" b="1" i="0" u="none" strike="noStrike" cap="none" dirty="0" err="1">
                <a:solidFill>
                  <a:srgbClr val="000000"/>
                </a:solidFill>
                <a:latin typeface="Arial"/>
                <a:ea typeface="Arial"/>
                <a:cs typeface="Arial"/>
                <a:sym typeface="Arial"/>
              </a:rPr>
              <a:t>Silico</a:t>
            </a:r>
            <a:r>
              <a:rPr lang="en-US" sz="3200" b="1" i="0" u="none" strike="noStrike" cap="none" dirty="0">
                <a:solidFill>
                  <a:srgbClr val="000000"/>
                </a:solidFill>
                <a:latin typeface="Arial"/>
                <a:ea typeface="Arial"/>
                <a:cs typeface="Arial"/>
                <a:sym typeface="Arial"/>
              </a:rPr>
              <a:t> (LIS)</a:t>
            </a:r>
          </a:p>
        </p:txBody>
      </p:sp>
      <p:pic>
        <p:nvPicPr>
          <p:cNvPr id="1932" name="Shape 1932"/>
          <p:cNvPicPr preferRelativeResize="0"/>
          <p:nvPr/>
        </p:nvPicPr>
        <p:blipFill rotWithShape="1">
          <a:blip r:embed="rId4">
            <a:alphaModFix/>
          </a:blip>
          <a:srcRect/>
          <a:stretch/>
        </p:blipFill>
        <p:spPr>
          <a:xfrm>
            <a:off x="5436096" y="1201335"/>
            <a:ext cx="1081389" cy="1081391"/>
          </a:xfrm>
          <a:prstGeom prst="rect">
            <a:avLst/>
          </a:prstGeom>
          <a:noFill/>
          <a:ln>
            <a:noFill/>
          </a:ln>
        </p:spPr>
      </p:pic>
      <p:sp>
        <p:nvSpPr>
          <p:cNvPr id="1933" name="Shape 1933"/>
          <p:cNvSpPr/>
          <p:nvPr/>
        </p:nvSpPr>
        <p:spPr>
          <a:xfrm>
            <a:off x="4564201" y="1310127"/>
            <a:ext cx="774462" cy="863808"/>
          </a:xfrm>
          <a:prstGeom prst="mathPlus">
            <a:avLst>
              <a:gd name="adj1" fmla="val 23520"/>
            </a:avLst>
          </a:prstGeom>
          <a:solidFill>
            <a:schemeClr val="tx1">
              <a:lumMod val="50000"/>
              <a:lumOff val="500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2800" b="0" i="0" u="none" strike="noStrike" cap="none">
              <a:solidFill>
                <a:srgbClr val="000000"/>
              </a:solidFill>
              <a:latin typeface="Arial"/>
              <a:ea typeface="Arial"/>
              <a:cs typeface="Arial"/>
              <a:sym typeface="Arial"/>
            </a:endParaRPr>
          </a:p>
        </p:txBody>
      </p:sp>
      <p:sp>
        <p:nvSpPr>
          <p:cNvPr id="1934" name="Shape 1934"/>
          <p:cNvSpPr/>
          <p:nvPr/>
        </p:nvSpPr>
        <p:spPr>
          <a:xfrm>
            <a:off x="6278888" y="1772816"/>
            <a:ext cx="2843808" cy="1383455"/>
          </a:xfrm>
          <a:prstGeom prst="rect">
            <a:avLst/>
          </a:prstGeom>
          <a:noFill/>
          <a:ln>
            <a:noFill/>
          </a:ln>
        </p:spPr>
        <p:txBody>
          <a:bodyPr lIns="91425" tIns="45700" rIns="91425" bIns="45700" anchor="t" anchorCtr="0">
            <a:noAutofit/>
          </a:bodyPr>
          <a:lstStyle/>
          <a:p>
            <a:pPr marL="182562" lvl="1" indent="-4762">
              <a:lnSpc>
                <a:spcPct val="110000"/>
              </a:lnSpc>
              <a:spcBef>
                <a:spcPts val="0"/>
              </a:spcBef>
              <a:spcAft>
                <a:spcPts val="0"/>
              </a:spcAft>
              <a:buSzPct val="25000"/>
            </a:pPr>
            <a:r>
              <a:rPr lang="en-US" sz="1800" dirty="0">
                <a:latin typeface="Arial"/>
                <a:ea typeface="Arial"/>
                <a:cs typeface="Arial"/>
                <a:sym typeface="Arial"/>
              </a:rPr>
              <a:t>Various AI </a:t>
            </a:r>
            <a:r>
              <a:rPr lang="en-US" sz="1800" dirty="0">
                <a:solidFill>
                  <a:srgbClr val="00B050"/>
                </a:solidFill>
                <a:latin typeface="Arial"/>
                <a:ea typeface="Arial"/>
                <a:cs typeface="Arial"/>
                <a:sym typeface="Arial"/>
              </a:rPr>
              <a:t>methods</a:t>
            </a:r>
            <a:r>
              <a:rPr lang="en-US" sz="1800" dirty="0">
                <a:latin typeface="Arial"/>
                <a:ea typeface="Arial"/>
                <a:cs typeface="Arial"/>
                <a:sym typeface="Arial"/>
              </a:rPr>
              <a:t> can be tried; DQN method </a:t>
            </a:r>
            <a:r>
              <a:rPr lang="en-US" sz="1800" dirty="0">
                <a:solidFill>
                  <a:srgbClr val="00B050"/>
                </a:solidFill>
                <a:latin typeface="Arial"/>
                <a:ea typeface="Arial"/>
                <a:cs typeface="Arial"/>
                <a:sym typeface="Arial"/>
              </a:rPr>
              <a:t>is used as a </a:t>
            </a:r>
            <a:r>
              <a:rPr lang="en-US" sz="1800" dirty="0">
                <a:latin typeface="Arial"/>
                <a:ea typeface="Arial"/>
                <a:cs typeface="Arial"/>
                <a:sym typeface="Arial"/>
              </a:rPr>
              <a:t>standard equipment. </a:t>
            </a:r>
            <a:endParaRPr sz="1800" b="0" i="0" u="none" strike="noStrike" cap="none" dirty="0">
              <a:solidFill>
                <a:srgbClr val="000000"/>
              </a:solidFill>
              <a:latin typeface="Arial"/>
              <a:ea typeface="Arial"/>
              <a:cs typeface="Arial"/>
              <a:sym typeface="Arial"/>
            </a:endParaRPr>
          </a:p>
        </p:txBody>
      </p:sp>
      <p:sp>
        <p:nvSpPr>
          <p:cNvPr id="1939" name="Shape 1939"/>
          <p:cNvSpPr/>
          <p:nvPr/>
        </p:nvSpPr>
        <p:spPr>
          <a:xfrm>
            <a:off x="539552" y="1425969"/>
            <a:ext cx="1986754" cy="900759"/>
          </a:xfrm>
          <a:prstGeom prst="rect">
            <a:avLst/>
          </a:prstGeom>
          <a:noFill/>
          <a:ln>
            <a:noFill/>
          </a:ln>
        </p:spPr>
        <p:txBody>
          <a:bodyPr lIns="91425" tIns="45700" rIns="91425" bIns="45700" anchor="t" anchorCtr="0">
            <a:noAutofit/>
          </a:bodyPr>
          <a:lstStyle/>
          <a:p>
            <a:pPr marL="4763" lvl="1" indent="-4763">
              <a:lnSpc>
                <a:spcPct val="110000"/>
              </a:lnSpc>
              <a:spcBef>
                <a:spcPts val="0"/>
              </a:spcBef>
              <a:spcAft>
                <a:spcPts val="0"/>
              </a:spcAft>
              <a:buClr>
                <a:srgbClr val="000000"/>
              </a:buClr>
              <a:buSzPct val="25000"/>
            </a:pPr>
            <a:r>
              <a:rPr lang="en-US" sz="1600" dirty="0">
                <a:latin typeface="Arial"/>
                <a:ea typeface="Arial"/>
                <a:cs typeface="Arial"/>
                <a:sym typeface="Arial"/>
              </a:rPr>
              <a:t>Free to build a world</a:t>
            </a:r>
            <a:r>
              <a:rPr lang="en-US" sz="1600" dirty="0">
                <a:solidFill>
                  <a:srgbClr val="00B050"/>
                </a:solidFill>
                <a:latin typeface="Arial"/>
                <a:ea typeface="Arial"/>
                <a:cs typeface="Arial"/>
                <a:sym typeface="Arial"/>
              </a:rPr>
              <a:t>,</a:t>
            </a:r>
            <a:r>
              <a:rPr lang="en-US" sz="1600" dirty="0">
                <a:latin typeface="Arial"/>
                <a:ea typeface="Arial"/>
                <a:cs typeface="Arial"/>
                <a:sym typeface="Arial"/>
              </a:rPr>
              <a:t> free of the game engine</a:t>
            </a:r>
            <a:endParaRPr lang="en-US" sz="1600" b="0" i="0" u="none" strike="noStrike" cap="none" dirty="0">
              <a:solidFill>
                <a:srgbClr val="000000"/>
              </a:solidFill>
              <a:latin typeface="Arial"/>
              <a:ea typeface="Arial"/>
              <a:cs typeface="Arial"/>
              <a:sym typeface="Arial"/>
            </a:endParaRPr>
          </a:p>
        </p:txBody>
      </p:sp>
      <p:sp>
        <p:nvSpPr>
          <p:cNvPr id="1940" name="Shape 1940"/>
          <p:cNvSpPr/>
          <p:nvPr/>
        </p:nvSpPr>
        <p:spPr>
          <a:xfrm>
            <a:off x="899592" y="3813422"/>
            <a:ext cx="6264696" cy="46166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dirty="0">
                <a:solidFill>
                  <a:srgbClr val="000000"/>
                </a:solidFill>
                <a:latin typeface="Arial"/>
                <a:ea typeface="Arial"/>
                <a:cs typeface="Arial"/>
                <a:sym typeface="Arial"/>
              </a:rPr>
              <a:t>Ex.  Learning intuition of physical world</a:t>
            </a:r>
          </a:p>
        </p:txBody>
      </p:sp>
      <p:pic>
        <p:nvPicPr>
          <p:cNvPr id="21" name="図 20">
            <a:hlinkClick r:id="rId5"/>
          </p:cNvPr>
          <p:cNvPicPr/>
          <p:nvPr/>
        </p:nvPicPr>
        <p:blipFill rotWithShape="1">
          <a:blip r:embed="rId6" cstate="print">
            <a:extLst>
              <a:ext uri="{28A0092B-C50C-407E-A947-70E740481C1C}">
                <a14:useLocalDpi xmlns:a14="http://schemas.microsoft.com/office/drawing/2010/main"/>
              </a:ext>
            </a:extLst>
          </a:blip>
          <a:srcRect/>
          <a:stretch/>
        </p:blipFill>
        <p:spPr bwMode="auto">
          <a:xfrm>
            <a:off x="6012160" y="4173462"/>
            <a:ext cx="2664582" cy="2224752"/>
          </a:xfrm>
          <a:prstGeom prst="rect">
            <a:avLst/>
          </a:prstGeom>
          <a:noFill/>
          <a:ln>
            <a:noFill/>
          </a:ln>
          <a:extLst>
            <a:ext uri="{53640926-AAD7-44d8-BBD7-CCE9431645EC}">
              <a14:shadowObscured xmlns:a14="http://schemas.microsoft.com/office/drawing/2010/main"/>
            </a:ext>
          </a:extLst>
        </p:spPr>
      </p:pic>
      <p:pic>
        <p:nvPicPr>
          <p:cNvPr id="23" name="図 22"/>
          <p:cNvPicPr>
            <a:picLocks noChangeAspect="1"/>
          </p:cNvPicPr>
          <p:nvPr/>
        </p:nvPicPr>
        <p:blipFill rotWithShape="1">
          <a:blip r:embed="rId7"/>
          <a:srcRect b="52281"/>
          <a:stretch/>
        </p:blipFill>
        <p:spPr>
          <a:xfrm>
            <a:off x="611560" y="4389486"/>
            <a:ext cx="2293652" cy="2016224"/>
          </a:xfrm>
          <a:prstGeom prst="rect">
            <a:avLst/>
          </a:prstGeom>
          <a:ln w="38100" cmpd="sng">
            <a:noFill/>
          </a:ln>
        </p:spPr>
      </p:pic>
      <p:pic>
        <p:nvPicPr>
          <p:cNvPr id="25" name="図 24"/>
          <p:cNvPicPr>
            <a:picLocks noChangeAspect="1"/>
          </p:cNvPicPr>
          <p:nvPr/>
        </p:nvPicPr>
        <p:blipFill rotWithShape="1">
          <a:blip r:embed="rId7"/>
          <a:srcRect t="47552"/>
          <a:stretch/>
        </p:blipFill>
        <p:spPr>
          <a:xfrm>
            <a:off x="3274686" y="4389486"/>
            <a:ext cx="2161410" cy="2088232"/>
          </a:xfrm>
          <a:prstGeom prst="rect">
            <a:avLst/>
          </a:prstGeom>
          <a:ln w="38100" cmpd="sng">
            <a:noFill/>
          </a:ln>
        </p:spPr>
      </p:pic>
      <p:sp>
        <p:nvSpPr>
          <p:cNvPr id="26" name="Rectangle 5"/>
          <p:cNvSpPr txBox="1">
            <a:spLocks noChangeArrowheads="1"/>
          </p:cNvSpPr>
          <p:nvPr/>
        </p:nvSpPr>
        <p:spPr bwMode="gray">
          <a:xfrm>
            <a:off x="611560" y="5397598"/>
            <a:ext cx="5104184" cy="72008"/>
          </a:xfrm>
          <a:prstGeom prst="rect">
            <a:avLst/>
          </a:prstGeom>
          <a:solidFill>
            <a:schemeClr val="bg1">
              <a:lumMod val="85000"/>
            </a:schemeClr>
          </a:solidFill>
          <a:ln>
            <a:noFill/>
          </a:ln>
          <a:extLst/>
        </p:spPr>
        <p:txBody>
          <a:bodyPr vert="horz" wrap="square" lIns="144000" tIns="140400" rIns="108000" bIns="140400" numCol="1" anchor="t" anchorCtr="0" compatLnSpc="1">
            <a:prstTxWarp prst="textNoShape">
              <a:avLst/>
            </a:prstTxWarp>
          </a:bodyPr>
          <a:lstStyle>
            <a:defPPr>
              <a:defRPr lang="ja-JP"/>
            </a:defPPr>
            <a:lvl1pPr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1pPr>
            <a:lvl2pPr marL="4572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2pPr>
            <a:lvl3pPr marL="9144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3pPr>
            <a:lvl4pPr marL="13716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4pPr>
            <a:lvl5pPr marL="1828800" algn="l" rtl="0" fontAlgn="ctr">
              <a:spcBef>
                <a:spcPct val="0"/>
              </a:spcBef>
              <a:spcAft>
                <a:spcPct val="0"/>
              </a:spcAft>
              <a:defRPr kumimoji="1" sz="1700" kern="1200">
                <a:solidFill>
                  <a:srgbClr val="000000"/>
                </a:solidFill>
                <a:latin typeface="ＭＳ Ｐゴシック" charset="-128"/>
                <a:ea typeface="ＭＳ Ｐゴシック" charset="-128"/>
                <a:cs typeface="+mn-cs"/>
              </a:defRPr>
            </a:lvl5pPr>
            <a:lvl6pPr marL="2286000" algn="l" defTabSz="914400" rtl="0" eaLnBrk="1" latinLnBrk="0" hangingPunct="1">
              <a:defRPr kumimoji="1" sz="1700" kern="1200">
                <a:solidFill>
                  <a:srgbClr val="000000"/>
                </a:solidFill>
                <a:latin typeface="ＭＳ Ｐゴシック" charset="-128"/>
                <a:ea typeface="ＭＳ Ｐゴシック" charset="-128"/>
                <a:cs typeface="+mn-cs"/>
              </a:defRPr>
            </a:lvl6pPr>
            <a:lvl7pPr marL="2743200" algn="l" defTabSz="914400" rtl="0" eaLnBrk="1" latinLnBrk="0" hangingPunct="1">
              <a:defRPr kumimoji="1" sz="1700" kern="1200">
                <a:solidFill>
                  <a:srgbClr val="000000"/>
                </a:solidFill>
                <a:latin typeface="ＭＳ Ｐゴシック" charset="-128"/>
                <a:ea typeface="ＭＳ Ｐゴシック" charset="-128"/>
                <a:cs typeface="+mn-cs"/>
              </a:defRPr>
            </a:lvl7pPr>
            <a:lvl8pPr marL="3200400" algn="l" defTabSz="914400" rtl="0" eaLnBrk="1" latinLnBrk="0" hangingPunct="1">
              <a:defRPr kumimoji="1" sz="1700" kern="1200">
                <a:solidFill>
                  <a:srgbClr val="000000"/>
                </a:solidFill>
                <a:latin typeface="ＭＳ Ｐゴシック" charset="-128"/>
                <a:ea typeface="ＭＳ Ｐゴシック" charset="-128"/>
                <a:cs typeface="+mn-cs"/>
              </a:defRPr>
            </a:lvl8pPr>
            <a:lvl9pPr marL="3657600" algn="l" defTabSz="914400" rtl="0" eaLnBrk="1" latinLnBrk="0" hangingPunct="1">
              <a:defRPr kumimoji="1" sz="1700" kern="1200">
                <a:solidFill>
                  <a:srgbClr val="000000"/>
                </a:solidFill>
                <a:latin typeface="ＭＳ Ｐゴシック" charset="-128"/>
                <a:ea typeface="ＭＳ Ｐゴシック" charset="-128"/>
                <a:cs typeface="+mn-cs"/>
              </a:defRPr>
            </a:lvl9pPr>
          </a:lstStyle>
          <a:p>
            <a:pPr>
              <a:lnSpc>
                <a:spcPct val="110000"/>
              </a:lnSpc>
            </a:pPr>
            <a:endParaRPr lang="en-US" altLang="ja-JP" sz="2800" u="sng" dirty="0">
              <a:latin typeface="+mn-ea"/>
              <a:ea typeface="+mn-ea"/>
              <a:cs typeface="Arial"/>
            </a:endParaRPr>
          </a:p>
        </p:txBody>
      </p:sp>
      <p:sp>
        <p:nvSpPr>
          <p:cNvPr id="3" name="正方形/長方形 2"/>
          <p:cNvSpPr/>
          <p:nvPr/>
        </p:nvSpPr>
        <p:spPr>
          <a:xfrm>
            <a:off x="7236296" y="3140968"/>
            <a:ext cx="1441959" cy="369332"/>
          </a:xfrm>
          <a:prstGeom prst="rect">
            <a:avLst/>
          </a:prstGeom>
        </p:spPr>
        <p:txBody>
          <a:bodyPr wrap="none">
            <a:spAutoFit/>
          </a:bodyPr>
          <a:lstStyle/>
          <a:p>
            <a:pPr marL="4763" lvl="1" indent="-4763" algn="ctr">
              <a:spcBef>
                <a:spcPts val="0"/>
              </a:spcBef>
              <a:spcAft>
                <a:spcPts val="0"/>
              </a:spcAft>
              <a:buClr>
                <a:srgbClr val="000000"/>
              </a:buClr>
              <a:buSzPct val="25000"/>
            </a:pPr>
            <a:r>
              <a:rPr lang="en-US" altLang="ja-JP" sz="1800" dirty="0">
                <a:latin typeface="Arial"/>
                <a:ea typeface="Arial"/>
                <a:cs typeface="Arial"/>
                <a:sym typeface="Arial"/>
              </a:rPr>
              <a:t>(April, 2016)</a:t>
            </a:r>
          </a:p>
        </p:txBody>
      </p:sp>
    </p:spTree>
    <p:extLst>
      <p:ext uri="{BB962C8B-B14F-4D97-AF65-F5344CB8AC3E}">
        <p14:creationId xmlns:p14="http://schemas.microsoft.com/office/powerpoint/2010/main" val="37786002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bwMode="auto">
          <a:xfrm>
            <a:off x="5292080" y="836712"/>
            <a:ext cx="3744416" cy="5688632"/>
          </a:xfrm>
          <a:prstGeom prst="rect">
            <a:avLst/>
          </a:prstGeom>
          <a:gradFill rotWithShape="0">
            <a:gsLst>
              <a:gs pos="0">
                <a:srgbClr val="FFFFFF"/>
              </a:gs>
              <a:gs pos="100000">
                <a:srgbClr val="CACAC7"/>
              </a:gs>
            </a:gsLst>
            <a:lin ang="5400000" scaled="1"/>
          </a:gradFill>
          <a:ln w="6350"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1" i="0" u="none" strike="noStrike" cap="none" normalizeH="0" baseline="0" dirty="0">
              <a:ln>
                <a:noFill/>
              </a:ln>
              <a:solidFill>
                <a:srgbClr val="000000"/>
              </a:solidFill>
              <a:effectLst/>
              <a:latin typeface="ヒラギノ角ゴ Pro W3"/>
              <a:ea typeface="ヒラギノ角ゴ Pro W3"/>
              <a:cs typeface="ヒラギノ角ゴ Pro W3"/>
            </a:endParaRPr>
          </a:p>
        </p:txBody>
      </p:sp>
      <p:sp>
        <p:nvSpPr>
          <p:cNvPr id="16" name="正方形/長方形 15"/>
          <p:cNvSpPr/>
          <p:nvPr/>
        </p:nvSpPr>
        <p:spPr bwMode="auto">
          <a:xfrm>
            <a:off x="251520" y="836712"/>
            <a:ext cx="4176464" cy="3024336"/>
          </a:xfrm>
          <a:prstGeom prst="rect">
            <a:avLst/>
          </a:prstGeom>
          <a:gradFill rotWithShape="0">
            <a:gsLst>
              <a:gs pos="0">
                <a:srgbClr val="FFFFFF"/>
              </a:gs>
              <a:gs pos="100000">
                <a:srgbClr val="CACAC7"/>
              </a:gs>
            </a:gsLst>
            <a:lin ang="5400000" scaled="1"/>
          </a:gradFill>
          <a:ln w="6350"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12" name="正方形/長方形 11"/>
          <p:cNvSpPr/>
          <p:nvPr/>
        </p:nvSpPr>
        <p:spPr bwMode="auto">
          <a:xfrm>
            <a:off x="251520" y="4005064"/>
            <a:ext cx="4176464" cy="2592288"/>
          </a:xfrm>
          <a:prstGeom prst="rect">
            <a:avLst/>
          </a:prstGeom>
          <a:gradFill rotWithShape="0">
            <a:gsLst>
              <a:gs pos="0">
                <a:srgbClr val="FFFFFF"/>
              </a:gs>
              <a:gs pos="100000">
                <a:srgbClr val="CACAC7"/>
              </a:gs>
            </a:gsLst>
            <a:lin ang="5400000" scaled="1"/>
          </a:gradFill>
          <a:ln w="6350"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pic>
        <p:nvPicPr>
          <p:cNvPr id="14"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8470"/>
          <a:stretch/>
        </p:blipFill>
        <p:spPr bwMode="auto">
          <a:xfrm>
            <a:off x="2035877" y="4016854"/>
            <a:ext cx="2320099" cy="2436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a:bodyPr>
          <a:lstStyle/>
          <a:p>
            <a:r>
              <a:rPr kumimoji="1" lang="en-US" altLang="ja-JP" dirty="0">
                <a:latin typeface="ヒラギノ角ゴ Pro W3"/>
                <a:ea typeface="ヒラギノ角ゴ Pro W3"/>
                <a:cs typeface="ヒラギノ角ゴ Pro W3"/>
              </a:rPr>
              <a:t>RL+DL was </a:t>
            </a:r>
            <a:r>
              <a:rPr lang="en-US" altLang="ja-JP" dirty="0">
                <a:latin typeface="ヒラギノ角ゴ Pro W3"/>
                <a:ea typeface="ヒラギノ角ゴ Pro W3"/>
                <a:cs typeface="ヒラギノ角ゴ Pro W3"/>
              </a:rPr>
              <a:t>m</a:t>
            </a:r>
            <a:r>
              <a:rPr kumimoji="1" lang="en-US" altLang="ja-JP" dirty="0">
                <a:latin typeface="ヒラギノ角ゴ Pro W3"/>
                <a:ea typeface="ヒラギノ角ゴ Pro W3"/>
                <a:cs typeface="ヒラギノ角ゴ Pro W3"/>
              </a:rPr>
              <a:t>y dream in 1990’s</a:t>
            </a:r>
            <a:endParaRPr kumimoji="1" lang="ja-JP" altLang="en-US" dirty="0">
              <a:latin typeface="ヒラギノ角ゴ Pro W3"/>
              <a:ea typeface="ヒラギノ角ゴ Pro W3"/>
              <a:cs typeface="ヒラギノ角ゴ Pro W3"/>
            </a:endParaRPr>
          </a:p>
        </p:txBody>
      </p:sp>
      <p:sp>
        <p:nvSpPr>
          <p:cNvPr id="4" name="フッター プレースホルダー 3"/>
          <p:cNvSpPr>
            <a:spLocks noGrp="1"/>
          </p:cNvSpPr>
          <p:nvPr>
            <p:ph type="ftr" sz="quarter" idx="11"/>
          </p:nvPr>
        </p:nvSpPr>
        <p:spPr/>
        <p:txBody>
          <a:bodyPr/>
          <a:lstStyle/>
          <a:p>
            <a:r>
              <a:rPr lang="en-US" altLang="ja-JP">
                <a:latin typeface="ヒラギノ角ゴ Pro W3"/>
                <a:ea typeface="ヒラギノ角ゴ Pro W3"/>
                <a:cs typeface="ヒラギノ角ゴ Pro W3"/>
              </a:rPr>
              <a:t>Gatsby-Kaken Joint Workshop on AI and Neuroscience </a:t>
            </a:r>
            <a:endParaRPr lang="de-DE" altLang="ja-JP">
              <a:latin typeface="ヒラギノ角ゴ Pro W3"/>
              <a:ea typeface="ヒラギノ角ゴ Pro W3"/>
              <a:cs typeface="ヒラギノ角ゴ Pro W3"/>
            </a:endParaRPr>
          </a:p>
        </p:txBody>
      </p:sp>
      <p:sp>
        <p:nvSpPr>
          <p:cNvPr id="10" name="テキスト ボックス 9"/>
          <p:cNvSpPr txBox="1"/>
          <p:nvPr/>
        </p:nvSpPr>
        <p:spPr>
          <a:xfrm>
            <a:off x="251520" y="836712"/>
            <a:ext cx="4176464" cy="830997"/>
          </a:xfrm>
          <a:prstGeom prst="rect">
            <a:avLst/>
          </a:prstGeom>
          <a:noFill/>
        </p:spPr>
        <p:txBody>
          <a:bodyPr wrap="square" rtlCol="0">
            <a:spAutoFit/>
          </a:bodyPr>
          <a:lstStyle/>
          <a:p>
            <a:r>
              <a:rPr lang="en-US" altLang="ja-JP" sz="1600" dirty="0">
                <a:latin typeface="ヒラギノ角ゴ Pro W3"/>
                <a:ea typeface="ヒラギノ角ゴ Pro W3"/>
                <a:cs typeface="ヒラギノ角ゴ Pro W3"/>
              </a:rPr>
              <a:t>Intelligent system based on </a:t>
            </a:r>
            <a:r>
              <a:rPr lang="en-US" altLang="ja-JP" sz="1600" b="1" dirty="0">
                <a:latin typeface="ヒラギノ角ゴ Pro W3"/>
                <a:ea typeface="ヒラギノ角ゴ Pro W3"/>
                <a:cs typeface="ヒラギノ角ゴ Pro W3"/>
              </a:rPr>
              <a:t>reinforcement learning</a:t>
            </a:r>
            <a:r>
              <a:rPr lang="en-US" altLang="ja-JP" sz="1600" dirty="0">
                <a:latin typeface="ヒラギノ角ゴ Pro W3"/>
                <a:ea typeface="ヒラギノ角ゴ Pro W3"/>
                <a:cs typeface="ヒラギノ角ゴ Pro W3"/>
              </a:rPr>
              <a:t> - A study on pattern processing intelligent machine using value system -</a:t>
            </a:r>
            <a:endParaRPr lang="ja-JP" altLang="en-US" sz="1600" dirty="0">
              <a:latin typeface="ヒラギノ角ゴ Pro W3"/>
              <a:ea typeface="ヒラギノ角ゴ Pro W3"/>
              <a:cs typeface="ヒラギノ角ゴ Pro W3"/>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34110" y="1412776"/>
            <a:ext cx="301435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5220072" y="836712"/>
            <a:ext cx="3779912" cy="661720"/>
          </a:xfrm>
          <a:prstGeom prst="rect">
            <a:avLst/>
          </a:prstGeom>
        </p:spPr>
        <p:txBody>
          <a:bodyPr wrap="square">
            <a:spAutoFit/>
          </a:bodyPr>
          <a:lstStyle/>
          <a:p>
            <a:pPr algn="ctr"/>
            <a:r>
              <a:rPr lang="en-US" altLang="ja-JP" dirty="0">
                <a:latin typeface="ヒラギノ角ゴ Pro W3"/>
                <a:ea typeface="ヒラギノ角ゴ Pro W3"/>
                <a:cs typeface="ヒラギノ角ゴ Pro W3"/>
              </a:rPr>
              <a:t>Cognition based intelligent transaction architecture : </a:t>
            </a:r>
            <a:r>
              <a:rPr lang="en-US" altLang="ja-JP" sz="2000" dirty="0">
                <a:solidFill>
                  <a:srgbClr val="0000FF"/>
                </a:solidFill>
                <a:latin typeface="ヒラギノ角ゴ Pro W3"/>
                <a:ea typeface="ヒラギノ角ゴ Pro W3"/>
                <a:cs typeface="ヒラギノ角ゴ Pro W3"/>
              </a:rPr>
              <a:t>CITTA </a:t>
            </a:r>
            <a:endParaRPr lang="ja-JP" altLang="en-US" sz="1200" dirty="0">
              <a:solidFill>
                <a:srgbClr val="0000FF"/>
              </a:solidFill>
              <a:latin typeface="ヒラギノ角ゴ Pro W3"/>
              <a:ea typeface="ヒラギノ角ゴ Pro W3"/>
              <a:cs typeface="ヒラギノ角ゴ Pro W3"/>
            </a:endParaRPr>
          </a:p>
        </p:txBody>
      </p:sp>
      <p:sp>
        <p:nvSpPr>
          <p:cNvPr id="20" name="正方形/長方形 19"/>
          <p:cNvSpPr/>
          <p:nvPr/>
        </p:nvSpPr>
        <p:spPr>
          <a:xfrm>
            <a:off x="5364088" y="6248345"/>
            <a:ext cx="3816424" cy="276999"/>
          </a:xfrm>
          <a:prstGeom prst="rect">
            <a:avLst/>
          </a:prstGeom>
        </p:spPr>
        <p:txBody>
          <a:bodyPr wrap="square">
            <a:spAutoFit/>
          </a:bodyPr>
          <a:lstStyle/>
          <a:p>
            <a:r>
              <a:rPr lang="en-US" altLang="ja-JP" sz="1200" dirty="0" err="1">
                <a:latin typeface="ヒラギノ角ゴ Pro W3"/>
                <a:ea typeface="ヒラギノ角ゴ Pro W3"/>
                <a:cs typeface="ヒラギノ角ゴ Pro W3"/>
              </a:rPr>
              <a:t>Suehiro</a:t>
            </a:r>
            <a:r>
              <a:rPr lang="en-US" altLang="ja-JP" sz="1200" dirty="0">
                <a:latin typeface="ヒラギノ角ゴ Pro W3"/>
                <a:ea typeface="ヒラギノ角ゴ Pro W3"/>
                <a:cs typeface="ヒラギノ角ゴ Pro W3"/>
              </a:rPr>
              <a:t>, T., Takahashi, H., Yamakawa, H.(1997)</a:t>
            </a:r>
            <a:endParaRPr lang="ja-JP" altLang="en-US" sz="1200" dirty="0">
              <a:latin typeface="ヒラギノ角ゴ Pro W3"/>
              <a:ea typeface="ヒラギノ角ゴ Pro W3"/>
              <a:cs typeface="ヒラギノ角ゴ Pro W3"/>
            </a:endParaRPr>
          </a:p>
        </p:txBody>
      </p:sp>
      <p:sp>
        <p:nvSpPr>
          <p:cNvPr id="21" name="右矢印 20"/>
          <p:cNvSpPr/>
          <p:nvPr/>
        </p:nvSpPr>
        <p:spPr bwMode="auto">
          <a:xfrm>
            <a:off x="4427984" y="1988840"/>
            <a:ext cx="936104" cy="1152128"/>
          </a:xfrm>
          <a:prstGeom prst="rightArrow">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sp>
        <p:nvSpPr>
          <p:cNvPr id="22" name="右矢印 21"/>
          <p:cNvSpPr/>
          <p:nvPr/>
        </p:nvSpPr>
        <p:spPr bwMode="auto">
          <a:xfrm>
            <a:off x="4427984" y="4149080"/>
            <a:ext cx="936104" cy="1152128"/>
          </a:xfrm>
          <a:prstGeom prst="rightArrow">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ヒラギノ角ゴ Pro W3"/>
              <a:ea typeface="ヒラギノ角ゴ Pro W3"/>
              <a:cs typeface="ヒラギノ角ゴ Pro W3"/>
            </a:endParaRPr>
          </a:p>
        </p:txBody>
      </p:sp>
      <p:pic>
        <p:nvPicPr>
          <p:cNvPr id="6" name="図 5"/>
          <p:cNvPicPr>
            <a:picLocks noChangeAspect="1"/>
          </p:cNvPicPr>
          <p:nvPr/>
        </p:nvPicPr>
        <p:blipFill rotWithShape="1">
          <a:blip r:embed="rId5"/>
          <a:srcRect b="9530"/>
          <a:stretch/>
        </p:blipFill>
        <p:spPr>
          <a:xfrm>
            <a:off x="1411158" y="1628800"/>
            <a:ext cx="2944818" cy="2149821"/>
          </a:xfrm>
          <a:prstGeom prst="rect">
            <a:avLst/>
          </a:prstGeom>
        </p:spPr>
      </p:pic>
      <p:sp>
        <p:nvSpPr>
          <p:cNvPr id="8" name="正方形/長方形 7"/>
          <p:cNvSpPr/>
          <p:nvPr/>
        </p:nvSpPr>
        <p:spPr>
          <a:xfrm>
            <a:off x="395536" y="6237312"/>
            <a:ext cx="3096344" cy="353943"/>
          </a:xfrm>
          <a:prstGeom prst="rect">
            <a:avLst/>
          </a:prstGeom>
        </p:spPr>
        <p:txBody>
          <a:bodyPr wrap="square">
            <a:spAutoFit/>
          </a:bodyPr>
          <a:lstStyle/>
          <a:p>
            <a:r>
              <a:rPr lang="en-US" altLang="ja-JP" dirty="0">
                <a:latin typeface="ヒラギノ角ゴ Pro W3"/>
                <a:ea typeface="ヒラギノ角ゴ Pro W3"/>
                <a:cs typeface="ヒラギノ角ゴ Pro W3"/>
              </a:rPr>
              <a:t>H. Yamakawa, et. al,  1995</a:t>
            </a:r>
            <a:endParaRPr lang="ja-JP" altLang="en-US" dirty="0">
              <a:latin typeface="ヒラギノ角ゴ Pro W3"/>
              <a:ea typeface="ヒラギノ角ゴ Pro W3"/>
              <a:cs typeface="ヒラギノ角ゴ Pro W3"/>
            </a:endParaRPr>
          </a:p>
        </p:txBody>
      </p:sp>
      <p:sp>
        <p:nvSpPr>
          <p:cNvPr id="9" name="正方形/長方形 8"/>
          <p:cNvSpPr/>
          <p:nvPr/>
        </p:nvSpPr>
        <p:spPr>
          <a:xfrm>
            <a:off x="323528" y="4077072"/>
            <a:ext cx="2376264" cy="1400383"/>
          </a:xfrm>
          <a:prstGeom prst="rect">
            <a:avLst/>
          </a:prstGeom>
        </p:spPr>
        <p:txBody>
          <a:bodyPr wrap="square">
            <a:spAutoFit/>
          </a:bodyPr>
          <a:lstStyle/>
          <a:p>
            <a:r>
              <a:rPr lang="en-US" altLang="ja-JP" dirty="0">
                <a:latin typeface="ヒラギノ角ゴ Pro W3"/>
                <a:ea typeface="ヒラギノ角ゴ Pro W3"/>
                <a:cs typeface="ヒラギノ角ゴ Pro W3"/>
              </a:rPr>
              <a:t>Hierarchical information integration model using unsupervised </a:t>
            </a:r>
            <a:r>
              <a:rPr lang="en-US" altLang="ja-JP" b="1" u="sng" dirty="0">
                <a:latin typeface="ヒラギノ角ゴ Pro W3"/>
                <a:ea typeface="ヒラギノ角ゴ Pro W3"/>
                <a:cs typeface="ヒラギノ角ゴ Pro W3"/>
              </a:rPr>
              <a:t>autoencoder</a:t>
            </a:r>
            <a:endParaRPr lang="ja-JP" altLang="en-US" dirty="0">
              <a:latin typeface="ヒラギノ角ゴ Pro W3"/>
              <a:ea typeface="ヒラギノ角ゴ Pro W3"/>
              <a:cs typeface="ヒラギノ角ゴ Pro W3"/>
            </a:endParaRPr>
          </a:p>
        </p:txBody>
      </p:sp>
      <p:sp>
        <p:nvSpPr>
          <p:cNvPr id="23" name="正方形/長方形 22"/>
          <p:cNvSpPr/>
          <p:nvPr/>
        </p:nvSpPr>
        <p:spPr>
          <a:xfrm>
            <a:off x="323528" y="2780928"/>
            <a:ext cx="1116632" cy="877163"/>
          </a:xfrm>
          <a:prstGeom prst="rect">
            <a:avLst/>
          </a:prstGeom>
        </p:spPr>
        <p:txBody>
          <a:bodyPr wrap="square">
            <a:spAutoFit/>
          </a:bodyPr>
          <a:lstStyle/>
          <a:p>
            <a:r>
              <a:rPr lang="en-US" altLang="ja-JP" dirty="0">
                <a:latin typeface="ヒラギノ角ゴ Pro W3"/>
                <a:ea typeface="ヒラギノ角ゴ Pro W3"/>
                <a:cs typeface="ヒラギノ角ゴ Pro W3"/>
              </a:rPr>
              <a:t>Doctoral thesis,  1992</a:t>
            </a:r>
            <a:endParaRPr lang="ja-JP" altLang="en-US" dirty="0">
              <a:latin typeface="ヒラギノ角ゴ Pro W3"/>
              <a:ea typeface="ヒラギノ角ゴ Pro W3"/>
              <a:cs typeface="ヒラギノ角ゴ Pro W3"/>
            </a:endParaRPr>
          </a:p>
        </p:txBody>
      </p:sp>
      <p:sp>
        <p:nvSpPr>
          <p:cNvPr id="11" name="テキスト ボックス 10"/>
          <p:cNvSpPr txBox="1"/>
          <p:nvPr/>
        </p:nvSpPr>
        <p:spPr>
          <a:xfrm>
            <a:off x="467544" y="1844824"/>
            <a:ext cx="723275" cy="646331"/>
          </a:xfrm>
          <a:prstGeom prst="rect">
            <a:avLst/>
          </a:prstGeom>
          <a:noFill/>
        </p:spPr>
        <p:txBody>
          <a:bodyPr wrap="none" rtlCol="0">
            <a:spAutoFit/>
          </a:bodyPr>
          <a:lstStyle/>
          <a:p>
            <a:r>
              <a:rPr kumimoji="1" lang="en-US" altLang="ja-JP" sz="3600" dirty="0">
                <a:solidFill>
                  <a:srgbClr val="0000FF"/>
                </a:solidFill>
              </a:rPr>
              <a:t>RL</a:t>
            </a:r>
            <a:endParaRPr kumimoji="1" lang="ja-JP" altLang="en-US" sz="3600" dirty="0">
              <a:solidFill>
                <a:srgbClr val="0000FF"/>
              </a:solidFill>
            </a:endParaRPr>
          </a:p>
        </p:txBody>
      </p:sp>
      <p:sp>
        <p:nvSpPr>
          <p:cNvPr id="24" name="テキスト ボックス 23"/>
          <p:cNvSpPr txBox="1"/>
          <p:nvPr/>
        </p:nvSpPr>
        <p:spPr>
          <a:xfrm>
            <a:off x="611560" y="5445224"/>
            <a:ext cx="732893" cy="646331"/>
          </a:xfrm>
          <a:prstGeom prst="rect">
            <a:avLst/>
          </a:prstGeom>
          <a:noFill/>
        </p:spPr>
        <p:txBody>
          <a:bodyPr wrap="none" rtlCol="0">
            <a:spAutoFit/>
          </a:bodyPr>
          <a:lstStyle/>
          <a:p>
            <a:r>
              <a:rPr lang="en-US" altLang="ja-JP" sz="3600" dirty="0">
                <a:solidFill>
                  <a:srgbClr val="0000FF"/>
                </a:solidFill>
              </a:rPr>
              <a:t>D</a:t>
            </a:r>
            <a:r>
              <a:rPr kumimoji="1" lang="en-US" altLang="ja-JP" sz="3600" dirty="0">
                <a:solidFill>
                  <a:srgbClr val="0000FF"/>
                </a:solidFill>
              </a:rPr>
              <a:t>L</a:t>
            </a:r>
            <a:endParaRPr kumimoji="1" lang="ja-JP" altLang="en-US" sz="3600" dirty="0">
              <a:solidFill>
                <a:srgbClr val="0000FF"/>
              </a:solidFill>
            </a:endParaRPr>
          </a:p>
        </p:txBody>
      </p:sp>
      <p:pic>
        <p:nvPicPr>
          <p:cNvPr id="26" name="図 25"/>
          <p:cNvPicPr>
            <a:picLocks noChangeAspect="1"/>
          </p:cNvPicPr>
          <p:nvPr/>
        </p:nvPicPr>
        <p:blipFill>
          <a:blip r:embed="rId6"/>
          <a:stretch>
            <a:fillRect/>
          </a:stretch>
        </p:blipFill>
        <p:spPr>
          <a:xfrm>
            <a:off x="5580112" y="4294708"/>
            <a:ext cx="3305064" cy="1942604"/>
          </a:xfrm>
          <a:prstGeom prst="rect">
            <a:avLst/>
          </a:prstGeom>
        </p:spPr>
      </p:pic>
      <p:sp>
        <p:nvSpPr>
          <p:cNvPr id="27" name="正方形/長方形 26"/>
          <p:cNvSpPr/>
          <p:nvPr/>
        </p:nvSpPr>
        <p:spPr>
          <a:xfrm>
            <a:off x="5724128" y="4725144"/>
            <a:ext cx="2569934" cy="3539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altLang="ja-JP" b="1" spc="50" dirty="0">
                <a:ln w="11430"/>
                <a:solidFill>
                  <a:srgbClr val="0000FF"/>
                </a:solidFill>
                <a:effectLst>
                  <a:outerShdw blurRad="76200" dist="50800" dir="5400000" algn="tl" rotWithShape="0">
                    <a:srgbClr val="000000">
                      <a:alpha val="65000"/>
                    </a:srgbClr>
                  </a:outerShdw>
                </a:effectLst>
                <a:latin typeface="ヒラギノ角ゴ Pro W3"/>
                <a:ea typeface="ヒラギノ角ゴ Pro W3"/>
                <a:cs typeface="ヒラギノ角ゴ Pro W3"/>
              </a:rPr>
              <a:t>Hand-to-Hand Robot</a:t>
            </a:r>
            <a:endParaRPr lang="ja-JP" altLang="en-US" b="1" spc="50" dirty="0">
              <a:ln w="11430"/>
              <a:solidFill>
                <a:srgbClr val="0000FF"/>
              </a:solidFill>
              <a:effectLst>
                <a:outerShdw blurRad="76200" dist="50800" dir="5400000" algn="tl" rotWithShape="0">
                  <a:srgbClr val="000000">
                    <a:alpha val="65000"/>
                  </a:srgbClr>
                </a:outerShdw>
              </a:effectLst>
              <a:latin typeface="ヒラギノ角ゴ Pro W3"/>
              <a:ea typeface="ヒラギノ角ゴ Pro W3"/>
              <a:cs typeface="ヒラギノ角ゴ Pro W3"/>
            </a:endParaRPr>
          </a:p>
        </p:txBody>
      </p:sp>
      <p:sp>
        <p:nvSpPr>
          <p:cNvPr id="28" name="正方形/長方形 27"/>
          <p:cNvSpPr/>
          <p:nvPr/>
        </p:nvSpPr>
        <p:spPr>
          <a:xfrm>
            <a:off x="3415848" y="6574897"/>
            <a:ext cx="2191876" cy="353943"/>
          </a:xfrm>
          <a:prstGeom prst="rect">
            <a:avLst/>
          </a:prstGeom>
        </p:spPr>
        <p:txBody>
          <a:bodyPr wrap="none">
            <a:spAutoFit/>
          </a:bodyPr>
          <a:lstStyle/>
          <a:p>
            <a:r>
              <a:rPr lang="en-US" altLang="ja-JP" dirty="0"/>
              <a:t>https://</a:t>
            </a:r>
            <a:r>
              <a:rPr lang="en-US" altLang="ja-JP" dirty="0" err="1"/>
              <a:t>goo.gl</a:t>
            </a:r>
            <a:r>
              <a:rPr lang="en-US" altLang="ja-JP" dirty="0"/>
              <a:t>/</a:t>
            </a:r>
            <a:r>
              <a:rPr lang="en-US" altLang="ja-JP" dirty="0" err="1"/>
              <a:t>qISkoG</a:t>
            </a:r>
            <a:endParaRPr lang="ja-JP" altLang="en-US" dirty="0"/>
          </a:p>
        </p:txBody>
      </p:sp>
    </p:spTree>
    <p:extLst>
      <p:ext uri="{BB962C8B-B14F-4D97-AF65-F5344CB8AC3E}">
        <p14:creationId xmlns:p14="http://schemas.microsoft.com/office/powerpoint/2010/main" val="36514130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en-US" altLang="ja-JP" dirty="0">
                <a:solidFill>
                  <a:srgbClr val="000000"/>
                </a:solidFill>
              </a:rPr>
              <a:t>Waiting for support for WBAI</a:t>
            </a:r>
            <a:endParaRPr kumimoji="1" lang="ja-JP" altLang="en-US" dirty="0">
              <a:solidFill>
                <a:srgbClr val="000000"/>
              </a:solidFill>
            </a:endParaRPr>
          </a:p>
        </p:txBody>
      </p:sp>
      <p:sp>
        <p:nvSpPr>
          <p:cNvPr id="4" name="コンテンツ プレースホルダー 3"/>
          <p:cNvSpPr>
            <a:spLocks noGrp="1"/>
          </p:cNvSpPr>
          <p:nvPr>
            <p:ph idx="1"/>
          </p:nvPr>
        </p:nvSpPr>
        <p:spPr/>
        <p:txBody>
          <a:bodyPr/>
          <a:lstStyle/>
          <a:p>
            <a:r>
              <a:rPr lang="en-US" altLang="ja-JP" dirty="0"/>
              <a:t>Financial support </a:t>
            </a:r>
            <a:br>
              <a:rPr lang="en-US" altLang="ja-JP" dirty="0"/>
            </a:br>
            <a:r>
              <a:rPr lang="en-US" altLang="ja-JP" dirty="0"/>
              <a:t>as a supporting member</a:t>
            </a:r>
          </a:p>
          <a:p>
            <a:endParaRPr lang="en-US" altLang="ja-JP" dirty="0"/>
          </a:p>
          <a:p>
            <a:r>
              <a:rPr lang="en-US" altLang="ja-JP" dirty="0"/>
              <a:t>Donation</a:t>
            </a:r>
            <a:r>
              <a:rPr lang="ja-JP" altLang="en-US" dirty="0"/>
              <a:t> </a:t>
            </a:r>
            <a:r>
              <a:rPr lang="en-US" altLang="ja-JP" dirty="0"/>
              <a:t>for </a:t>
            </a:r>
            <a:br>
              <a:rPr lang="en-US" altLang="ja-JP" dirty="0"/>
            </a:br>
            <a:r>
              <a:rPr lang="en-US" altLang="ja-JP" sz="2800" dirty="0"/>
              <a:t>the WBAI Technology Encouragement Prize</a:t>
            </a:r>
          </a:p>
          <a:p>
            <a:endParaRPr lang="en-US" altLang="ja-JP" dirty="0"/>
          </a:p>
          <a:p>
            <a:r>
              <a:rPr lang="en-US" altLang="ja-JP" dirty="0"/>
              <a:t>Participation</a:t>
            </a:r>
            <a:br>
              <a:rPr lang="en-US" altLang="ja-JP" dirty="0"/>
            </a:br>
            <a:r>
              <a:rPr lang="en-US" altLang="ja-JP" dirty="0"/>
              <a:t> in development as a volunteer</a:t>
            </a:r>
            <a:endParaRPr kumimoji="1" lang="ja-JP" altLang="en-US" dirty="0"/>
          </a:p>
        </p:txBody>
      </p:sp>
      <p:sp>
        <p:nvSpPr>
          <p:cNvPr id="2004" name="Shape 2004"/>
          <p:cNvSpPr txBox="1">
            <a:spLocks noGrp="1"/>
          </p:cNvSpPr>
          <p:nvPr>
            <p:ph type="ftr" sz="quarter" idx="11"/>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SzPct val="25000"/>
              <a:buNone/>
            </a:pPr>
            <a:r>
              <a:rPr lang="en-US" altLang="ja-JP">
                <a:latin typeface="Calibri"/>
                <a:ea typeface="Calibri"/>
                <a:cs typeface="Calibri"/>
                <a:sym typeface="Calibri"/>
              </a:rPr>
              <a:t>Gatsby-Kaken Joint Workshop on AI and Neuroscience </a:t>
            </a:r>
            <a:endParaRPr lang="en-US">
              <a:latin typeface="Calibri"/>
              <a:ea typeface="Calibri"/>
              <a:cs typeface="Calibri"/>
              <a:sym typeface="Calibri"/>
            </a:endParaRPr>
          </a:p>
        </p:txBody>
      </p:sp>
      <p:sp>
        <p:nvSpPr>
          <p:cNvPr id="5" name="Shape 1966"/>
          <p:cNvSpPr txBox="1"/>
          <p:nvPr/>
        </p:nvSpPr>
        <p:spPr>
          <a:xfrm>
            <a:off x="1835696" y="5077276"/>
            <a:ext cx="3852167" cy="583972"/>
          </a:xfrm>
          <a:prstGeom prst="rect">
            <a:avLst/>
          </a:prstGeom>
          <a:solidFill>
            <a:schemeClr val="bg1">
              <a:lumMod val="95000"/>
            </a:schemeClr>
          </a:solid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u="sng" dirty="0" smtClean="0">
                <a:solidFill>
                  <a:schemeClr val="hlink"/>
                </a:solidFill>
                <a:latin typeface="Calibri"/>
                <a:ea typeface="Calibri"/>
                <a:cs typeface="Calibri"/>
                <a:sym typeface="Calibri"/>
              </a:rPr>
              <a:t>http</a:t>
            </a:r>
            <a:r>
              <a:rPr lang="en-US" sz="2000" u="sng" dirty="0">
                <a:solidFill>
                  <a:schemeClr val="hlink"/>
                </a:solidFill>
                <a:latin typeface="Calibri"/>
                <a:ea typeface="Calibri"/>
                <a:cs typeface="Calibri"/>
                <a:sym typeface="Calibri"/>
              </a:rPr>
              <a:t>://wba-initiative.org/</a:t>
            </a:r>
            <a:r>
              <a:rPr lang="en-US" sz="2000" u="sng" dirty="0">
                <a:solidFill>
                  <a:srgbClr val="FF0000"/>
                </a:solidFill>
                <a:latin typeface="Calibri"/>
                <a:ea typeface="Calibri"/>
                <a:cs typeface="Calibri"/>
                <a:sym typeface="Calibri"/>
              </a:rPr>
              <a:t>sig-</a:t>
            </a:r>
            <a:r>
              <a:rPr lang="en-US" sz="2000" u="sng" dirty="0" smtClean="0">
                <a:solidFill>
                  <a:srgbClr val="FF0000"/>
                </a:solidFill>
                <a:latin typeface="Calibri"/>
                <a:ea typeface="Calibri"/>
                <a:cs typeface="Calibri"/>
                <a:sym typeface="Calibri"/>
              </a:rPr>
              <a:t>wba</a:t>
            </a:r>
            <a:r>
              <a:rPr lang="en-US" sz="2000" dirty="0" smtClean="0">
                <a:solidFill>
                  <a:srgbClr val="FF0000"/>
                </a:solidFill>
                <a:latin typeface="Calibri"/>
                <a:ea typeface="Calibri"/>
                <a:cs typeface="Calibri"/>
                <a:sym typeface="Calibri"/>
              </a:rPr>
              <a:t> </a:t>
            </a:r>
            <a:endParaRPr lang="en-US" sz="2000" dirty="0">
              <a:solidFill>
                <a:srgbClr val="FF0000"/>
              </a:solidFill>
              <a:latin typeface="Calibri"/>
              <a:ea typeface="Calibri"/>
              <a:cs typeface="Calibri"/>
              <a:sym typeface="Calibri"/>
            </a:endParaRPr>
          </a:p>
        </p:txBody>
      </p:sp>
      <p:sp>
        <p:nvSpPr>
          <p:cNvPr id="6" name="Shape 1966"/>
          <p:cNvSpPr txBox="1"/>
          <p:nvPr/>
        </p:nvSpPr>
        <p:spPr>
          <a:xfrm>
            <a:off x="1835696" y="3421092"/>
            <a:ext cx="3852167" cy="583972"/>
          </a:xfrm>
          <a:prstGeom prst="rect">
            <a:avLst/>
          </a:prstGeom>
          <a:solidFill>
            <a:schemeClr val="bg1">
              <a:lumMod val="95000"/>
            </a:schemeClr>
          </a:solidFill>
          <a:ln>
            <a:noFill/>
          </a:ln>
        </p:spPr>
        <p:txBody>
          <a:bodyPr lIns="91425" tIns="45700" rIns="91425" bIns="45700" anchor="ctr" anchorCtr="0">
            <a:noAutofit/>
          </a:bodyPr>
          <a:lstStyle/>
          <a:p>
            <a:pPr lvl="0">
              <a:lnSpc>
                <a:spcPct val="90000"/>
              </a:lnSpc>
              <a:buClr>
                <a:schemeClr val="dk1"/>
              </a:buClr>
              <a:buSzPct val="25000"/>
            </a:pPr>
            <a:r>
              <a:rPr lang="en-US" sz="2000" u="sng" dirty="0" smtClean="0">
                <a:solidFill>
                  <a:schemeClr val="hlink"/>
                </a:solidFill>
                <a:latin typeface="Calibri"/>
                <a:ea typeface="Calibri"/>
                <a:cs typeface="Calibri"/>
                <a:sym typeface="Calibri"/>
              </a:rPr>
              <a:t>http</a:t>
            </a:r>
            <a:r>
              <a:rPr lang="en-US" sz="2000" u="sng" dirty="0">
                <a:solidFill>
                  <a:schemeClr val="hlink"/>
                </a:solidFill>
                <a:latin typeface="Calibri"/>
                <a:ea typeface="Calibri"/>
                <a:cs typeface="Calibri"/>
                <a:sym typeface="Calibri"/>
              </a:rPr>
              <a:t>://</a:t>
            </a:r>
            <a:r>
              <a:rPr lang="en-US" sz="2000" u="sng" dirty="0" err="1">
                <a:solidFill>
                  <a:schemeClr val="hlink"/>
                </a:solidFill>
                <a:latin typeface="Calibri"/>
                <a:ea typeface="Calibri"/>
                <a:cs typeface="Calibri"/>
                <a:sym typeface="Calibri"/>
              </a:rPr>
              <a:t>wba-initiative.org</a:t>
            </a:r>
            <a:r>
              <a:rPr lang="en-US" sz="2000" u="sng" dirty="0">
                <a:solidFill>
                  <a:schemeClr val="hlink"/>
                </a:solidFill>
                <a:latin typeface="Calibri"/>
                <a:ea typeface="Calibri"/>
                <a:cs typeface="Calibri"/>
                <a:sym typeface="Calibri"/>
              </a:rPr>
              <a:t>/</a:t>
            </a:r>
            <a:r>
              <a:rPr lang="en-US" sz="2000" u="sng" dirty="0">
                <a:solidFill>
                  <a:srgbClr val="FF0000"/>
                </a:solidFill>
                <a:latin typeface="Calibri"/>
                <a:ea typeface="Calibri"/>
                <a:cs typeface="Calibri"/>
                <a:sym typeface="Calibri"/>
              </a:rPr>
              <a:t>contact/</a:t>
            </a:r>
            <a:r>
              <a:rPr lang="en-US" sz="2000" dirty="0" smtClean="0">
                <a:solidFill>
                  <a:schemeClr val="dk1"/>
                </a:solidFill>
                <a:latin typeface="Calibri"/>
                <a:ea typeface="Calibri"/>
                <a:cs typeface="Calibri"/>
                <a:sym typeface="Calibri"/>
              </a:rPr>
              <a:t> </a:t>
            </a:r>
            <a:endParaRPr lang="en-US" sz="2000" dirty="0">
              <a:solidFill>
                <a:schemeClr val="dk1"/>
              </a:solidFill>
              <a:latin typeface="Calibri"/>
              <a:ea typeface="Calibri"/>
              <a:cs typeface="Calibri"/>
              <a:sym typeface="Calibri"/>
            </a:endParaRPr>
          </a:p>
        </p:txBody>
      </p:sp>
      <p:sp>
        <p:nvSpPr>
          <p:cNvPr id="7" name="Shape 1966"/>
          <p:cNvSpPr txBox="1"/>
          <p:nvPr/>
        </p:nvSpPr>
        <p:spPr>
          <a:xfrm>
            <a:off x="1835696" y="1836916"/>
            <a:ext cx="3852167" cy="583972"/>
          </a:xfrm>
          <a:prstGeom prst="rect">
            <a:avLst/>
          </a:prstGeom>
          <a:solidFill>
            <a:schemeClr val="bg1">
              <a:lumMod val="95000"/>
            </a:schemeClr>
          </a:solid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u="sng" dirty="0" smtClean="0">
                <a:solidFill>
                  <a:schemeClr val="hlink"/>
                </a:solidFill>
                <a:latin typeface="Calibri"/>
                <a:ea typeface="Calibri"/>
                <a:cs typeface="Calibri"/>
                <a:sym typeface="Calibri"/>
              </a:rPr>
              <a:t>http</a:t>
            </a:r>
            <a:r>
              <a:rPr lang="en-US" sz="2000" u="sng" dirty="0">
                <a:solidFill>
                  <a:schemeClr val="hlink"/>
                </a:solidFill>
                <a:latin typeface="Calibri"/>
                <a:ea typeface="Calibri"/>
                <a:cs typeface="Calibri"/>
                <a:sym typeface="Calibri"/>
              </a:rPr>
              <a:t>://wba-initiative.org</a:t>
            </a:r>
            <a:r>
              <a:rPr lang="en-US" sz="2000" u="sng" dirty="0" smtClean="0">
                <a:solidFill>
                  <a:schemeClr val="hlink"/>
                </a:solidFill>
                <a:latin typeface="Calibri"/>
                <a:ea typeface="Calibri"/>
                <a:cs typeface="Calibri"/>
                <a:sym typeface="Calibri"/>
              </a:rPr>
              <a:t>/</a:t>
            </a:r>
            <a:r>
              <a:rPr lang="en-US" sz="2000" u="sng" dirty="0" smtClean="0">
                <a:solidFill>
                  <a:srgbClr val="FF0000"/>
                </a:solidFill>
                <a:latin typeface="Calibri"/>
                <a:ea typeface="Calibri"/>
                <a:cs typeface="Calibri"/>
                <a:sym typeface="Calibri"/>
              </a:rPr>
              <a:t>support</a:t>
            </a:r>
            <a:endParaRPr lang="en-US" sz="2000"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172466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Today’s talk</a:t>
            </a:r>
            <a:endParaRPr kumimoji="1"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kumimoji="1" lang="en-US" altLang="ja-JP" dirty="0">
                <a:solidFill>
                  <a:schemeClr val="bg1">
                    <a:lumMod val="75000"/>
                  </a:schemeClr>
                </a:solidFill>
              </a:rPr>
              <a:t>Self-introduction</a:t>
            </a:r>
          </a:p>
          <a:p>
            <a:pPr marL="514350" indent="-514350">
              <a:buFont typeface="+mj-lt"/>
              <a:buAutoNum type="arabicPeriod"/>
            </a:pPr>
            <a:endParaRPr kumimoji="1"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Whole brain architecture</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Brain-inspired AI in harmony with humanity</a:t>
            </a:r>
          </a:p>
          <a:p>
            <a:pPr marL="514350" indent="-514350">
              <a:buFont typeface="+mj-lt"/>
              <a:buAutoNum type="arabicPeriod"/>
            </a:pPr>
            <a:endParaRPr lang="en-US" altLang="ja-JP" dirty="0">
              <a:solidFill>
                <a:srgbClr val="000000"/>
              </a:solidFill>
            </a:endParaRPr>
          </a:p>
          <a:p>
            <a:pPr marL="514350" indent="-514350">
              <a:buFont typeface="+mj-lt"/>
              <a:buAutoNum type="arabicPeriod"/>
            </a:pPr>
            <a:r>
              <a:rPr lang="en-US" altLang="ja-JP" dirty="0">
                <a:solidFill>
                  <a:srgbClr val="000000"/>
                </a:solidFill>
              </a:rPr>
              <a:t>Conclusions</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9034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250036" y="7264"/>
            <a:ext cx="8354412" cy="586208"/>
          </a:xfrm>
        </p:spPr>
        <p:txBody>
          <a:bodyPr>
            <a:normAutofit fontScale="90000"/>
          </a:bodyPr>
          <a:lstStyle/>
          <a:p>
            <a:r>
              <a:rPr lang="en-US" altLang="ja-JP" dirty="0"/>
              <a:t>Ways to construct a good superintelligence</a:t>
            </a:r>
            <a:endParaRPr lang="ja-JP" altLang="en-US" dirty="0"/>
          </a:p>
        </p:txBody>
      </p:sp>
      <p:sp>
        <p:nvSpPr>
          <p:cNvPr id="8" name="コンテンツ プレースホルダー 7"/>
          <p:cNvSpPr>
            <a:spLocks noGrp="1"/>
          </p:cNvSpPr>
          <p:nvPr>
            <p:ph idx="1"/>
          </p:nvPr>
        </p:nvSpPr>
        <p:spPr>
          <a:xfrm>
            <a:off x="252624" y="980728"/>
            <a:ext cx="8686800" cy="5609040"/>
          </a:xfrm>
        </p:spPr>
        <p:txBody>
          <a:bodyPr>
            <a:normAutofit/>
          </a:bodyPr>
          <a:lstStyle/>
          <a:p>
            <a:pPr marL="0" indent="0">
              <a:buNone/>
            </a:pPr>
            <a:r>
              <a:rPr lang="en-US" altLang="ja-JP" sz="2800" dirty="0"/>
              <a:t>Shared by everyone, not specific organizations</a:t>
            </a:r>
          </a:p>
          <a:p>
            <a:pPr lvl="1"/>
            <a:r>
              <a:rPr lang="en-US" altLang="ja-JP" sz="2400" dirty="0" err="1">
                <a:solidFill>
                  <a:srgbClr val="000000"/>
                </a:solidFill>
              </a:rPr>
              <a:t>Eg</a:t>
            </a:r>
            <a:r>
              <a:rPr lang="en-US" altLang="ja-JP" sz="2400" dirty="0">
                <a:solidFill>
                  <a:srgbClr val="000000"/>
                </a:solidFill>
              </a:rPr>
              <a:t>.,</a:t>
            </a:r>
            <a:r>
              <a:rPr lang="en-US" altLang="ja-JP" sz="2400" dirty="0"/>
              <a:t> Asilomar AI Principles</a:t>
            </a:r>
            <a:r>
              <a:rPr lang="ja-JP" altLang="en-US" sz="2400" dirty="0"/>
              <a:t> </a:t>
            </a:r>
            <a:r>
              <a:rPr lang="en-US" altLang="ja-JP" sz="2400" dirty="0"/>
              <a:t>23) </a:t>
            </a:r>
            <a:r>
              <a:rPr lang="en-US" altLang="ja-JP" sz="2400" dirty="0">
                <a:solidFill>
                  <a:srgbClr val="FF0000"/>
                </a:solidFill>
              </a:rPr>
              <a:t>Common Good</a:t>
            </a:r>
            <a:r>
              <a:rPr lang="en-US" altLang="ja-JP" sz="2400" dirty="0"/>
              <a:t>: </a:t>
            </a:r>
          </a:p>
          <a:p>
            <a:pPr lvl="1"/>
            <a:endParaRPr lang="en-US" altLang="ja-JP" dirty="0"/>
          </a:p>
          <a:p>
            <a:pPr lvl="1"/>
            <a:endParaRPr lang="en-US" altLang="ja-JP" dirty="0"/>
          </a:p>
          <a:p>
            <a:pPr lvl="1"/>
            <a:endParaRPr lang="en-US" altLang="ja-JP" sz="2400" dirty="0"/>
          </a:p>
          <a:p>
            <a:pPr lvl="1"/>
            <a:endParaRPr lang="en-US" altLang="ja-JP" sz="2400" dirty="0"/>
          </a:p>
          <a:p>
            <a:pPr marL="0" indent="0">
              <a:buNone/>
            </a:pPr>
            <a:r>
              <a:rPr lang="en-US" altLang="ja-JP" sz="2800" dirty="0"/>
              <a:t>Thinking/behaving like a human being</a:t>
            </a:r>
          </a:p>
          <a:p>
            <a:pPr lvl="1"/>
            <a:r>
              <a:rPr lang="en-US" altLang="ja-JP" sz="2400" dirty="0"/>
              <a:t>E.g. </a:t>
            </a:r>
            <a:r>
              <a:rPr lang="en-US" altLang="ja-JP" sz="2400" dirty="0" err="1"/>
              <a:t>Asilomar</a:t>
            </a:r>
            <a:r>
              <a:rPr lang="en-US" altLang="ja-JP" sz="2400" dirty="0"/>
              <a:t> AI Principles</a:t>
            </a:r>
            <a:r>
              <a:rPr lang="ja-JP" altLang="en-US" sz="2400" dirty="0"/>
              <a:t> </a:t>
            </a:r>
            <a:r>
              <a:rPr lang="en-US" altLang="ja-JP" sz="2400" dirty="0"/>
              <a:t>10) </a:t>
            </a:r>
            <a:r>
              <a:rPr lang="en-US" altLang="ja-JP" sz="2400" dirty="0">
                <a:solidFill>
                  <a:srgbClr val="3366FF"/>
                </a:solidFill>
              </a:rPr>
              <a:t>Value Alignment</a:t>
            </a:r>
            <a:r>
              <a:rPr lang="en-US" altLang="ja-JP" sz="2400" dirty="0"/>
              <a:t>:</a:t>
            </a:r>
          </a:p>
          <a:p>
            <a:endParaRPr lang="en-US" altLang="ja-JP" sz="2800" dirty="0"/>
          </a:p>
        </p:txBody>
      </p:sp>
      <p:sp>
        <p:nvSpPr>
          <p:cNvPr id="2" name="フッター プレースホルダー 1"/>
          <p:cNvSpPr>
            <a:spLocks noGrp="1"/>
          </p:cNvSpPr>
          <p:nvPr>
            <p:ph type="ftr" sz="quarter" idx="11"/>
          </p:nvPr>
        </p:nvSpPr>
        <p:spPr/>
        <p:txBody>
          <a:bodyPr/>
          <a:lstStyle/>
          <a:p>
            <a:r>
              <a:rPr lang="en-US" altLang="ja-JP"/>
              <a:t>Gatsby-Kaken Joint Workshop on AI and Neuroscience </a:t>
            </a:r>
            <a:endParaRPr lang="ja-JP" altLang="en-US"/>
          </a:p>
        </p:txBody>
      </p:sp>
      <p:sp>
        <p:nvSpPr>
          <p:cNvPr id="10" name="Shape 1667"/>
          <p:cNvSpPr/>
          <p:nvPr/>
        </p:nvSpPr>
        <p:spPr>
          <a:xfrm>
            <a:off x="851444" y="2060848"/>
            <a:ext cx="7662993" cy="1242969"/>
          </a:xfrm>
          <a:prstGeom prst="roundRect">
            <a:avLst>
              <a:gd name="adj" fmla="val 12800"/>
            </a:avLst>
          </a:prstGeom>
          <a:solidFill>
            <a:srgbClr val="FFFF00"/>
          </a:solidFill>
          <a:ln w="25400" cap="flat" cmpd="sng">
            <a:noFill/>
            <a:prstDash val="solid"/>
            <a:round/>
            <a:headEnd type="none" w="med" len="med"/>
            <a:tailEnd type="none" w="med" len="med"/>
          </a:ln>
        </p:spPr>
        <p:txBody>
          <a:bodyPr lIns="180000" tIns="36000" rIns="108000" bIns="36000" anchor="ctr" anchorCtr="0">
            <a:noAutofit/>
          </a:bodyPr>
          <a:lstStyle/>
          <a:p>
            <a:pPr algn="ctr">
              <a:buSzPct val="25000"/>
            </a:pPr>
            <a:r>
              <a:rPr lang="en-US" altLang="ja-JP" sz="3200" dirty="0"/>
              <a:t>It can be promoted by an open development of the brain architecture</a:t>
            </a:r>
            <a:endParaRPr lang="en-US" sz="3200" dirty="0"/>
          </a:p>
        </p:txBody>
      </p:sp>
      <p:sp>
        <p:nvSpPr>
          <p:cNvPr id="11" name="Shape 1667"/>
          <p:cNvSpPr/>
          <p:nvPr/>
        </p:nvSpPr>
        <p:spPr>
          <a:xfrm>
            <a:off x="851444" y="4941168"/>
            <a:ext cx="7825012" cy="1216408"/>
          </a:xfrm>
          <a:prstGeom prst="roundRect">
            <a:avLst>
              <a:gd name="adj" fmla="val 12800"/>
            </a:avLst>
          </a:prstGeom>
          <a:solidFill>
            <a:srgbClr val="FFFF00"/>
          </a:solidFill>
          <a:ln w="25400" cap="flat" cmpd="sng">
            <a:noFill/>
            <a:prstDash val="solid"/>
            <a:round/>
            <a:headEnd type="none" w="med" len="med"/>
            <a:tailEnd type="none" w="med" len="med"/>
          </a:ln>
        </p:spPr>
        <p:txBody>
          <a:bodyPr lIns="180000" tIns="36000" rIns="108000" bIns="36000" anchor="ctr" anchorCtr="0">
            <a:noAutofit/>
          </a:bodyPr>
          <a:lstStyle/>
          <a:p>
            <a:pPr algn="ctr">
              <a:buSzPct val="25000"/>
            </a:pPr>
            <a:r>
              <a:rPr lang="en-US" altLang="ja-JP" sz="3200" dirty="0"/>
              <a:t>We can build an intelligence similar to a human guided by neuroscientific knowledge</a:t>
            </a:r>
            <a:endParaRPr lang="en-US" sz="3200" dirty="0"/>
          </a:p>
        </p:txBody>
      </p:sp>
    </p:spTree>
    <p:extLst>
      <p:ext uri="{BB962C8B-B14F-4D97-AF65-F5344CB8AC3E}">
        <p14:creationId xmlns:p14="http://schemas.microsoft.com/office/powerpoint/2010/main" val="3652063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solidFill>
                  <a:srgbClr val="000000"/>
                </a:solidFill>
              </a:rPr>
              <a:t>Just before AGI comes true</a:t>
            </a:r>
            <a:endParaRPr kumimoji="1" lang="ja-JP" altLang="en-US" dirty="0">
              <a:solidFill>
                <a:srgbClr val="000000"/>
              </a:solidFill>
            </a:endParaRPr>
          </a:p>
        </p:txBody>
      </p:sp>
      <p:sp>
        <p:nvSpPr>
          <p:cNvPr id="3" name="コンテンツ プレースホルダー 2"/>
          <p:cNvSpPr>
            <a:spLocks noGrp="1"/>
          </p:cNvSpPr>
          <p:nvPr>
            <p:ph idx="1"/>
          </p:nvPr>
        </p:nvSpPr>
        <p:spPr>
          <a:xfrm>
            <a:off x="252624" y="758376"/>
            <a:ext cx="8686800" cy="5838976"/>
          </a:xfrm>
        </p:spPr>
        <p:txBody>
          <a:bodyPr>
            <a:normAutofit fontScale="62500" lnSpcReduction="20000"/>
          </a:bodyPr>
          <a:lstStyle/>
          <a:p>
            <a:pPr marL="0" indent="0">
              <a:lnSpc>
                <a:spcPct val="110000"/>
              </a:lnSpc>
              <a:buNone/>
            </a:pPr>
            <a:r>
              <a:rPr lang="en-US" altLang="ja-JP" sz="3800" dirty="0">
                <a:solidFill>
                  <a:srgbClr val="000000"/>
                </a:solidFill>
              </a:rPr>
              <a:t>What should we consider before really building an AGI?</a:t>
            </a:r>
          </a:p>
          <a:p>
            <a:pPr marL="0" indent="0">
              <a:lnSpc>
                <a:spcPct val="110000"/>
              </a:lnSpc>
              <a:buNone/>
            </a:pPr>
            <a:endParaRPr lang="en-US" altLang="ja-JP" sz="2000" dirty="0"/>
          </a:p>
          <a:p>
            <a:pPr>
              <a:lnSpc>
                <a:spcPct val="110000"/>
              </a:lnSpc>
            </a:pPr>
            <a:r>
              <a:rPr lang="en-US" altLang="ja-JP" dirty="0"/>
              <a:t>Cannot identify who will be the winner</a:t>
            </a:r>
          </a:p>
          <a:p>
            <a:pPr lvl="1">
              <a:lnSpc>
                <a:spcPct val="110000"/>
              </a:lnSpc>
            </a:pPr>
            <a:r>
              <a:rPr lang="en-US" altLang="ja-JP" dirty="0"/>
              <a:t>Organized research team</a:t>
            </a:r>
          </a:p>
          <a:p>
            <a:pPr lvl="1">
              <a:lnSpc>
                <a:spcPct val="110000"/>
              </a:lnSpc>
            </a:pPr>
            <a:r>
              <a:rPr lang="en-US" altLang="ja-JP" dirty="0"/>
              <a:t>A genius inspiration in a corner of the world</a:t>
            </a:r>
          </a:p>
          <a:p>
            <a:pPr lvl="1">
              <a:lnSpc>
                <a:spcPct val="110000"/>
              </a:lnSpc>
            </a:pPr>
            <a:r>
              <a:rPr lang="en-US" altLang="ja-JP" dirty="0"/>
              <a:t>Open collaboration</a:t>
            </a:r>
          </a:p>
          <a:p>
            <a:pPr lvl="2">
              <a:lnSpc>
                <a:spcPct val="110000"/>
              </a:lnSpc>
            </a:pPr>
            <a:endParaRPr lang="en-US" altLang="ja-JP" dirty="0"/>
          </a:p>
          <a:p>
            <a:pPr>
              <a:lnSpc>
                <a:spcPct val="110000"/>
              </a:lnSpc>
            </a:pPr>
            <a:r>
              <a:rPr lang="en-US" altLang="ja-JP" dirty="0"/>
              <a:t>What really happen in that moment?</a:t>
            </a:r>
          </a:p>
          <a:p>
            <a:pPr lvl="1">
              <a:lnSpc>
                <a:spcPct val="110000"/>
              </a:lnSpc>
            </a:pPr>
            <a:r>
              <a:rPr lang="en-US" altLang="ja-JP" dirty="0"/>
              <a:t>Recursive intelligence explosion like SF</a:t>
            </a:r>
          </a:p>
          <a:p>
            <a:pPr lvl="1">
              <a:lnSpc>
                <a:spcPct val="110000"/>
              </a:lnSpc>
            </a:pPr>
            <a:r>
              <a:rPr lang="en-US" altLang="ja-JP" dirty="0"/>
              <a:t>Gentle continual change</a:t>
            </a:r>
          </a:p>
          <a:p>
            <a:pPr lvl="2">
              <a:lnSpc>
                <a:spcPct val="110000"/>
              </a:lnSpc>
            </a:pPr>
            <a:endParaRPr lang="en-US" altLang="ja-JP" dirty="0"/>
          </a:p>
          <a:p>
            <a:pPr>
              <a:lnSpc>
                <a:spcPct val="110000"/>
              </a:lnSpc>
            </a:pPr>
            <a:r>
              <a:rPr lang="en-US" altLang="ja-JP" dirty="0"/>
              <a:t>If you complete the AGI tomorrow, how should you act?</a:t>
            </a:r>
          </a:p>
          <a:p>
            <a:pPr lvl="1">
              <a:lnSpc>
                <a:spcPct val="110000"/>
              </a:lnSpc>
            </a:pPr>
            <a:r>
              <a:rPr lang="en-US" altLang="ja-JP" dirty="0"/>
              <a:t>Who should you consult with?</a:t>
            </a:r>
          </a:p>
          <a:p>
            <a:pPr lvl="1">
              <a:lnSpc>
                <a:spcPct val="110000"/>
              </a:lnSpc>
            </a:pPr>
            <a:r>
              <a:rPr lang="en-US" altLang="ja-JP" dirty="0"/>
              <a:t>Should it be published immediately?</a:t>
            </a:r>
          </a:p>
          <a:p>
            <a:pPr lvl="2">
              <a:lnSpc>
                <a:spcPct val="110000"/>
              </a:lnSpc>
            </a:pPr>
            <a:endParaRPr lang="en-US" altLang="ja-JP" dirty="0"/>
          </a:p>
          <a:p>
            <a:pPr>
              <a:lnSpc>
                <a:spcPct val="110000"/>
              </a:lnSpc>
            </a:pPr>
            <a:r>
              <a:rPr lang="en-US" altLang="ja-JP" dirty="0"/>
              <a:t>Our WBAI </a:t>
            </a:r>
            <a:r>
              <a:rPr lang="en-US" altLang="ja-JP" dirty="0">
                <a:solidFill>
                  <a:srgbClr val="000000"/>
                </a:solidFill>
              </a:rPr>
              <a:t>was founded in 2015 to promote the completion of AGI in 2030 with open collaboration.</a:t>
            </a:r>
          </a:p>
          <a:p>
            <a:pPr lvl="1">
              <a:lnSpc>
                <a:spcPct val="110000"/>
              </a:lnSpc>
            </a:pPr>
            <a:r>
              <a:rPr lang="en-US" altLang="ja-JP" dirty="0">
                <a:solidFill>
                  <a:srgbClr val="000000"/>
                </a:solidFill>
              </a:rPr>
              <a:t>In the future, we can </a:t>
            </a:r>
            <a:r>
              <a:rPr lang="en-US" altLang="ja-JP" dirty="0"/>
              <a:t>also contribute to help spreading the completed AGI technology in a safe manner.</a:t>
            </a:r>
            <a:endParaRPr kumimoji="1" lang="en-US" altLang="ja-JP" dirty="0"/>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
        <p:nvSpPr>
          <p:cNvPr id="5" name="角丸四角形吹き出し 4"/>
          <p:cNvSpPr/>
          <p:nvPr/>
        </p:nvSpPr>
        <p:spPr>
          <a:xfrm>
            <a:off x="6228184" y="1340768"/>
            <a:ext cx="2915816" cy="2016224"/>
          </a:xfrm>
          <a:prstGeom prst="wedgeRoundRectCallout">
            <a:avLst>
              <a:gd name="adj1" fmla="val -67347"/>
              <a:gd name="adj2" fmla="val -39983"/>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a:latin typeface="ヒラギノ角ゴ Pro W3"/>
                <a:ea typeface="ヒラギノ角ゴ Pro W3"/>
                <a:cs typeface="ヒラギノ角ゴ Pro W3"/>
              </a:rPr>
              <a:t>Researchers who are candidates of </a:t>
            </a:r>
            <a:r>
              <a:rPr lang="en-US" altLang="ja-JP" dirty="0" smtClean="0">
                <a:latin typeface="ヒラギノ角ゴ Pro W3"/>
                <a:ea typeface="ヒラギノ角ゴ Pro W3"/>
                <a:cs typeface="ヒラギノ角ゴ Pro W3"/>
              </a:rPr>
              <a:t>pioneer </a:t>
            </a:r>
            <a:r>
              <a:rPr lang="en-US" altLang="ja-JP" dirty="0">
                <a:latin typeface="ヒラギノ角ゴ Pro W3"/>
                <a:ea typeface="ヒラギノ角ゴ Pro W3"/>
                <a:cs typeface="ヒラギノ角ゴ Pro W3"/>
              </a:rPr>
              <a:t>need to understand the impact of AGI well and know in advance how to convey it to the world properly.</a:t>
            </a:r>
            <a:endParaRPr kumimoji="1" lang="ja-JP" altLang="en-US"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963350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Neuroscience support story of AGI</a:t>
            </a:r>
            <a:endParaRPr kumimoji="1" lang="ja-JP" altLang="en-US" dirty="0"/>
          </a:p>
        </p:txBody>
      </p:sp>
      <p:sp>
        <p:nvSpPr>
          <p:cNvPr id="5" name="テキスト ボックス 4"/>
          <p:cNvSpPr txBox="1"/>
          <p:nvPr/>
        </p:nvSpPr>
        <p:spPr>
          <a:xfrm>
            <a:off x="395067" y="836712"/>
            <a:ext cx="8751114" cy="523220"/>
          </a:xfrm>
          <a:prstGeom prst="rect">
            <a:avLst/>
          </a:prstGeom>
          <a:noFill/>
        </p:spPr>
        <p:txBody>
          <a:bodyPr wrap="none" rtlCol="0">
            <a:spAutoFit/>
          </a:bodyPr>
          <a:lstStyle/>
          <a:p>
            <a:r>
              <a:rPr lang="en-US" altLang="ja-JP" sz="2800" dirty="0">
                <a:latin typeface="ヒラギノ角ゴ Pro W3"/>
                <a:ea typeface="ヒラギノ角ゴ Pro W3"/>
                <a:cs typeface="ヒラギノ角ゴ Pro W3"/>
              </a:rPr>
              <a:t>We are on the way of solving the jigsaw puzzle</a:t>
            </a:r>
            <a:endParaRPr kumimoji="1" lang="ja-JP" altLang="en-US" sz="2800" dirty="0">
              <a:latin typeface="ヒラギノ角ゴ Pro W3"/>
              <a:ea typeface="ヒラギノ角ゴ Pro W3"/>
              <a:cs typeface="ヒラギノ角ゴ Pro W3"/>
            </a:endParaRPr>
          </a:p>
        </p:txBody>
      </p:sp>
      <p:sp>
        <p:nvSpPr>
          <p:cNvPr id="6" name="テキスト ボックス 5"/>
          <p:cNvSpPr txBox="1"/>
          <p:nvPr/>
        </p:nvSpPr>
        <p:spPr>
          <a:xfrm>
            <a:off x="5580112" y="2564904"/>
            <a:ext cx="3563888" cy="2246769"/>
          </a:xfrm>
          <a:prstGeom prst="rect">
            <a:avLst/>
          </a:prstGeom>
          <a:noFill/>
        </p:spPr>
        <p:txBody>
          <a:bodyPr wrap="square" rtlCol="0">
            <a:spAutoFit/>
          </a:bodyPr>
          <a:lstStyle/>
          <a:p>
            <a:pPr marL="342900" indent="-342900">
              <a:buFont typeface="+mj-lt"/>
              <a:buAutoNum type="arabicPeriod"/>
            </a:pPr>
            <a:r>
              <a:rPr lang="en-US" altLang="ja-JP" sz="2000" dirty="0">
                <a:latin typeface="ヒラギノ角ゴ Pro W3"/>
                <a:ea typeface="ヒラギノ角ゴ Pro W3"/>
                <a:cs typeface="ヒラギノ角ゴ Pro W3"/>
              </a:rPr>
              <a:t>Steadily build up from the periphery </a:t>
            </a:r>
            <a:br>
              <a:rPr lang="en-US" altLang="ja-JP" sz="2000" dirty="0">
                <a:latin typeface="ヒラギノ角ゴ Pro W3"/>
                <a:ea typeface="ヒラギノ角ゴ Pro W3"/>
                <a:cs typeface="ヒラギノ角ゴ Pro W3"/>
              </a:rPr>
            </a:br>
            <a:r>
              <a:rPr lang="en-US" altLang="ja-JP" sz="2000" dirty="0">
                <a:latin typeface="ヒラギノ角ゴ Pro W3"/>
                <a:ea typeface="ヒラギノ角ゴ Pro W3"/>
                <a:cs typeface="ヒラギノ角ゴ Pro W3"/>
              </a:rPr>
              <a:t>→ Neuroscience</a:t>
            </a:r>
          </a:p>
          <a:p>
            <a:pPr marL="342900" indent="-342900">
              <a:buFont typeface="+mj-lt"/>
              <a:buAutoNum type="arabicPeriod"/>
            </a:pPr>
            <a:endParaRPr lang="en-US" altLang="ja-JP" sz="2000" dirty="0">
              <a:latin typeface="ヒラギノ角ゴ Pro W3"/>
              <a:ea typeface="ヒラギノ角ゴ Pro W3"/>
              <a:cs typeface="ヒラギノ角ゴ Pro W3"/>
            </a:endParaRPr>
          </a:p>
          <a:p>
            <a:pPr marL="342900" indent="-342900">
              <a:buFont typeface="+mj-lt"/>
              <a:buAutoNum type="arabicPeriod"/>
            </a:pPr>
            <a:r>
              <a:rPr lang="en-US" altLang="ja-JP" sz="2000" dirty="0">
                <a:latin typeface="ヒラギノ角ゴ Pro W3"/>
                <a:ea typeface="ヒラギノ角ゴ Pro W3"/>
                <a:cs typeface="ヒラギノ角ゴ Pro W3"/>
              </a:rPr>
              <a:t>Finding meaningful links </a:t>
            </a:r>
            <a:br>
              <a:rPr lang="en-US" altLang="ja-JP" sz="2000" dirty="0">
                <a:latin typeface="ヒラギノ角ゴ Pro W3"/>
                <a:ea typeface="ヒラギノ角ゴ Pro W3"/>
                <a:cs typeface="ヒラギノ角ゴ Pro W3"/>
              </a:rPr>
            </a:br>
            <a:r>
              <a:rPr lang="en-US" altLang="ja-JP" sz="2000" dirty="0">
                <a:latin typeface="ヒラギノ角ゴ Pro W3"/>
                <a:ea typeface="ヒラギノ角ゴ Pro W3"/>
                <a:cs typeface="ヒラギノ角ゴ Pro W3"/>
              </a:rPr>
              <a:t>→ AI story  (constructive approach)</a:t>
            </a:r>
            <a:endParaRPr kumimoji="1" lang="ja-JP" altLang="en-US" sz="2000" dirty="0">
              <a:solidFill>
                <a:srgbClr val="FF0000"/>
              </a:solidFill>
              <a:latin typeface="ヒラギノ角ゴ Pro W3"/>
              <a:ea typeface="ヒラギノ角ゴ Pro W3"/>
              <a:cs typeface="ヒラギノ角ゴ Pro W3"/>
            </a:endParaRPr>
          </a:p>
        </p:txBody>
      </p:sp>
      <p:pic>
        <p:nvPicPr>
          <p:cNvPr id="7" name="図 6"/>
          <p:cNvPicPr>
            <a:picLocks noChangeAspect="1"/>
          </p:cNvPicPr>
          <p:nvPr/>
        </p:nvPicPr>
        <p:blipFill>
          <a:blip r:embed="rId2"/>
          <a:stretch>
            <a:fillRect/>
          </a:stretch>
        </p:blipFill>
        <p:spPr>
          <a:xfrm>
            <a:off x="251520" y="1556792"/>
            <a:ext cx="5085184" cy="5085184"/>
          </a:xfrm>
          <a:prstGeom prst="rect">
            <a:avLst/>
          </a:prstGeom>
        </p:spPr>
      </p:pic>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419182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At the end</a:t>
            </a:r>
            <a:endParaRPr kumimoji="1" lang="ja-JP" altLang="en-US" dirty="0"/>
          </a:p>
        </p:txBody>
      </p:sp>
      <p:sp>
        <p:nvSpPr>
          <p:cNvPr id="3" name="コンテンツ プレースホルダー 2"/>
          <p:cNvSpPr>
            <a:spLocks noGrp="1"/>
          </p:cNvSpPr>
          <p:nvPr>
            <p:ph idx="1"/>
          </p:nvPr>
        </p:nvSpPr>
        <p:spPr>
          <a:xfrm>
            <a:off x="252624" y="758376"/>
            <a:ext cx="8686800" cy="5478936"/>
          </a:xfrm>
        </p:spPr>
        <p:txBody>
          <a:bodyPr>
            <a:normAutofit lnSpcReduction="10000"/>
          </a:bodyPr>
          <a:lstStyle/>
          <a:p>
            <a:pPr lvl="2">
              <a:lnSpc>
                <a:spcPct val="120000"/>
              </a:lnSpc>
            </a:pPr>
            <a:endParaRPr lang="en-US" altLang="ja-JP" dirty="0" smtClean="0"/>
          </a:p>
          <a:p>
            <a:pPr>
              <a:lnSpc>
                <a:spcPct val="120000"/>
              </a:lnSpc>
            </a:pPr>
            <a:r>
              <a:rPr lang="en-US" altLang="ja-JP" dirty="0" smtClean="0"/>
              <a:t>Open co-creation of AGI guided by brain can be beneficial for humanity.</a:t>
            </a:r>
          </a:p>
          <a:p>
            <a:pPr lvl="2">
              <a:lnSpc>
                <a:spcPct val="120000"/>
              </a:lnSpc>
            </a:pPr>
            <a:endParaRPr lang="en-US" altLang="ja-JP" dirty="0" smtClean="0"/>
          </a:p>
          <a:p>
            <a:pPr>
              <a:lnSpc>
                <a:spcPct val="120000"/>
              </a:lnSpc>
            </a:pPr>
            <a:r>
              <a:rPr lang="en-US" altLang="ja-JP" dirty="0" smtClean="0"/>
              <a:t>Collaboration </a:t>
            </a:r>
            <a:r>
              <a:rPr lang="en-US" altLang="ja-JP" dirty="0"/>
              <a:t>of neuroscientist and AI researcher have been and become to be more </a:t>
            </a:r>
            <a:r>
              <a:rPr lang="en-US" altLang="ja-JP" dirty="0" smtClean="0"/>
              <a:t>meaningful.</a:t>
            </a:r>
          </a:p>
          <a:p>
            <a:pPr>
              <a:lnSpc>
                <a:spcPct val="120000"/>
              </a:lnSpc>
            </a:pPr>
            <a:endParaRPr lang="en-US" altLang="ja-JP" dirty="0"/>
          </a:p>
          <a:p>
            <a:pPr marL="0" indent="0">
              <a:lnSpc>
                <a:spcPct val="120000"/>
              </a:lnSpc>
              <a:buNone/>
            </a:pPr>
            <a:r>
              <a:rPr lang="ja-JP" altLang="ja-JP" dirty="0" smtClean="0"/>
              <a:t>　</a:t>
            </a:r>
            <a:endParaRPr lang="en-US" altLang="ja-JP" dirty="0" smtClean="0"/>
          </a:p>
          <a:p>
            <a:pPr lvl="2">
              <a:lnSpc>
                <a:spcPct val="120000"/>
              </a:lnSpc>
            </a:pPr>
            <a:endParaRPr lang="en-US" altLang="ja-JP" dirty="0" smtClean="0"/>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rPr>
              <a:t>Gatsby-Kaken Joint Workshop on AI and Neuroscience </a:t>
            </a:r>
            <a:endParaRPr lang="ja-JP" altLang="en-US">
              <a:solidFill>
                <a:prstClr val="black">
                  <a:tint val="75000"/>
                </a:prstClr>
              </a:solidFill>
            </a:endParaRPr>
          </a:p>
        </p:txBody>
      </p:sp>
    </p:spTree>
    <p:extLst>
      <p:ext uri="{BB962C8B-B14F-4D97-AF65-F5344CB8AC3E}">
        <p14:creationId xmlns:p14="http://schemas.microsoft.com/office/powerpoint/2010/main" val="33048701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7091987" y="1916832"/>
            <a:ext cx="1800493" cy="523220"/>
          </a:xfrm>
          <a:prstGeom prst="rect">
            <a:avLst/>
          </a:prstGeom>
          <a:noFill/>
        </p:spPr>
        <p:txBody>
          <a:bodyPr wrap="none" rtlCol="0">
            <a:spAutoFit/>
          </a:bodyPr>
          <a:lstStyle/>
          <a:p>
            <a:r>
              <a:rPr kumimoji="1" lang="en-US" altLang="ja-JP" sz="2800" dirty="0" smtClean="0"/>
              <a:t>2007-2011</a:t>
            </a:r>
            <a:endParaRPr kumimoji="1" lang="ja-JP" altLang="en-US" sz="2800" dirty="0"/>
          </a:p>
        </p:txBody>
      </p:sp>
      <p:pic>
        <p:nvPicPr>
          <p:cNvPr id="112" name="Picture 16" descr="precuneus1"/>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567983" y="2124188"/>
            <a:ext cx="2485174" cy="259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p:cNvGrpSpPr/>
          <p:nvPr/>
        </p:nvGrpSpPr>
        <p:grpSpPr>
          <a:xfrm>
            <a:off x="3918510" y="3897706"/>
            <a:ext cx="281037" cy="384920"/>
            <a:chOff x="906587" y="4484240"/>
            <a:chExt cx="281037" cy="384920"/>
          </a:xfrm>
          <a:scene3d>
            <a:camera prst="orthographicFront">
              <a:rot lat="0" lon="0" rev="1500000"/>
            </a:camera>
            <a:lightRig rig="threePt" dir="t"/>
          </a:scene3d>
        </p:grpSpPr>
        <p:sp>
          <p:nvSpPr>
            <p:cNvPr id="113" name="Oval 17"/>
            <p:cNvSpPr>
              <a:spLocks noChangeArrowheads="1"/>
            </p:cNvSpPr>
            <p:nvPr/>
          </p:nvSpPr>
          <p:spPr bwMode="auto">
            <a:xfrm>
              <a:off x="906587" y="4484240"/>
              <a:ext cx="281037" cy="384920"/>
            </a:xfrm>
            <a:prstGeom prst="ellipse">
              <a:avLst/>
            </a:prstGeom>
            <a:solidFill>
              <a:schemeClr val="bg1"/>
            </a:solidFill>
            <a:ln w="28575">
              <a:solidFill>
                <a:schemeClr val="tx1"/>
              </a:solidFill>
              <a:round/>
              <a:headEnd/>
              <a:tailEnd/>
            </a:ln>
          </p:spPr>
          <p:txBody>
            <a:bodyPr wrap="none" anchor="ctr"/>
            <a:lstStyle/>
            <a:p>
              <a:pPr algn="ctr" fontAlgn="ctr"/>
              <a:endParaRPr lang="ja-JP" altLang="en-US" sz="1400"/>
            </a:p>
          </p:txBody>
        </p:sp>
        <p:sp>
          <p:nvSpPr>
            <p:cNvPr id="114" name="Oval 18"/>
            <p:cNvSpPr>
              <a:spLocks noChangeArrowheads="1"/>
            </p:cNvSpPr>
            <p:nvPr/>
          </p:nvSpPr>
          <p:spPr bwMode="auto">
            <a:xfrm>
              <a:off x="946736" y="4616831"/>
              <a:ext cx="92340" cy="96933"/>
            </a:xfrm>
            <a:prstGeom prst="ellipse">
              <a:avLst/>
            </a:prstGeom>
            <a:solidFill>
              <a:schemeClr val="tx1"/>
            </a:solidFill>
            <a:ln w="9525">
              <a:solidFill>
                <a:schemeClr val="tx1"/>
              </a:solidFill>
              <a:round/>
              <a:headEnd/>
              <a:tailEnd/>
            </a:ln>
          </p:spPr>
          <p:txBody>
            <a:bodyPr wrap="none" anchor="ctr"/>
            <a:lstStyle/>
            <a:p>
              <a:pPr algn="ctr" fontAlgn="ctr"/>
              <a:endParaRPr lang="ja-JP" altLang="en-US" sz="1400"/>
            </a:p>
          </p:txBody>
        </p:sp>
      </p:grpSp>
      <p:sp>
        <p:nvSpPr>
          <p:cNvPr id="115" name="右矢印 114"/>
          <p:cNvSpPr/>
          <p:nvPr/>
        </p:nvSpPr>
        <p:spPr>
          <a:xfrm rot="20653059">
            <a:off x="4166136" y="3821950"/>
            <a:ext cx="1638170" cy="169077"/>
          </a:xfrm>
          <a:prstGeom prst="rightArrow">
            <a:avLst>
              <a:gd name="adj1" fmla="val 38709"/>
              <a:gd name="adj2" fmla="val 101613"/>
            </a:avLst>
          </a:prstGeom>
          <a:solidFill>
            <a:schemeClr val="bg1">
              <a:lumMod val="85000"/>
            </a:schemeClr>
          </a:solidFill>
          <a:ln>
            <a:solidFill>
              <a:srgbClr val="0070C0"/>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16" name="右矢印 115"/>
          <p:cNvSpPr/>
          <p:nvPr/>
        </p:nvSpPr>
        <p:spPr>
          <a:xfrm rot="14826372">
            <a:off x="5449517" y="3099577"/>
            <a:ext cx="727910" cy="174713"/>
          </a:xfrm>
          <a:prstGeom prst="rightArrow">
            <a:avLst>
              <a:gd name="adj1" fmla="val 34000"/>
              <a:gd name="adj2" fmla="val 114000"/>
            </a:avLst>
          </a:prstGeom>
          <a:solidFill>
            <a:srgbClr val="FFCCFF"/>
          </a:solidFill>
          <a:ln>
            <a:solidFill>
              <a:srgbClr val="0070C0"/>
            </a:solidFill>
          </a:ln>
          <a:effectLst>
            <a:outerShdw blurRad="50800" dist="38100" dir="2700000"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17" name="右矢印 116"/>
          <p:cNvSpPr/>
          <p:nvPr/>
        </p:nvSpPr>
        <p:spPr>
          <a:xfrm rot="21037859" flipH="1">
            <a:off x="4594701" y="2732549"/>
            <a:ext cx="872519" cy="191692"/>
          </a:xfrm>
          <a:prstGeom prst="rightArrow">
            <a:avLst>
              <a:gd name="adj1" fmla="val 43104"/>
              <a:gd name="adj2" fmla="val 105173"/>
            </a:avLst>
          </a:prstGeom>
          <a:solidFill>
            <a:schemeClr val="bg1">
              <a:lumMod val="85000"/>
            </a:schemeClr>
          </a:solidFill>
          <a:ln>
            <a:solidFill>
              <a:srgbClr val="0070C0"/>
            </a:solid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18" name="テキスト ボックス 117"/>
          <p:cNvSpPr txBox="1">
            <a:spLocks noChangeArrowheads="1"/>
          </p:cNvSpPr>
          <p:nvPr/>
        </p:nvSpPr>
        <p:spPr bwMode="auto">
          <a:xfrm>
            <a:off x="3232909" y="3706562"/>
            <a:ext cx="887832" cy="399551"/>
          </a:xfrm>
          <a:prstGeom prst="rect">
            <a:avLst/>
          </a:prstGeom>
          <a:noFill/>
          <a:ln>
            <a:noFill/>
          </a:ln>
          <a:extLst/>
        </p:spPr>
        <p:txBody>
          <a:bodyPr anchor="ctr">
            <a:spAutoFit/>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pPr algn="ctr" fontAlgn="auto">
              <a:spcBef>
                <a:spcPts val="0"/>
              </a:spcBef>
              <a:spcAft>
                <a:spcPts val="0"/>
              </a:spcAft>
              <a:defRPr/>
            </a:pPr>
            <a:r>
              <a:rPr lang="en-US" altLang="ja-JP" sz="1600" i="1" dirty="0">
                <a:latin typeface="+mn-ea"/>
                <a:ea typeface="+mn-ea"/>
                <a:cs typeface="ヒラギノ丸ゴ Pro W4" charset="0"/>
              </a:rPr>
              <a:t>Eye</a:t>
            </a:r>
            <a:endParaRPr lang="ja-JP" altLang="en-US" sz="1600" i="1" dirty="0">
              <a:latin typeface="+mn-ea"/>
              <a:ea typeface="+mn-ea"/>
              <a:cs typeface="ヒラギノ丸ゴ Pro W4" charset="0"/>
            </a:endParaRPr>
          </a:p>
        </p:txBody>
      </p:sp>
      <p:sp>
        <p:nvSpPr>
          <p:cNvPr id="119" name="テキスト ボックス 13"/>
          <p:cNvSpPr txBox="1">
            <a:spLocks noChangeArrowheads="1"/>
          </p:cNvSpPr>
          <p:nvPr/>
        </p:nvSpPr>
        <p:spPr bwMode="auto">
          <a:xfrm>
            <a:off x="5580938" y="3516826"/>
            <a:ext cx="936517" cy="338554"/>
          </a:xfrm>
          <a:prstGeom prst="rect">
            <a:avLst/>
          </a:prstGeom>
          <a:noFill/>
          <a:ln>
            <a:noFill/>
          </a:ln>
          <a:extLst/>
        </p:spPr>
        <p:txBody>
          <a:bodyPr wrap="square" anchor="ctr">
            <a:spAutoFit/>
          </a:bodyPr>
          <a:lstStyle>
            <a:lvl1pPr>
              <a:defRPr kumimoji="1" sz="2400">
                <a:solidFill>
                  <a:schemeClr val="tx1"/>
                </a:solidFill>
                <a:latin typeface="Times" charset="0"/>
                <a:ea typeface="Osaka" charset="0"/>
                <a:cs typeface="Osaka" charset="0"/>
              </a:defRPr>
            </a:lvl1pPr>
            <a:lvl2pPr marL="37931725" indent="-37474525">
              <a:defRPr kumimoji="1" sz="2400">
                <a:solidFill>
                  <a:schemeClr val="tx1"/>
                </a:solidFill>
                <a:latin typeface="Times" charset="0"/>
                <a:ea typeface="Osaka" charset="0"/>
                <a:cs typeface="Osaka" charset="0"/>
              </a:defRPr>
            </a:lvl2pPr>
            <a:lvl3pPr>
              <a:defRPr kumimoji="1" sz="2400">
                <a:solidFill>
                  <a:schemeClr val="tx1"/>
                </a:solidFill>
                <a:latin typeface="Times" charset="0"/>
                <a:ea typeface="Osaka" charset="0"/>
                <a:cs typeface="Osaka" charset="0"/>
              </a:defRPr>
            </a:lvl3pPr>
            <a:lvl4pPr>
              <a:defRPr kumimoji="1" sz="2400">
                <a:solidFill>
                  <a:schemeClr val="tx1"/>
                </a:solidFill>
                <a:latin typeface="Times" charset="0"/>
                <a:ea typeface="Osaka" charset="0"/>
                <a:cs typeface="Osaka" charset="0"/>
              </a:defRPr>
            </a:lvl4pPr>
            <a:lvl5pPr>
              <a:defRPr kumimoji="1" sz="2400">
                <a:solidFill>
                  <a:schemeClr val="tx1"/>
                </a:solidFill>
                <a:latin typeface="Times" charset="0"/>
                <a:ea typeface="Osaka" charset="0"/>
                <a:cs typeface="Osaka" charset="0"/>
              </a:defRPr>
            </a:lvl5pPr>
            <a:lvl6pPr marL="457200" fontAlgn="base">
              <a:spcBef>
                <a:spcPct val="0"/>
              </a:spcBef>
              <a:spcAft>
                <a:spcPct val="0"/>
              </a:spcAft>
              <a:defRPr kumimoji="1" sz="2400">
                <a:solidFill>
                  <a:schemeClr val="tx1"/>
                </a:solidFill>
                <a:latin typeface="Times" charset="0"/>
                <a:ea typeface="Osaka" charset="0"/>
                <a:cs typeface="Osaka" charset="0"/>
              </a:defRPr>
            </a:lvl6pPr>
            <a:lvl7pPr marL="914400" fontAlgn="base">
              <a:spcBef>
                <a:spcPct val="0"/>
              </a:spcBef>
              <a:spcAft>
                <a:spcPct val="0"/>
              </a:spcAft>
              <a:defRPr kumimoji="1" sz="2400">
                <a:solidFill>
                  <a:schemeClr val="tx1"/>
                </a:solidFill>
                <a:latin typeface="Times" charset="0"/>
                <a:ea typeface="Osaka" charset="0"/>
                <a:cs typeface="Osaka" charset="0"/>
              </a:defRPr>
            </a:lvl7pPr>
            <a:lvl8pPr marL="1371600" fontAlgn="base">
              <a:spcBef>
                <a:spcPct val="0"/>
              </a:spcBef>
              <a:spcAft>
                <a:spcPct val="0"/>
              </a:spcAft>
              <a:defRPr kumimoji="1" sz="2400">
                <a:solidFill>
                  <a:schemeClr val="tx1"/>
                </a:solidFill>
                <a:latin typeface="Times" charset="0"/>
                <a:ea typeface="Osaka" charset="0"/>
                <a:cs typeface="Osaka" charset="0"/>
              </a:defRPr>
            </a:lvl8pPr>
            <a:lvl9pPr marL="1828800" fontAlgn="base">
              <a:spcBef>
                <a:spcPct val="0"/>
              </a:spcBef>
              <a:spcAft>
                <a:spcPct val="0"/>
              </a:spcAft>
              <a:defRPr kumimoji="1" sz="2400">
                <a:solidFill>
                  <a:schemeClr val="tx1"/>
                </a:solidFill>
                <a:latin typeface="Times" charset="0"/>
                <a:ea typeface="Osaka" charset="0"/>
                <a:cs typeface="Osaka" charset="0"/>
              </a:defRPr>
            </a:lvl9pPr>
          </a:lstStyle>
          <a:p>
            <a:pPr algn="ctr" fontAlgn="auto">
              <a:spcBef>
                <a:spcPts val="0"/>
              </a:spcBef>
              <a:spcAft>
                <a:spcPts val="0"/>
              </a:spcAft>
              <a:defRPr/>
            </a:pPr>
            <a:r>
              <a:rPr lang="en-US" altLang="ja-JP" sz="1600" i="1" dirty="0">
                <a:latin typeface="+mn-ea"/>
                <a:ea typeface="+mn-ea"/>
                <a:cs typeface="ヒラギノ丸ゴ Pro W4" charset="0"/>
              </a:rPr>
              <a:t>V1</a:t>
            </a:r>
            <a:endParaRPr lang="ja-JP" altLang="en-US" sz="1600" i="1" dirty="0">
              <a:latin typeface="+mn-ea"/>
              <a:ea typeface="+mn-ea"/>
              <a:cs typeface="ヒラギノ丸ゴ Pro W4" charset="0"/>
            </a:endParaRPr>
          </a:p>
        </p:txBody>
      </p:sp>
      <p:sp>
        <p:nvSpPr>
          <p:cNvPr id="124" name="Line 26"/>
          <p:cNvSpPr>
            <a:spLocks noChangeShapeType="1"/>
          </p:cNvSpPr>
          <p:nvPr/>
        </p:nvSpPr>
        <p:spPr bwMode="auto">
          <a:xfrm>
            <a:off x="3849839" y="1945852"/>
            <a:ext cx="606806" cy="98917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p>
        </p:txBody>
      </p:sp>
      <p:sp>
        <p:nvSpPr>
          <p:cNvPr id="126" name="Oval 24"/>
          <p:cNvSpPr>
            <a:spLocks noChangeArrowheads="1"/>
          </p:cNvSpPr>
          <p:nvPr/>
        </p:nvSpPr>
        <p:spPr bwMode="auto">
          <a:xfrm>
            <a:off x="4407372" y="2911153"/>
            <a:ext cx="136278" cy="185016"/>
          </a:xfrm>
          <a:prstGeom prst="ellipse">
            <a:avLst/>
          </a:prstGeom>
          <a:solidFill>
            <a:srgbClr val="FF0000"/>
          </a:solidFill>
          <a:ln w="9525">
            <a:solidFill>
              <a:srgbClr val="FF0000"/>
            </a:solidFill>
            <a:round/>
            <a:headEnd/>
            <a:tailEnd/>
          </a:ln>
        </p:spPr>
        <p:txBody>
          <a:bodyPr wrap="none" anchor="ctr"/>
          <a:lstStyle/>
          <a:p>
            <a:pPr algn="ctr" fontAlgn="ctr"/>
            <a:endParaRPr lang="ja-JP" altLang="en-US" sz="1400"/>
          </a:p>
        </p:txBody>
      </p:sp>
      <p:sp>
        <p:nvSpPr>
          <p:cNvPr id="128" name="Oval 24"/>
          <p:cNvSpPr>
            <a:spLocks noChangeArrowheads="1"/>
          </p:cNvSpPr>
          <p:nvPr/>
        </p:nvSpPr>
        <p:spPr bwMode="auto">
          <a:xfrm>
            <a:off x="5621869" y="2617789"/>
            <a:ext cx="136278" cy="185016"/>
          </a:xfrm>
          <a:prstGeom prst="ellipse">
            <a:avLst/>
          </a:prstGeom>
          <a:solidFill>
            <a:srgbClr val="0000FF"/>
          </a:solidFill>
          <a:ln w="19050">
            <a:solidFill>
              <a:schemeClr val="bg1"/>
            </a:solidFill>
            <a:round/>
            <a:headEnd/>
            <a:tailEnd/>
          </a:ln>
        </p:spPr>
        <p:txBody>
          <a:bodyPr wrap="none" anchor="ctr"/>
          <a:lstStyle/>
          <a:p>
            <a:pPr algn="ctr" fontAlgn="ctr"/>
            <a:endParaRPr lang="ja-JP" altLang="en-US" sz="1400"/>
          </a:p>
        </p:txBody>
      </p:sp>
      <p:sp>
        <p:nvSpPr>
          <p:cNvPr id="2" name="タイトル 1"/>
          <p:cNvSpPr>
            <a:spLocks noGrp="1"/>
          </p:cNvSpPr>
          <p:nvPr>
            <p:ph type="title"/>
          </p:nvPr>
        </p:nvSpPr>
        <p:spPr/>
        <p:txBody>
          <a:bodyPr/>
          <a:lstStyle/>
          <a:p>
            <a:r>
              <a:rPr lang="ja-JP" altLang="en-US" dirty="0"/>
              <a:t>直感力を実現した深層学習</a:t>
            </a:r>
            <a:endParaRPr lang="en-US" altLang="ja-JP" dirty="0"/>
          </a:p>
        </p:txBody>
      </p:sp>
      <p:sp>
        <p:nvSpPr>
          <p:cNvPr id="7" name="フッター プレースホルダー 6"/>
          <p:cNvSpPr>
            <a:spLocks noGrp="1"/>
          </p:cNvSpPr>
          <p:nvPr>
            <p:ph type="ftr" sz="quarter" idx="11"/>
          </p:nvPr>
        </p:nvSpPr>
        <p:spPr/>
        <p:txBody>
          <a:bodyPr/>
          <a:lstStyle/>
          <a:p>
            <a:r>
              <a:rPr lang="en-US" altLang="ja-JP"/>
              <a:t>Gatsby-Kaken Joint Workshop on AI and Neuroscience </a:t>
            </a:r>
            <a:endParaRPr lang="de-DE" altLang="ja-JP"/>
          </a:p>
        </p:txBody>
      </p:sp>
      <p:sp>
        <p:nvSpPr>
          <p:cNvPr id="123" name="Text Box 25"/>
          <p:cNvSpPr txBox="1">
            <a:spLocks noChangeArrowheads="1"/>
          </p:cNvSpPr>
          <p:nvPr/>
        </p:nvSpPr>
        <p:spPr bwMode="auto">
          <a:xfrm>
            <a:off x="2942883" y="1412776"/>
            <a:ext cx="191714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rgbClr val="000000"/>
                </a:solidFill>
                <a:latin typeface="ＭＳ Ｐゴシック" pitchFamily="50" charset="-128"/>
                <a:ea typeface="ＭＳ Ｐゴシック" pitchFamily="50" charset="-128"/>
              </a:defRPr>
            </a:lvl1pPr>
            <a:lvl2pPr marL="742950" indent="-285750">
              <a:defRPr kumimoji="1">
                <a:solidFill>
                  <a:srgbClr val="000000"/>
                </a:solidFill>
                <a:latin typeface="ＭＳ Ｐゴシック" pitchFamily="50" charset="-128"/>
                <a:ea typeface="ＭＳ Ｐゴシック" pitchFamily="50" charset="-128"/>
              </a:defRPr>
            </a:lvl2pPr>
            <a:lvl3pPr marL="1143000" indent="-228600">
              <a:defRPr kumimoji="1">
                <a:solidFill>
                  <a:srgbClr val="000000"/>
                </a:solidFill>
                <a:latin typeface="ＭＳ Ｐゴシック" pitchFamily="50" charset="-128"/>
                <a:ea typeface="ＭＳ Ｐゴシック" pitchFamily="50" charset="-128"/>
              </a:defRPr>
            </a:lvl3pPr>
            <a:lvl4pPr marL="1600200" indent="-228600">
              <a:defRPr kumimoji="1">
                <a:solidFill>
                  <a:srgbClr val="000000"/>
                </a:solidFill>
                <a:latin typeface="ＭＳ Ｐゴシック" pitchFamily="50" charset="-128"/>
                <a:ea typeface="ＭＳ Ｐゴシック" pitchFamily="50" charset="-128"/>
              </a:defRPr>
            </a:lvl4pPr>
            <a:lvl5pPr marL="2057400" indent="-228600">
              <a:defRPr kumimoji="1">
                <a:solidFill>
                  <a:srgbClr val="000000"/>
                </a:solidFill>
                <a:latin typeface="ＭＳ Ｐゴシック" pitchFamily="50" charset="-128"/>
                <a:ea typeface="ＭＳ Ｐゴシック" pitchFamily="50" charset="-128"/>
              </a:defRPr>
            </a:lvl5pPr>
            <a:lvl6pPr marL="25146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6pPr>
            <a:lvl7pPr marL="29718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7pPr>
            <a:lvl8pPr marL="34290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8pPr>
            <a:lvl9pPr marL="38862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9pPr>
          </a:lstStyle>
          <a:p>
            <a:r>
              <a:rPr lang="en-US" altLang="ja-JP" sz="1800" u="sng" dirty="0">
                <a:solidFill>
                  <a:srgbClr val="FF0000"/>
                </a:solidFill>
                <a:latin typeface="Arial" pitchFamily="34" charset="0"/>
              </a:rPr>
              <a:t>Caudate nucleus</a:t>
            </a:r>
          </a:p>
          <a:p>
            <a:r>
              <a:rPr lang="en-US" altLang="ja-JP" sz="1400" dirty="0">
                <a:solidFill>
                  <a:srgbClr val="FF0000"/>
                </a:solidFill>
                <a:latin typeface="Arial" pitchFamily="34" charset="0"/>
              </a:rPr>
              <a:t>Select next move</a:t>
            </a:r>
          </a:p>
        </p:txBody>
      </p:sp>
      <p:sp>
        <p:nvSpPr>
          <p:cNvPr id="125" name="Text Box 30"/>
          <p:cNvSpPr txBox="1">
            <a:spLocks noChangeArrowheads="1"/>
          </p:cNvSpPr>
          <p:nvPr/>
        </p:nvSpPr>
        <p:spPr bwMode="auto">
          <a:xfrm>
            <a:off x="4919626" y="1390355"/>
            <a:ext cx="17406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rgbClr val="000000"/>
                </a:solidFill>
                <a:latin typeface="ＭＳ Ｐゴシック" pitchFamily="50" charset="-128"/>
                <a:ea typeface="ＭＳ Ｐゴシック" pitchFamily="50" charset="-128"/>
              </a:defRPr>
            </a:lvl1pPr>
            <a:lvl2pPr marL="742950" indent="-285750">
              <a:defRPr kumimoji="1">
                <a:solidFill>
                  <a:srgbClr val="000000"/>
                </a:solidFill>
                <a:latin typeface="ＭＳ Ｐゴシック" pitchFamily="50" charset="-128"/>
                <a:ea typeface="ＭＳ Ｐゴシック" pitchFamily="50" charset="-128"/>
              </a:defRPr>
            </a:lvl2pPr>
            <a:lvl3pPr marL="1143000" indent="-228600">
              <a:defRPr kumimoji="1">
                <a:solidFill>
                  <a:srgbClr val="000000"/>
                </a:solidFill>
                <a:latin typeface="ＭＳ Ｐゴシック" pitchFamily="50" charset="-128"/>
                <a:ea typeface="ＭＳ Ｐゴシック" pitchFamily="50" charset="-128"/>
              </a:defRPr>
            </a:lvl3pPr>
            <a:lvl4pPr marL="1600200" indent="-228600">
              <a:defRPr kumimoji="1">
                <a:solidFill>
                  <a:srgbClr val="000000"/>
                </a:solidFill>
                <a:latin typeface="ＭＳ Ｐゴシック" pitchFamily="50" charset="-128"/>
                <a:ea typeface="ＭＳ Ｐゴシック" pitchFamily="50" charset="-128"/>
              </a:defRPr>
            </a:lvl4pPr>
            <a:lvl5pPr marL="2057400" indent="-228600">
              <a:defRPr kumimoji="1">
                <a:solidFill>
                  <a:srgbClr val="000000"/>
                </a:solidFill>
                <a:latin typeface="ＭＳ Ｐゴシック" pitchFamily="50" charset="-128"/>
                <a:ea typeface="ＭＳ Ｐゴシック" pitchFamily="50" charset="-128"/>
              </a:defRPr>
            </a:lvl5pPr>
            <a:lvl6pPr marL="25146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6pPr>
            <a:lvl7pPr marL="29718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7pPr>
            <a:lvl8pPr marL="34290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8pPr>
            <a:lvl9pPr marL="3886200" indent="-228600" fontAlgn="base">
              <a:spcBef>
                <a:spcPct val="0"/>
              </a:spcBef>
              <a:spcAft>
                <a:spcPct val="0"/>
              </a:spcAft>
              <a:defRPr kumimoji="1">
                <a:solidFill>
                  <a:srgbClr val="000000"/>
                </a:solidFill>
                <a:latin typeface="ＭＳ Ｐゴシック" pitchFamily="50" charset="-128"/>
                <a:ea typeface="ＭＳ Ｐゴシック" pitchFamily="50" charset="-128"/>
              </a:defRPr>
            </a:lvl9pPr>
          </a:lstStyle>
          <a:p>
            <a:r>
              <a:rPr lang="en-US" altLang="ja-JP" sz="1800" u="sng" dirty="0" err="1">
                <a:solidFill>
                  <a:srgbClr val="0000FF"/>
                </a:solidFill>
              </a:rPr>
              <a:t>Precuneus</a:t>
            </a:r>
            <a:endParaRPr lang="ja-JP" altLang="en-US" sz="1800" u="sng" dirty="0">
              <a:solidFill>
                <a:srgbClr val="0000FF"/>
              </a:solidFill>
            </a:endParaRPr>
          </a:p>
          <a:p>
            <a:r>
              <a:rPr lang="en-US" altLang="ja-JP" sz="1200" dirty="0">
                <a:solidFill>
                  <a:srgbClr val="0000FF"/>
                </a:solidFill>
                <a:latin typeface="Arial" pitchFamily="34" charset="0"/>
              </a:rPr>
              <a:t> Understand situations</a:t>
            </a:r>
          </a:p>
        </p:txBody>
      </p:sp>
      <p:sp>
        <p:nvSpPr>
          <p:cNvPr id="130" name="Line 21"/>
          <p:cNvSpPr>
            <a:spLocks noChangeShapeType="1"/>
          </p:cNvSpPr>
          <p:nvPr/>
        </p:nvSpPr>
        <p:spPr bwMode="auto">
          <a:xfrm>
            <a:off x="5580938" y="1945850"/>
            <a:ext cx="144016" cy="645161"/>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p>
        </p:txBody>
      </p:sp>
      <p:pic>
        <p:nvPicPr>
          <p:cNvPr id="67" name="Picture 4" descr="読みのプロセス"/>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38740" y="4651072"/>
            <a:ext cx="4936637" cy="172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Oval 5"/>
          <p:cNvSpPr>
            <a:spLocks noChangeArrowheads="1"/>
          </p:cNvSpPr>
          <p:nvPr/>
        </p:nvSpPr>
        <p:spPr bwMode="auto">
          <a:xfrm>
            <a:off x="2647959" y="5247054"/>
            <a:ext cx="274257" cy="274258"/>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ctr"/>
            <a:endParaRPr lang="ja-JP" altLang="en-US"/>
          </a:p>
        </p:txBody>
      </p:sp>
      <p:sp>
        <p:nvSpPr>
          <p:cNvPr id="69" name="Freeform 6"/>
          <p:cNvSpPr>
            <a:spLocks/>
          </p:cNvSpPr>
          <p:nvPr/>
        </p:nvSpPr>
        <p:spPr bwMode="auto">
          <a:xfrm>
            <a:off x="2962736" y="5339726"/>
            <a:ext cx="2889272" cy="271707"/>
          </a:xfrm>
          <a:custGeom>
            <a:avLst/>
            <a:gdLst>
              <a:gd name="T0" fmla="*/ 0 w 1798"/>
              <a:gd name="T1" fmla="*/ 2147483647 h 169"/>
              <a:gd name="T2" fmla="*/ 2147483647 w 1798"/>
              <a:gd name="T3" fmla="*/ 0 h 169"/>
              <a:gd name="T4" fmla="*/ 2147483647 w 1798"/>
              <a:gd name="T5" fmla="*/ 2147483647 h 169"/>
              <a:gd name="T6" fmla="*/ 2147483647 w 1798"/>
              <a:gd name="T7" fmla="*/ 2147483647 h 169"/>
              <a:gd name="T8" fmla="*/ 2147483647 w 1798"/>
              <a:gd name="T9" fmla="*/ 2147483647 h 169"/>
              <a:gd name="T10" fmla="*/ 2147483647 w 1798"/>
              <a:gd name="T11" fmla="*/ 2147483647 h 169"/>
              <a:gd name="T12" fmla="*/ 2147483647 w 1798"/>
              <a:gd name="T13" fmla="*/ 2147483647 h 169"/>
              <a:gd name="T14" fmla="*/ 2147483647 w 1798"/>
              <a:gd name="T15" fmla="*/ 2147483647 h 169"/>
              <a:gd name="T16" fmla="*/ 2147483647 w 1798"/>
              <a:gd name="T17" fmla="*/ 2147483647 h 169"/>
              <a:gd name="T18" fmla="*/ 2147483647 w 1798"/>
              <a:gd name="T19" fmla="*/ 2147483647 h 169"/>
              <a:gd name="T20" fmla="*/ 2147483647 w 1798"/>
              <a:gd name="T21" fmla="*/ 2147483647 h 169"/>
              <a:gd name="T22" fmla="*/ 2147483647 w 1798"/>
              <a:gd name="T23" fmla="*/ 2147483647 h 169"/>
              <a:gd name="T24" fmla="*/ 2147483647 w 1798"/>
              <a:gd name="T25" fmla="*/ 2147483647 h 169"/>
              <a:gd name="T26" fmla="*/ 2147483647 w 1798"/>
              <a:gd name="T27" fmla="*/ 2147483647 h 1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98"/>
              <a:gd name="T43" fmla="*/ 0 h 169"/>
              <a:gd name="T44" fmla="*/ 1798 w 1798"/>
              <a:gd name="T45" fmla="*/ 169 h 16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98" h="169">
                <a:moveTo>
                  <a:pt x="0" y="21"/>
                </a:moveTo>
                <a:cubicBezTo>
                  <a:pt x="182" y="17"/>
                  <a:pt x="296" y="15"/>
                  <a:pt x="457" y="0"/>
                </a:cubicBezTo>
                <a:cubicBezTo>
                  <a:pt x="516" y="1"/>
                  <a:pt x="575" y="1"/>
                  <a:pt x="634" y="5"/>
                </a:cubicBezTo>
                <a:cubicBezTo>
                  <a:pt x="658" y="6"/>
                  <a:pt x="706" y="15"/>
                  <a:pt x="706" y="15"/>
                </a:cubicBezTo>
                <a:cubicBezTo>
                  <a:pt x="847" y="57"/>
                  <a:pt x="989" y="57"/>
                  <a:pt x="1137" y="62"/>
                </a:cubicBezTo>
                <a:cubicBezTo>
                  <a:pt x="1277" y="74"/>
                  <a:pt x="1417" y="84"/>
                  <a:pt x="1558" y="98"/>
                </a:cubicBezTo>
                <a:cubicBezTo>
                  <a:pt x="1634" y="96"/>
                  <a:pt x="1710" y="99"/>
                  <a:pt x="1787" y="93"/>
                </a:cubicBezTo>
                <a:cubicBezTo>
                  <a:pt x="1797" y="92"/>
                  <a:pt x="1780" y="71"/>
                  <a:pt x="1771" y="67"/>
                </a:cubicBezTo>
                <a:cubicBezTo>
                  <a:pt x="1749" y="57"/>
                  <a:pt x="1704" y="52"/>
                  <a:pt x="1704" y="52"/>
                </a:cubicBezTo>
                <a:cubicBezTo>
                  <a:pt x="1687" y="102"/>
                  <a:pt x="1660" y="169"/>
                  <a:pt x="1730" y="156"/>
                </a:cubicBezTo>
                <a:cubicBezTo>
                  <a:pt x="1740" y="151"/>
                  <a:pt x="1752" y="151"/>
                  <a:pt x="1761" y="145"/>
                </a:cubicBezTo>
                <a:cubicBezTo>
                  <a:pt x="1765" y="141"/>
                  <a:pt x="1766" y="133"/>
                  <a:pt x="1771" y="130"/>
                </a:cubicBezTo>
                <a:cubicBezTo>
                  <a:pt x="1777" y="124"/>
                  <a:pt x="1785" y="122"/>
                  <a:pt x="1792" y="119"/>
                </a:cubicBezTo>
                <a:cubicBezTo>
                  <a:pt x="1798" y="100"/>
                  <a:pt x="1797" y="109"/>
                  <a:pt x="1797" y="93"/>
                </a:cubicBezTo>
              </a:path>
            </a:pathLst>
          </a:custGeom>
          <a:noFill/>
          <a:ln w="38100" cmpd="sng">
            <a:solidFill>
              <a:srgbClr val="33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80" name="Text Box 9"/>
          <p:cNvSpPr txBox="1">
            <a:spLocks noChangeArrowheads="1"/>
          </p:cNvSpPr>
          <p:nvPr/>
        </p:nvSpPr>
        <p:spPr bwMode="auto">
          <a:xfrm>
            <a:off x="683568" y="6315417"/>
            <a:ext cx="1673282" cy="353943"/>
          </a:xfrm>
          <a:prstGeom prst="rect">
            <a:avLst/>
          </a:prstGeom>
          <a:solidFill>
            <a:schemeClr val="bg1">
              <a:lumMod val="85000"/>
            </a:schemeClr>
          </a:solidFill>
          <a:ln w="3175" cmpd="sng">
            <a:solidFill>
              <a:srgbClr val="FFFFFF"/>
            </a:solidFill>
            <a:miter lim="800000"/>
            <a:headEnd/>
            <a:tailEnd/>
          </a:ln>
          <a:extLst/>
        </p:spPr>
        <p:txBody>
          <a:bodyPr wrap="square">
            <a:spAutoFit/>
          </a:bodyPr>
          <a:lstStyle>
            <a:lvl1pPr eaLnBrk="0" hangingPunct="0">
              <a:defRPr kumimoji="1">
                <a:solidFill>
                  <a:srgbClr val="000000"/>
                </a:solidFill>
                <a:latin typeface="ＭＳ Ｐゴシック" pitchFamily="50" charset="-128"/>
                <a:ea typeface="ＭＳ Ｐゴシック" pitchFamily="50" charset="-128"/>
              </a:defRPr>
            </a:lvl1pPr>
            <a:lvl2pPr marL="742950" indent="-285750" eaLnBrk="0" hangingPunct="0">
              <a:defRPr kumimoji="1">
                <a:solidFill>
                  <a:srgbClr val="000000"/>
                </a:solidFill>
                <a:latin typeface="ＭＳ Ｐゴシック" pitchFamily="50" charset="-128"/>
                <a:ea typeface="ＭＳ Ｐゴシック" pitchFamily="50" charset="-128"/>
              </a:defRPr>
            </a:lvl2pPr>
            <a:lvl3pPr marL="1143000" indent="-228600" eaLnBrk="0" hangingPunct="0">
              <a:defRPr kumimoji="1">
                <a:solidFill>
                  <a:srgbClr val="000000"/>
                </a:solidFill>
                <a:latin typeface="ＭＳ Ｐゴシック" pitchFamily="50" charset="-128"/>
                <a:ea typeface="ＭＳ Ｐゴシック" pitchFamily="50" charset="-128"/>
              </a:defRPr>
            </a:lvl3pPr>
            <a:lvl4pPr marL="1600200" indent="-228600" eaLnBrk="0" hangingPunct="0">
              <a:defRPr kumimoji="1">
                <a:solidFill>
                  <a:srgbClr val="000000"/>
                </a:solidFill>
                <a:latin typeface="ＭＳ Ｐゴシック" pitchFamily="50" charset="-128"/>
                <a:ea typeface="ＭＳ Ｐゴシック" pitchFamily="50" charset="-128"/>
              </a:defRPr>
            </a:lvl4pPr>
            <a:lvl5pPr marL="2057400" indent="-228600" eaLnBrk="0" hangingPunct="0">
              <a:defRPr kumimoji="1">
                <a:solidFill>
                  <a:srgbClr val="000000"/>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9pPr>
          </a:lstStyle>
          <a:p>
            <a:pPr eaLnBrk="1" hangingPunct="1"/>
            <a:r>
              <a:rPr lang="en-US" altLang="ja-JP" dirty="0">
                <a:solidFill>
                  <a:srgbClr val="0000FF"/>
                </a:solidFill>
                <a:latin typeface="Arial" pitchFamily="34" charset="0"/>
              </a:rPr>
              <a:t>①Understand</a:t>
            </a:r>
            <a:endParaRPr lang="ja-JP" altLang="en-US" dirty="0">
              <a:solidFill>
                <a:srgbClr val="0000FF"/>
              </a:solidFill>
              <a:latin typeface="Arial" pitchFamily="34" charset="0"/>
            </a:endParaRPr>
          </a:p>
        </p:txBody>
      </p:sp>
      <p:sp>
        <p:nvSpPr>
          <p:cNvPr id="81" name="Line 10"/>
          <p:cNvSpPr>
            <a:spLocks noChangeShapeType="1"/>
          </p:cNvSpPr>
          <p:nvPr/>
        </p:nvSpPr>
        <p:spPr bwMode="auto">
          <a:xfrm flipV="1">
            <a:off x="1475656" y="5519366"/>
            <a:ext cx="395705" cy="78995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5" name="Text Box 11"/>
          <p:cNvSpPr txBox="1">
            <a:spLocks noChangeArrowheads="1"/>
          </p:cNvSpPr>
          <p:nvPr/>
        </p:nvSpPr>
        <p:spPr bwMode="auto">
          <a:xfrm>
            <a:off x="2659527" y="6315417"/>
            <a:ext cx="1408582" cy="353943"/>
          </a:xfrm>
          <a:prstGeom prst="rect">
            <a:avLst/>
          </a:prstGeom>
          <a:solidFill>
            <a:schemeClr val="bg1">
              <a:lumMod val="85000"/>
            </a:schemeClr>
          </a:solidFill>
          <a:ln w="3175" cmpd="sng">
            <a:solidFill>
              <a:srgbClr val="FFFFFF"/>
            </a:solidFill>
            <a:miter lim="800000"/>
            <a:headEnd/>
            <a:tailEnd/>
          </a:ln>
          <a:extLst/>
        </p:spPr>
        <p:txBody>
          <a:bodyPr wrap="square">
            <a:spAutoFit/>
          </a:bodyPr>
          <a:lstStyle>
            <a:lvl1pPr eaLnBrk="0" hangingPunct="0">
              <a:defRPr kumimoji="1">
                <a:solidFill>
                  <a:srgbClr val="000000"/>
                </a:solidFill>
                <a:latin typeface="ＭＳ Ｐゴシック" pitchFamily="50" charset="-128"/>
                <a:ea typeface="ＭＳ Ｐゴシック" pitchFamily="50" charset="-128"/>
              </a:defRPr>
            </a:lvl1pPr>
            <a:lvl2pPr marL="742950" indent="-285750" eaLnBrk="0" hangingPunct="0">
              <a:defRPr kumimoji="1">
                <a:solidFill>
                  <a:srgbClr val="000000"/>
                </a:solidFill>
                <a:latin typeface="ＭＳ Ｐゴシック" pitchFamily="50" charset="-128"/>
                <a:ea typeface="ＭＳ Ｐゴシック" pitchFamily="50" charset="-128"/>
              </a:defRPr>
            </a:lvl2pPr>
            <a:lvl3pPr marL="1143000" indent="-228600" eaLnBrk="0" hangingPunct="0">
              <a:defRPr kumimoji="1">
                <a:solidFill>
                  <a:srgbClr val="000000"/>
                </a:solidFill>
                <a:latin typeface="ＭＳ Ｐゴシック" pitchFamily="50" charset="-128"/>
                <a:ea typeface="ＭＳ Ｐゴシック" pitchFamily="50" charset="-128"/>
              </a:defRPr>
            </a:lvl3pPr>
            <a:lvl4pPr marL="1600200" indent="-228600" eaLnBrk="0" hangingPunct="0">
              <a:defRPr kumimoji="1">
                <a:solidFill>
                  <a:srgbClr val="000000"/>
                </a:solidFill>
                <a:latin typeface="ＭＳ Ｐゴシック" pitchFamily="50" charset="-128"/>
                <a:ea typeface="ＭＳ Ｐゴシック" pitchFamily="50" charset="-128"/>
              </a:defRPr>
            </a:lvl4pPr>
            <a:lvl5pPr marL="2057400" indent="-228600" eaLnBrk="0" hangingPunct="0">
              <a:defRPr kumimoji="1">
                <a:solidFill>
                  <a:srgbClr val="000000"/>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9pPr>
          </a:lstStyle>
          <a:p>
            <a:pPr eaLnBrk="1" hangingPunct="1"/>
            <a:r>
              <a:rPr lang="en-US" altLang="ja-JP" dirty="0">
                <a:solidFill>
                  <a:srgbClr val="FF3300"/>
                </a:solidFill>
                <a:latin typeface="Arial" pitchFamily="34" charset="0"/>
              </a:rPr>
              <a:t>②Intuition</a:t>
            </a:r>
            <a:endParaRPr lang="ja-JP" altLang="en-US" dirty="0">
              <a:solidFill>
                <a:srgbClr val="FF3300"/>
              </a:solidFill>
              <a:latin typeface="Arial" pitchFamily="34" charset="0"/>
            </a:endParaRPr>
          </a:p>
        </p:txBody>
      </p:sp>
      <p:sp>
        <p:nvSpPr>
          <p:cNvPr id="86" name="Line 12"/>
          <p:cNvSpPr>
            <a:spLocks noChangeShapeType="1"/>
          </p:cNvSpPr>
          <p:nvPr/>
        </p:nvSpPr>
        <p:spPr bwMode="auto">
          <a:xfrm flipH="1" flipV="1">
            <a:off x="2856799" y="5524472"/>
            <a:ext cx="347049" cy="78484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87" name="Text Box 13"/>
          <p:cNvSpPr txBox="1">
            <a:spLocks noChangeArrowheads="1"/>
          </p:cNvSpPr>
          <p:nvPr/>
        </p:nvSpPr>
        <p:spPr bwMode="auto">
          <a:xfrm>
            <a:off x="4379788" y="6315417"/>
            <a:ext cx="1570663" cy="353943"/>
          </a:xfrm>
          <a:prstGeom prst="rect">
            <a:avLst/>
          </a:prstGeom>
          <a:solidFill>
            <a:schemeClr val="bg1">
              <a:lumMod val="85000"/>
            </a:schemeClr>
          </a:solidFill>
          <a:ln w="3175" cmpd="sng">
            <a:solidFill>
              <a:srgbClr val="FFFFFF"/>
            </a:solidFill>
            <a:miter lim="800000"/>
            <a:headEnd/>
            <a:tailEnd/>
          </a:ln>
          <a:extLst/>
        </p:spPr>
        <p:txBody>
          <a:bodyPr wrap="square">
            <a:spAutoFit/>
          </a:bodyPr>
          <a:lstStyle>
            <a:lvl1pPr eaLnBrk="0" hangingPunct="0">
              <a:defRPr kumimoji="1">
                <a:solidFill>
                  <a:srgbClr val="000000"/>
                </a:solidFill>
                <a:latin typeface="ＭＳ Ｐゴシック" pitchFamily="50" charset="-128"/>
                <a:ea typeface="ＭＳ Ｐゴシック" pitchFamily="50" charset="-128"/>
              </a:defRPr>
            </a:lvl1pPr>
            <a:lvl2pPr marL="742950" indent="-285750" eaLnBrk="0" hangingPunct="0">
              <a:defRPr kumimoji="1">
                <a:solidFill>
                  <a:srgbClr val="000000"/>
                </a:solidFill>
                <a:latin typeface="ＭＳ Ｐゴシック" pitchFamily="50" charset="-128"/>
                <a:ea typeface="ＭＳ Ｐゴシック" pitchFamily="50" charset="-128"/>
              </a:defRPr>
            </a:lvl2pPr>
            <a:lvl3pPr marL="1143000" indent="-228600" eaLnBrk="0" hangingPunct="0">
              <a:defRPr kumimoji="1">
                <a:solidFill>
                  <a:srgbClr val="000000"/>
                </a:solidFill>
                <a:latin typeface="ＭＳ Ｐゴシック" pitchFamily="50" charset="-128"/>
                <a:ea typeface="ＭＳ Ｐゴシック" pitchFamily="50" charset="-128"/>
              </a:defRPr>
            </a:lvl3pPr>
            <a:lvl4pPr marL="1600200" indent="-228600" eaLnBrk="0" hangingPunct="0">
              <a:defRPr kumimoji="1">
                <a:solidFill>
                  <a:srgbClr val="000000"/>
                </a:solidFill>
                <a:latin typeface="ＭＳ Ｐゴシック" pitchFamily="50" charset="-128"/>
                <a:ea typeface="ＭＳ Ｐゴシック" pitchFamily="50" charset="-128"/>
              </a:defRPr>
            </a:lvl4pPr>
            <a:lvl5pPr marL="2057400" indent="-228600" eaLnBrk="0" hangingPunct="0">
              <a:defRPr kumimoji="1">
                <a:solidFill>
                  <a:srgbClr val="000000"/>
                </a:solidFill>
                <a:latin typeface="ＭＳ Ｐゴシック" pitchFamily="50" charset="-128"/>
                <a:ea typeface="ＭＳ Ｐゴシック" pitchFamily="50" charset="-128"/>
              </a:defRPr>
            </a:lvl5pPr>
            <a:lvl6pPr marL="25146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6pPr>
            <a:lvl7pPr marL="29718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7pPr>
            <a:lvl8pPr marL="34290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8pPr>
            <a:lvl9pPr marL="3886200" indent="-228600" eaLnBrk="0" fontAlgn="base" hangingPunct="0">
              <a:spcBef>
                <a:spcPct val="0"/>
              </a:spcBef>
              <a:spcAft>
                <a:spcPct val="0"/>
              </a:spcAft>
              <a:defRPr kumimoji="1">
                <a:solidFill>
                  <a:srgbClr val="000000"/>
                </a:solidFill>
                <a:latin typeface="ＭＳ Ｐゴシック" pitchFamily="50" charset="-128"/>
                <a:ea typeface="ＭＳ Ｐゴシック" pitchFamily="50" charset="-128"/>
              </a:defRPr>
            </a:lvl9pPr>
          </a:lstStyle>
          <a:p>
            <a:pPr eaLnBrk="1" hangingPunct="1"/>
            <a:r>
              <a:rPr lang="en-US" altLang="ja-JP" dirty="0">
                <a:solidFill>
                  <a:srgbClr val="339900"/>
                </a:solidFill>
                <a:latin typeface="Arial" pitchFamily="34" charset="0"/>
              </a:rPr>
              <a:t>③Validation</a:t>
            </a:r>
            <a:endParaRPr lang="ja-JP" altLang="en-US" dirty="0">
              <a:solidFill>
                <a:srgbClr val="339900"/>
              </a:solidFill>
              <a:latin typeface="Arial" pitchFamily="34" charset="0"/>
            </a:endParaRPr>
          </a:p>
        </p:txBody>
      </p:sp>
      <p:sp>
        <p:nvSpPr>
          <p:cNvPr id="88" name="Line 14"/>
          <p:cNvSpPr>
            <a:spLocks noChangeShapeType="1"/>
          </p:cNvSpPr>
          <p:nvPr/>
        </p:nvSpPr>
        <p:spPr bwMode="auto">
          <a:xfrm>
            <a:off x="4984837" y="5471873"/>
            <a:ext cx="235235" cy="837447"/>
          </a:xfrm>
          <a:prstGeom prst="line">
            <a:avLst/>
          </a:prstGeom>
          <a:noFill/>
          <a:ln w="28575">
            <a:solidFill>
              <a:srgbClr val="3399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97" name="Oval 33"/>
          <p:cNvSpPr>
            <a:spLocks noChangeArrowheads="1"/>
          </p:cNvSpPr>
          <p:nvPr/>
        </p:nvSpPr>
        <p:spPr bwMode="auto">
          <a:xfrm>
            <a:off x="1778743" y="5248940"/>
            <a:ext cx="274258" cy="275533"/>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ctr"/>
            <a:endParaRPr lang="ja-JP" altLang="en-US"/>
          </a:p>
        </p:txBody>
      </p:sp>
      <p:sp>
        <p:nvSpPr>
          <p:cNvPr id="120" name="AutoShape 32"/>
          <p:cNvSpPr>
            <a:spLocks noChangeArrowheads="1"/>
          </p:cNvSpPr>
          <p:nvPr/>
        </p:nvSpPr>
        <p:spPr bwMode="auto">
          <a:xfrm>
            <a:off x="258874" y="2980698"/>
            <a:ext cx="2035021" cy="1888462"/>
          </a:xfrm>
          <a:prstGeom prst="wedgeRectCallout">
            <a:avLst>
              <a:gd name="adj1" fmla="val 29540"/>
              <a:gd name="adj2" fmla="val 70195"/>
            </a:avLst>
          </a:prstGeom>
          <a:solidFill>
            <a:schemeClr val="bg1"/>
          </a:solidFill>
          <a:ln w="9525">
            <a:solidFill>
              <a:schemeClr val="tx1"/>
            </a:solidFill>
            <a:miter lim="800000"/>
            <a:headEnd/>
            <a:tailEnd/>
          </a:ln>
        </p:spPr>
        <p:txBody>
          <a:bodyPr/>
          <a:lstStyle/>
          <a:p>
            <a:pPr algn="ctr"/>
            <a:endParaRPr lang="ja-JP" altLang="en-US">
              <a:solidFill>
                <a:schemeClr val="tx1"/>
              </a:solidFill>
              <a:latin typeface="Arial" pitchFamily="34" charset="0"/>
            </a:endParaRPr>
          </a:p>
        </p:txBody>
      </p:sp>
      <p:sp>
        <p:nvSpPr>
          <p:cNvPr id="96" name="AutoShape 32"/>
          <p:cNvSpPr>
            <a:spLocks noChangeArrowheads="1"/>
          </p:cNvSpPr>
          <p:nvPr/>
        </p:nvSpPr>
        <p:spPr bwMode="auto">
          <a:xfrm>
            <a:off x="258874" y="2980698"/>
            <a:ext cx="2035021" cy="1888462"/>
          </a:xfrm>
          <a:prstGeom prst="wedgeRectCallout">
            <a:avLst>
              <a:gd name="adj1" fmla="val 105304"/>
              <a:gd name="adj2" fmla="val -1638"/>
            </a:avLst>
          </a:prstGeom>
          <a:solidFill>
            <a:schemeClr val="bg1"/>
          </a:solidFill>
          <a:ln w="9525">
            <a:solidFill>
              <a:schemeClr val="tx1"/>
            </a:solidFill>
            <a:miter lim="800000"/>
            <a:headEnd/>
            <a:tailEnd/>
          </a:ln>
        </p:spPr>
        <p:txBody>
          <a:bodyPr/>
          <a:lstStyle/>
          <a:p>
            <a:pPr algn="ctr"/>
            <a:endParaRPr lang="ja-JP" altLang="en-US">
              <a:solidFill>
                <a:schemeClr val="tx1"/>
              </a:solidFill>
              <a:latin typeface="Arial" pitchFamily="34" charset="0"/>
            </a:endParaRPr>
          </a:p>
        </p:txBody>
      </p:sp>
      <p:pic>
        <p:nvPicPr>
          <p:cNvPr id="111" name="Picture 34" descr="米長大山"/>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3811" y="3154457"/>
            <a:ext cx="1624173" cy="162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円/楕円 8"/>
          <p:cNvSpPr/>
          <p:nvPr/>
        </p:nvSpPr>
        <p:spPr>
          <a:xfrm>
            <a:off x="3218897" y="2702597"/>
            <a:ext cx="1042595" cy="787143"/>
          </a:xfrm>
          <a:prstGeom prst="ellipse">
            <a:avLst/>
          </a:prstGeom>
          <a:solidFill>
            <a:srgbClr val="FF8CE1"/>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600" dirty="0">
                <a:solidFill>
                  <a:srgbClr val="FF0000"/>
                </a:solidFill>
              </a:rPr>
              <a:t>RL</a:t>
            </a:r>
            <a:endParaRPr kumimoji="1" lang="ja-JP" altLang="en-US" sz="3600" dirty="0">
              <a:solidFill>
                <a:srgbClr val="FF0000"/>
              </a:solidFill>
            </a:endParaRPr>
          </a:p>
        </p:txBody>
      </p:sp>
      <p:grpSp>
        <p:nvGrpSpPr>
          <p:cNvPr id="5" name="図形グループ 4"/>
          <p:cNvGrpSpPr/>
          <p:nvPr/>
        </p:nvGrpSpPr>
        <p:grpSpPr>
          <a:xfrm>
            <a:off x="5950451" y="1554657"/>
            <a:ext cx="2981237" cy="3026471"/>
            <a:chOff x="5950451" y="1554657"/>
            <a:chExt cx="2981237" cy="3026471"/>
          </a:xfrm>
        </p:grpSpPr>
        <p:sp>
          <p:nvSpPr>
            <p:cNvPr id="11" name="左中かっこ 10"/>
            <p:cNvSpPr/>
            <p:nvPr/>
          </p:nvSpPr>
          <p:spPr bwMode="auto">
            <a:xfrm>
              <a:off x="6035535" y="1700808"/>
              <a:ext cx="1418439" cy="2664297"/>
            </a:xfrm>
            <a:prstGeom prst="leftBrace">
              <a:avLst>
                <a:gd name="adj1" fmla="val 19321"/>
                <a:gd name="adj2" fmla="val 59335"/>
              </a:avLst>
            </a:prstGeom>
            <a:noFill/>
            <a:ln w="38100" cap="flat" cmpd="sng" algn="ctr">
              <a:solidFill>
                <a:srgbClr val="FFCC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rgbClr val="000000"/>
                </a:solidFill>
                <a:effectLst/>
                <a:latin typeface="ＭＳ Ｐゴシック" charset="-128"/>
                <a:ea typeface="ＭＳ Ｐゴシック" charset="-128"/>
              </a:endParaRPr>
            </a:p>
          </p:txBody>
        </p:sp>
        <p:grpSp>
          <p:nvGrpSpPr>
            <p:cNvPr id="3" name="図形グループ 2"/>
            <p:cNvGrpSpPr/>
            <p:nvPr/>
          </p:nvGrpSpPr>
          <p:grpSpPr>
            <a:xfrm>
              <a:off x="7183234" y="1554657"/>
              <a:ext cx="1748454" cy="3026471"/>
              <a:chOff x="7183234" y="1338632"/>
              <a:chExt cx="1748454" cy="3890567"/>
            </a:xfrm>
          </p:grpSpPr>
          <p:sp>
            <p:nvSpPr>
              <p:cNvPr id="10" name="正方形/長方形 9"/>
              <p:cNvSpPr/>
              <p:nvPr/>
            </p:nvSpPr>
            <p:spPr bwMode="auto">
              <a:xfrm>
                <a:off x="7183234" y="4297099"/>
                <a:ext cx="1748454" cy="601759"/>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V1</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131" name="正方形/長方形 130"/>
              <p:cNvSpPr/>
              <p:nvPr/>
            </p:nvSpPr>
            <p:spPr bwMode="auto">
              <a:xfrm>
                <a:off x="7183234" y="3441568"/>
                <a:ext cx="1748454" cy="601759"/>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V2</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132" name="正方形/長方形 131"/>
              <p:cNvSpPr/>
              <p:nvPr/>
            </p:nvSpPr>
            <p:spPr bwMode="auto">
              <a:xfrm>
                <a:off x="7183234" y="2586037"/>
                <a:ext cx="1748454" cy="601759"/>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rgbClr val="000000"/>
                    </a:solidFill>
                    <a:effectLst/>
                    <a:latin typeface="ＭＳ Ｐゴシック" charset="-128"/>
                    <a:ea typeface="ＭＳ Ｐゴシック" charset="-128"/>
                  </a:rPr>
                  <a:t>V3</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133" name="正方形/長方形 132"/>
              <p:cNvSpPr/>
              <p:nvPr/>
            </p:nvSpPr>
            <p:spPr bwMode="auto">
              <a:xfrm>
                <a:off x="7183234" y="1730506"/>
                <a:ext cx="1748454" cy="601759"/>
              </a:xfrm>
              <a:prstGeom prst="rect">
                <a:avLst/>
              </a:prstGeom>
              <a:gradFill rotWithShape="0">
                <a:gsLst>
                  <a:gs pos="0">
                    <a:srgbClr val="FFFFFF"/>
                  </a:gs>
                  <a:gs pos="100000">
                    <a:srgbClr val="CACAC7"/>
                  </a:gs>
                </a:gsLst>
                <a:lin ang="5400000" scaled="1"/>
              </a:gra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ctr" latinLnBrk="0" hangingPunct="1">
                  <a:lnSpc>
                    <a:spcPct val="100000"/>
                  </a:lnSpc>
                  <a:spcBef>
                    <a:spcPct val="0"/>
                  </a:spcBef>
                  <a:spcAft>
                    <a:spcPct val="0"/>
                  </a:spcAft>
                  <a:buClrTx/>
                  <a:buSzTx/>
                  <a:buFontTx/>
                  <a:buNone/>
                  <a:tabLst/>
                </a:pPr>
                <a:r>
                  <a:rPr lang="en-US" altLang="ja-JP" sz="1800" dirty="0"/>
                  <a:t>MTG</a:t>
                </a:r>
                <a:br>
                  <a:rPr lang="en-US" altLang="ja-JP" sz="1800" dirty="0"/>
                </a:br>
                <a:r>
                  <a:rPr lang="en-US" altLang="ja-JP" sz="1800" dirty="0"/>
                  <a:t>/V6</a:t>
                </a:r>
                <a:endParaRPr kumimoji="1" lang="ja-JP" altLang="en-US" sz="1800" b="0" i="0" u="none" strike="noStrike" cap="none" normalizeH="0" baseline="0" dirty="0">
                  <a:ln>
                    <a:noFill/>
                  </a:ln>
                  <a:solidFill>
                    <a:srgbClr val="000000"/>
                  </a:solidFill>
                  <a:effectLst/>
                  <a:latin typeface="ＭＳ Ｐゴシック" charset="-128"/>
                  <a:ea typeface="ＭＳ Ｐゴシック" charset="-128"/>
                </a:endParaRPr>
              </a:p>
            </p:txBody>
          </p:sp>
          <p:sp>
            <p:nvSpPr>
              <p:cNvPr id="72" name="下矢印 71"/>
              <p:cNvSpPr/>
              <p:nvPr/>
            </p:nvSpPr>
            <p:spPr bwMode="auto">
              <a:xfrm>
                <a:off x="8475070" y="3109186"/>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73" name="下矢印 72"/>
              <p:cNvSpPr/>
              <p:nvPr/>
            </p:nvSpPr>
            <p:spPr bwMode="auto">
              <a:xfrm rot="10800000">
                <a:off x="7899006" y="3109186"/>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79" name="正方形/長方形 78"/>
              <p:cNvSpPr/>
              <p:nvPr/>
            </p:nvSpPr>
            <p:spPr bwMode="auto">
              <a:xfrm>
                <a:off x="7754472" y="4495584"/>
                <a:ext cx="1084946" cy="216000"/>
              </a:xfrm>
              <a:prstGeom prst="rect">
                <a:avLst/>
              </a:prstGeom>
              <a:solidFill>
                <a:srgbClr val="99FF66"/>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kumimoji="1" lang="en-US" altLang="ja-JP" sz="1200" dirty="0"/>
                  <a:t>Convolution</a:t>
                </a:r>
                <a:endParaRPr kumimoji="1" lang="ja-JP" altLang="en-US" sz="1200" dirty="0"/>
              </a:p>
            </p:txBody>
          </p:sp>
          <p:sp>
            <p:nvSpPr>
              <p:cNvPr id="84" name="正方形/長方形 83"/>
              <p:cNvSpPr/>
              <p:nvPr/>
            </p:nvSpPr>
            <p:spPr bwMode="auto">
              <a:xfrm>
                <a:off x="7754472" y="3640053"/>
                <a:ext cx="1084946" cy="216000"/>
              </a:xfrm>
              <a:prstGeom prst="rect">
                <a:avLst/>
              </a:prstGeom>
              <a:solidFill>
                <a:srgbClr val="99FF66"/>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ctr">
                  <a:spcBef>
                    <a:spcPct val="0"/>
                  </a:spcBef>
                  <a:spcAft>
                    <a:spcPct val="0"/>
                  </a:spcAft>
                </a:pPr>
                <a:r>
                  <a:rPr kumimoji="1" lang="en-US" altLang="ja-JP" sz="1200" dirty="0"/>
                  <a:t>Convolution</a:t>
                </a:r>
                <a:endParaRPr kumimoji="1" lang="ja-JP" altLang="en-US" sz="1200" dirty="0"/>
              </a:p>
            </p:txBody>
          </p:sp>
          <p:sp>
            <p:nvSpPr>
              <p:cNvPr id="91" name="正方形/長方形 90"/>
              <p:cNvSpPr/>
              <p:nvPr/>
            </p:nvSpPr>
            <p:spPr bwMode="auto">
              <a:xfrm>
                <a:off x="7754472" y="2784522"/>
                <a:ext cx="1084946" cy="216000"/>
              </a:xfrm>
              <a:prstGeom prst="rect">
                <a:avLst/>
              </a:prstGeom>
              <a:solidFill>
                <a:srgbClr val="99FF66"/>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kumimoji="1" lang="en-US" altLang="ja-JP" sz="1200" dirty="0"/>
                  <a:t>Convolution</a:t>
                </a:r>
                <a:endParaRPr kumimoji="1" lang="ja-JP" altLang="en-US" sz="1200" dirty="0"/>
              </a:p>
            </p:txBody>
          </p:sp>
          <p:sp>
            <p:nvSpPr>
              <p:cNvPr id="94" name="正方形/長方形 93"/>
              <p:cNvSpPr/>
              <p:nvPr/>
            </p:nvSpPr>
            <p:spPr bwMode="auto">
              <a:xfrm>
                <a:off x="7754472" y="1928991"/>
                <a:ext cx="1084946" cy="216000"/>
              </a:xfrm>
              <a:prstGeom prst="rect">
                <a:avLst/>
              </a:prstGeom>
              <a:solidFill>
                <a:srgbClr val="99FF66"/>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000000"/>
                    </a:solidFill>
                    <a:effectLst/>
                  </a:rPr>
                  <a:t>Convolution</a:t>
                </a:r>
                <a:endParaRPr kumimoji="1" lang="ja-JP" altLang="en-US" sz="1200" b="0" i="0" u="none" strike="noStrike" cap="none" normalizeH="0" baseline="0" dirty="0">
                  <a:ln>
                    <a:noFill/>
                  </a:ln>
                  <a:solidFill>
                    <a:srgbClr val="000000"/>
                  </a:solidFill>
                  <a:effectLst/>
                </a:endParaRPr>
              </a:p>
            </p:txBody>
          </p:sp>
          <p:sp>
            <p:nvSpPr>
              <p:cNvPr id="99" name="下矢印 98"/>
              <p:cNvSpPr/>
              <p:nvPr/>
            </p:nvSpPr>
            <p:spPr bwMode="auto">
              <a:xfrm>
                <a:off x="8475070" y="3980056"/>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0" name="下矢印 99"/>
              <p:cNvSpPr/>
              <p:nvPr/>
            </p:nvSpPr>
            <p:spPr bwMode="auto">
              <a:xfrm rot="10800000">
                <a:off x="7899006" y="3980056"/>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2" name="下矢印 101"/>
              <p:cNvSpPr/>
              <p:nvPr/>
            </p:nvSpPr>
            <p:spPr bwMode="auto">
              <a:xfrm>
                <a:off x="8475070" y="2274533"/>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3" name="下矢印 102"/>
              <p:cNvSpPr/>
              <p:nvPr/>
            </p:nvSpPr>
            <p:spPr bwMode="auto">
              <a:xfrm rot="10800000">
                <a:off x="7899006" y="2274533"/>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5" name="下矢印 104"/>
              <p:cNvSpPr/>
              <p:nvPr/>
            </p:nvSpPr>
            <p:spPr bwMode="auto">
              <a:xfrm>
                <a:off x="8475070" y="1338633"/>
                <a:ext cx="364348" cy="462299"/>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6" name="下矢印 105"/>
              <p:cNvSpPr/>
              <p:nvPr/>
            </p:nvSpPr>
            <p:spPr bwMode="auto">
              <a:xfrm rot="10800000">
                <a:off x="7899006" y="1338632"/>
                <a:ext cx="364348" cy="462299"/>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8" name="下矢印 107"/>
              <p:cNvSpPr/>
              <p:nvPr/>
            </p:nvSpPr>
            <p:spPr bwMode="auto">
              <a:xfrm>
                <a:off x="8475070" y="4833199"/>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sp>
            <p:nvSpPr>
              <p:cNvPr id="109" name="下矢印 108"/>
              <p:cNvSpPr/>
              <p:nvPr/>
            </p:nvSpPr>
            <p:spPr bwMode="auto">
              <a:xfrm rot="10800000">
                <a:off x="7899006" y="4833199"/>
                <a:ext cx="364348" cy="396000"/>
              </a:xfrm>
              <a:prstGeom prst="downArrow">
                <a:avLst/>
              </a:prstGeom>
              <a:solidFill>
                <a:srgbClr val="000000"/>
              </a:solidFill>
              <a:ln w="9525" cap="flat" cmpd="sng" algn="ctr">
                <a:solidFill>
                  <a:srgbClr val="57564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ctr"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rgbClr val="000000"/>
                  </a:solidFill>
                  <a:effectLst/>
                  <a:latin typeface="ＭＳ Ｐゴシック" charset="-128"/>
                  <a:ea typeface="ＭＳ Ｐゴシック" charset="-128"/>
                </a:endParaRPr>
              </a:p>
            </p:txBody>
          </p:sp>
        </p:grpSp>
        <p:sp>
          <p:nvSpPr>
            <p:cNvPr id="121" name="円/楕円 120"/>
            <p:cNvSpPr/>
            <p:nvPr/>
          </p:nvSpPr>
          <p:spPr>
            <a:xfrm>
              <a:off x="5950451" y="2211929"/>
              <a:ext cx="1042595" cy="787143"/>
            </a:xfrm>
            <a:prstGeom prst="ellipse">
              <a:avLst/>
            </a:prstGeom>
            <a:solidFill>
              <a:srgbClr val="FF8CE1"/>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3600" dirty="0">
                  <a:solidFill>
                    <a:srgbClr val="0000FF"/>
                  </a:solidFill>
                </a:rPr>
                <a:t>DL</a:t>
              </a:r>
              <a:endParaRPr kumimoji="1" lang="ja-JP" altLang="en-US" sz="3600" dirty="0">
                <a:solidFill>
                  <a:srgbClr val="0000FF"/>
                </a:solidFill>
              </a:endParaRPr>
            </a:p>
          </p:txBody>
        </p:sp>
      </p:grpSp>
      <p:pic>
        <p:nvPicPr>
          <p:cNvPr id="55" name="Picture 26" descr="system_subj_mau"/>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512" y="1196752"/>
            <a:ext cx="2375818" cy="174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6428308" y="4653136"/>
            <a:ext cx="2752204" cy="1323439"/>
          </a:xfrm>
          <a:prstGeom prst="rect">
            <a:avLst/>
          </a:prstGeom>
        </p:spPr>
        <p:txBody>
          <a:bodyPr wrap="square">
            <a:spAutoFit/>
          </a:bodyPr>
          <a:lstStyle/>
          <a:p>
            <a:r>
              <a:rPr lang="en-US" altLang="ja-JP" sz="1600" dirty="0" err="1"/>
              <a:t>Xiaohong</a:t>
            </a:r>
            <a:r>
              <a:rPr lang="en-US" altLang="ja-JP" sz="1600" dirty="0"/>
              <a:t> Wan, et. al., Science, 2011</a:t>
            </a:r>
          </a:p>
          <a:p>
            <a:r>
              <a:rPr lang="en-US" altLang="ja-JP" sz="1600" dirty="0">
                <a:solidFill>
                  <a:schemeClr val="tx1"/>
                </a:solidFill>
              </a:rPr>
              <a:t>Neural basis of intuitive best next-move generation </a:t>
            </a:r>
            <a:r>
              <a:rPr lang="en-US" altLang="ja-JP" sz="1600" dirty="0"/>
              <a:t>in board game experts. </a:t>
            </a:r>
          </a:p>
        </p:txBody>
      </p:sp>
      <p:pic>
        <p:nvPicPr>
          <p:cNvPr id="54" name="図 53" descr="スクリーンショット 2017-05-07 10.35.4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00"/>
            <a:ext cx="9144000" cy="1337265"/>
          </a:xfrm>
          <a:prstGeom prst="rect">
            <a:avLst/>
          </a:prstGeom>
        </p:spPr>
      </p:pic>
      <p:sp>
        <p:nvSpPr>
          <p:cNvPr id="8" name="正方形/長方形 7"/>
          <p:cNvSpPr/>
          <p:nvPr/>
        </p:nvSpPr>
        <p:spPr>
          <a:xfrm>
            <a:off x="6084168" y="6207695"/>
            <a:ext cx="2952328" cy="461665"/>
          </a:xfrm>
          <a:prstGeom prst="rect">
            <a:avLst/>
          </a:prstGeom>
        </p:spPr>
        <p:txBody>
          <a:bodyPr wrap="square">
            <a:spAutoFit/>
          </a:bodyPr>
          <a:lstStyle/>
          <a:p>
            <a:pPr algn="ctr"/>
            <a:r>
              <a:rPr lang="en-US" altLang="ja-JP" sz="1200" dirty="0"/>
              <a:t> ※</a:t>
            </a:r>
            <a:r>
              <a:rPr lang="ja-JP" altLang="en-US" sz="1200" dirty="0"/>
              <a:t> </a:t>
            </a:r>
            <a:r>
              <a:rPr lang="en-US" altLang="ja-JP" sz="1200" dirty="0"/>
              <a:t>FUJITSU ltd. supports this project</a:t>
            </a:r>
            <a:br>
              <a:rPr lang="en-US" altLang="ja-JP" sz="1200" dirty="0"/>
            </a:br>
            <a:r>
              <a:rPr lang="en-US" altLang="ja-JP" sz="1200" dirty="0"/>
              <a:t> and I provide them technical advice on AI.</a:t>
            </a:r>
          </a:p>
        </p:txBody>
      </p:sp>
    </p:spTree>
    <p:extLst>
      <p:ext uri="{BB962C8B-B14F-4D97-AF65-F5344CB8AC3E}">
        <p14:creationId xmlns:p14="http://schemas.microsoft.com/office/powerpoint/2010/main" val="1087250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1026"/>
          <p:cNvSpPr>
            <a:spLocks noGrp="1" noChangeArrowheads="1"/>
          </p:cNvSpPr>
          <p:nvPr>
            <p:ph type="title"/>
          </p:nvPr>
        </p:nvSpPr>
        <p:spPr/>
        <p:txBody>
          <a:bodyPr/>
          <a:lstStyle/>
          <a:p>
            <a:r>
              <a:rPr lang="en-US" altLang="ja-JP" dirty="0"/>
              <a:t>SD </a:t>
            </a:r>
            <a:r>
              <a:rPr lang="en-US" altLang="ja-JP" sz="2800" dirty="0"/>
              <a:t>(Situation decomposition)</a:t>
            </a:r>
            <a:r>
              <a:rPr lang="en-US" altLang="ja-JP" dirty="0"/>
              <a:t> method</a:t>
            </a:r>
          </a:p>
        </p:txBody>
      </p:sp>
      <p:graphicFrame>
        <p:nvGraphicFramePr>
          <p:cNvPr id="282627" name="Object 1027"/>
          <p:cNvGraphicFramePr>
            <a:graphicFrameLocks noGrp="1" noChangeAspect="1"/>
          </p:cNvGraphicFramePr>
          <p:nvPr>
            <p:ph type="body" idx="4294967295"/>
            <p:extLst>
              <p:ext uri="{D42A27DB-BD31-4B8C-83A1-F6EECF244321}">
                <p14:modId xmlns:p14="http://schemas.microsoft.com/office/powerpoint/2010/main" val="3455478475"/>
              </p:ext>
            </p:extLst>
          </p:nvPr>
        </p:nvGraphicFramePr>
        <p:xfrm>
          <a:off x="179388" y="4806950"/>
          <a:ext cx="5746750" cy="703263"/>
        </p:xfrm>
        <a:graphic>
          <a:graphicData uri="http://schemas.openxmlformats.org/presentationml/2006/ole">
            <mc:AlternateContent xmlns:mc="http://schemas.openxmlformats.org/markup-compatibility/2006">
              <mc:Choice xmlns:v="urn:schemas-microsoft-com:vml" Requires="v">
                <p:oleObj spid="_x0000_s2180" name="数式" r:id="rId3" imgW="3009900" imgH="368300" progId="Equation.3">
                  <p:embed/>
                </p:oleObj>
              </mc:Choice>
              <mc:Fallback>
                <p:oleObj name="数式" r:id="rId3" imgW="3009900" imgH="368300" progId="Equation.3">
                  <p:embed/>
                  <p:pic>
                    <p:nvPicPr>
                      <p:cNvPr id="0" name=""/>
                      <p:cNvPicPr>
                        <a:picLocks noChangeAspect="1" noChangeArrowheads="1"/>
                      </p:cNvPicPr>
                      <p:nvPr/>
                    </p:nvPicPr>
                    <p:blipFill>
                      <a:blip r:embed="rId4"/>
                      <a:srcRect/>
                      <a:stretch>
                        <a:fillRect/>
                      </a:stretch>
                    </p:blipFill>
                    <p:spPr bwMode="auto">
                      <a:xfrm>
                        <a:off x="179388" y="4806950"/>
                        <a:ext cx="5746750" cy="703263"/>
                      </a:xfrm>
                      <a:prstGeom prst="rect">
                        <a:avLst/>
                      </a:prstGeom>
                      <a:solidFill>
                        <a:srgbClr val="FFFFCC"/>
                      </a:solidFill>
                    </p:spPr>
                  </p:pic>
                </p:oleObj>
              </mc:Fallback>
            </mc:AlternateContent>
          </a:graphicData>
        </a:graphic>
      </p:graphicFrame>
      <p:sp>
        <p:nvSpPr>
          <p:cNvPr id="282634" name="Line 1034"/>
          <p:cNvSpPr>
            <a:spLocks noChangeShapeType="1"/>
          </p:cNvSpPr>
          <p:nvPr/>
        </p:nvSpPr>
        <p:spPr bwMode="auto">
          <a:xfrm>
            <a:off x="1327489" y="5517232"/>
            <a:ext cx="292927" cy="1"/>
          </a:xfrm>
          <a:prstGeom prst="line">
            <a:avLst/>
          </a:prstGeom>
          <a:noFill/>
          <a:ln w="571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82635" name="Line 1035"/>
          <p:cNvSpPr>
            <a:spLocks noChangeShapeType="1"/>
          </p:cNvSpPr>
          <p:nvPr/>
        </p:nvSpPr>
        <p:spPr bwMode="auto">
          <a:xfrm>
            <a:off x="3923928" y="5517232"/>
            <a:ext cx="1933317" cy="1"/>
          </a:xfrm>
          <a:prstGeom prst="line">
            <a:avLst/>
          </a:prstGeom>
          <a:noFill/>
          <a:ln w="571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82636" name="Line 1036"/>
          <p:cNvSpPr>
            <a:spLocks noChangeShapeType="1"/>
          </p:cNvSpPr>
          <p:nvPr/>
        </p:nvSpPr>
        <p:spPr bwMode="auto">
          <a:xfrm>
            <a:off x="1835696" y="5517232"/>
            <a:ext cx="1933317" cy="1"/>
          </a:xfrm>
          <a:prstGeom prst="line">
            <a:avLst/>
          </a:prstGeom>
          <a:noFill/>
          <a:ln w="5715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
        <p:nvSpPr>
          <p:cNvPr id="282637" name="AutoShape 1037"/>
          <p:cNvSpPr>
            <a:spLocks noChangeArrowheads="1"/>
          </p:cNvSpPr>
          <p:nvPr/>
        </p:nvSpPr>
        <p:spPr bwMode="auto">
          <a:xfrm>
            <a:off x="395536" y="5733256"/>
            <a:ext cx="1267544" cy="504056"/>
          </a:xfrm>
          <a:prstGeom prst="wedgeRectCallout">
            <a:avLst>
              <a:gd name="adj1" fmla="val 35593"/>
              <a:gd name="adj2" fmla="val -10060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lnSpc>
                <a:spcPct val="80000"/>
              </a:lnSpc>
            </a:pPr>
            <a:r>
              <a:rPr lang="en-US" altLang="ja-JP" sz="1600" dirty="0">
                <a:solidFill>
                  <a:schemeClr val="accent1"/>
                </a:solidFill>
                <a:latin typeface="ヒラギノ角ゴ Pro W3"/>
                <a:ea typeface="ヒラギノ角ゴ Pro W3"/>
                <a:cs typeface="ヒラギノ角ゴ Pro W3"/>
              </a:rPr>
              <a:t>Increase events</a:t>
            </a:r>
            <a:endParaRPr lang="ja-JP" altLang="en-US" sz="1600" dirty="0">
              <a:latin typeface="ヒラギノ角ゴ Pro W3"/>
              <a:ea typeface="ヒラギノ角ゴ Pro W3"/>
              <a:cs typeface="ヒラギノ角ゴ Pro W3"/>
            </a:endParaRPr>
          </a:p>
        </p:txBody>
      </p:sp>
      <p:sp>
        <p:nvSpPr>
          <p:cNvPr id="282638" name="AutoShape 1038"/>
          <p:cNvSpPr>
            <a:spLocks noChangeArrowheads="1"/>
          </p:cNvSpPr>
          <p:nvPr/>
        </p:nvSpPr>
        <p:spPr bwMode="auto">
          <a:xfrm>
            <a:off x="1752642" y="5733256"/>
            <a:ext cx="1720172" cy="504056"/>
          </a:xfrm>
          <a:prstGeom prst="wedgeRectCallout">
            <a:avLst>
              <a:gd name="adj1" fmla="val -1293"/>
              <a:gd name="adj2" fmla="val -10083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lnSpc>
                <a:spcPct val="80000"/>
              </a:lnSpc>
            </a:pPr>
            <a:r>
              <a:rPr lang="en-US" altLang="ja-JP" sz="1600" dirty="0">
                <a:solidFill>
                  <a:srgbClr val="FF0000"/>
                </a:solidFill>
                <a:latin typeface="ヒラギノ角ゴ Pro W3"/>
                <a:ea typeface="ヒラギノ角ゴ Pro W3"/>
                <a:cs typeface="ヒラギノ角ゴ Pro W3"/>
              </a:rPr>
              <a:t>Increase inside dependency</a:t>
            </a:r>
            <a:endParaRPr lang="ja-JP" altLang="en-US" sz="1600" dirty="0">
              <a:solidFill>
                <a:srgbClr val="FF0000"/>
              </a:solidFill>
              <a:latin typeface="ヒラギノ角ゴ Pro W3"/>
              <a:ea typeface="ヒラギノ角ゴ Pro W3"/>
              <a:cs typeface="ヒラギノ角ゴ Pro W3"/>
            </a:endParaRPr>
          </a:p>
        </p:txBody>
      </p:sp>
      <p:sp>
        <p:nvSpPr>
          <p:cNvPr id="282639" name="AutoShape 1039"/>
          <p:cNvSpPr>
            <a:spLocks noChangeArrowheads="1"/>
          </p:cNvSpPr>
          <p:nvPr/>
        </p:nvSpPr>
        <p:spPr bwMode="auto">
          <a:xfrm>
            <a:off x="3562376" y="5733256"/>
            <a:ext cx="2521792" cy="504056"/>
          </a:xfrm>
          <a:prstGeom prst="wedgeRectCallout">
            <a:avLst>
              <a:gd name="adj1" fmla="val -18577"/>
              <a:gd name="adj2" fmla="val -96419"/>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lgn="ctr">
              <a:lnSpc>
                <a:spcPct val="80000"/>
              </a:lnSpc>
            </a:pPr>
            <a:r>
              <a:rPr lang="en-US" altLang="ja-JP" sz="1600" dirty="0">
                <a:solidFill>
                  <a:srgbClr val="993300"/>
                </a:solidFill>
                <a:latin typeface="ヒラギノ角ゴ Pro W3"/>
                <a:ea typeface="ヒラギノ角ゴ Pro W3"/>
                <a:cs typeface="ヒラギノ角ゴ Pro W3"/>
              </a:rPr>
              <a:t>Decrease dependency from outside</a:t>
            </a:r>
            <a:endParaRPr lang="ja-JP" altLang="en-US" sz="1600" dirty="0">
              <a:solidFill>
                <a:srgbClr val="993300"/>
              </a:solidFill>
              <a:latin typeface="ヒラギノ角ゴ Pro W3"/>
              <a:ea typeface="ヒラギノ角ゴ Pro W3"/>
              <a:cs typeface="ヒラギノ角ゴ Pro W3"/>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pic>
        <p:nvPicPr>
          <p:cNvPr id="20" name="Picture 5"/>
          <p:cNvPicPr>
            <a:picLocks noChangeAspect="1" noChangeArrowheads="1"/>
          </p:cNvPicPr>
          <p:nvPr/>
        </p:nvPicPr>
        <p:blipFill>
          <a:blip r:embed="rId5">
            <a:extLst>
              <a:ext uri="{28A0092B-C50C-407E-A947-70E740481C1C}">
                <a14:useLocalDpi xmlns:a14="http://schemas.microsoft.com/office/drawing/2010/main" val="0"/>
              </a:ext>
            </a:extLst>
          </a:blip>
          <a:srcRect r="172" b="481"/>
          <a:stretch>
            <a:fillRect/>
          </a:stretch>
        </p:blipFill>
        <p:spPr bwMode="auto">
          <a:xfrm>
            <a:off x="1475656" y="1844824"/>
            <a:ext cx="6408712" cy="228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図形グループ 20"/>
          <p:cNvGrpSpPr/>
          <p:nvPr/>
        </p:nvGrpSpPr>
        <p:grpSpPr>
          <a:xfrm>
            <a:off x="5868144" y="4786966"/>
            <a:ext cx="3498185" cy="1666370"/>
            <a:chOff x="173038" y="1612900"/>
            <a:chExt cx="8861425" cy="4221163"/>
          </a:xfrm>
        </p:grpSpPr>
        <p:sp>
          <p:nvSpPr>
            <p:cNvPr id="22" name="Oval 2"/>
            <p:cNvSpPr>
              <a:spLocks noChangeArrowheads="1"/>
            </p:cNvSpPr>
            <p:nvPr/>
          </p:nvSpPr>
          <p:spPr bwMode="auto">
            <a:xfrm rot="2615856">
              <a:off x="2743200" y="2209800"/>
              <a:ext cx="6291263" cy="2965450"/>
            </a:xfrm>
            <a:prstGeom prst="ellipse">
              <a:avLst/>
            </a:prstGeom>
            <a:solidFill>
              <a:srgbClr val="00FF00">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sz="1100">
                <a:latin typeface="ヒラギノ角ゴ Pro W3"/>
                <a:ea typeface="ヒラギノ角ゴ Pro W3"/>
                <a:cs typeface="ヒラギノ角ゴ Pro W3"/>
              </a:endParaRPr>
            </a:p>
          </p:txBody>
        </p:sp>
        <p:sp>
          <p:nvSpPr>
            <p:cNvPr id="23" name="Oval 3"/>
            <p:cNvSpPr>
              <a:spLocks noChangeArrowheads="1"/>
            </p:cNvSpPr>
            <p:nvPr/>
          </p:nvSpPr>
          <p:spPr bwMode="auto">
            <a:xfrm rot="18984144" flipH="1">
              <a:off x="173038" y="2209800"/>
              <a:ext cx="6291262" cy="2965450"/>
            </a:xfrm>
            <a:prstGeom prst="ellipse">
              <a:avLst/>
            </a:prstGeom>
            <a:solidFill>
              <a:srgbClr val="FF0000">
                <a:alpha val="50000"/>
              </a:srgbClr>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sz="1100">
                <a:latin typeface="ヒラギノ角ゴ Pro W3"/>
                <a:ea typeface="ヒラギノ角ゴ Pro W3"/>
                <a:cs typeface="ヒラギノ角ゴ Pro W3"/>
              </a:endParaRPr>
            </a:p>
          </p:txBody>
        </p:sp>
        <p:sp>
          <p:nvSpPr>
            <p:cNvPr id="24" name="Oval 5"/>
            <p:cNvSpPr>
              <a:spLocks noChangeArrowheads="1"/>
            </p:cNvSpPr>
            <p:nvPr/>
          </p:nvSpPr>
          <p:spPr bwMode="auto">
            <a:xfrm>
              <a:off x="3492500" y="1612900"/>
              <a:ext cx="2133600" cy="1143000"/>
            </a:xfrm>
            <a:prstGeom prst="ellipse">
              <a:avLst/>
            </a:prstGeom>
            <a:solidFill>
              <a:srgbClr val="FFFFCC"/>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ja-JP" sz="1100" dirty="0">
                  <a:latin typeface="ヒラギノ角ゴ Pro W3"/>
                  <a:ea typeface="ヒラギノ角ゴ Pro W3"/>
                  <a:cs typeface="ヒラギノ角ゴ Pro W3"/>
                </a:rPr>
                <a:t>Simplicity</a:t>
              </a:r>
            </a:p>
            <a:p>
              <a:pPr algn="ctr"/>
              <a:r>
                <a:rPr lang="en-US" altLang="ja-JP" sz="1100" dirty="0">
                  <a:latin typeface="ヒラギノ角ゴ Pro W3"/>
                  <a:ea typeface="ヒラギノ角ゴ Pro W3"/>
                  <a:cs typeface="ヒラギノ角ゴ Pro W3"/>
                </a:rPr>
                <a:t>of Model</a:t>
              </a:r>
            </a:p>
          </p:txBody>
        </p:sp>
        <p:sp>
          <p:nvSpPr>
            <p:cNvPr id="25" name="Text Box 6"/>
            <p:cNvSpPr txBox="1">
              <a:spLocks noChangeArrowheads="1"/>
            </p:cNvSpPr>
            <p:nvPr/>
          </p:nvSpPr>
          <p:spPr bwMode="auto">
            <a:xfrm>
              <a:off x="5544699" y="2653885"/>
              <a:ext cx="2815436" cy="1194758"/>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spAutoFit/>
            </a:bodyPr>
            <a:lstStyle/>
            <a:p>
              <a:pPr algn="ctr"/>
              <a:r>
                <a:rPr lang="en-US" altLang="ja-JP" sz="1100" dirty="0">
                  <a:latin typeface="ヒラギノ角ゴ Pro W3"/>
                  <a:ea typeface="ヒラギノ角ゴ Pro W3"/>
                  <a:cs typeface="ヒラギノ角ゴ Pro W3"/>
                </a:rPr>
                <a:t>Ockham’s  razor</a:t>
              </a:r>
            </a:p>
          </p:txBody>
        </p:sp>
        <p:sp>
          <p:nvSpPr>
            <p:cNvPr id="26" name="Oval 7"/>
            <p:cNvSpPr>
              <a:spLocks noChangeArrowheads="1"/>
            </p:cNvSpPr>
            <p:nvPr/>
          </p:nvSpPr>
          <p:spPr bwMode="auto">
            <a:xfrm>
              <a:off x="6007100" y="4660900"/>
              <a:ext cx="2133600" cy="1143000"/>
            </a:xfrm>
            <a:prstGeom prst="ellipse">
              <a:avLst/>
            </a:prstGeom>
            <a:solidFill>
              <a:srgbClr val="FFFFCC"/>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ja-JP" sz="1100" b="1">
                  <a:solidFill>
                    <a:schemeClr val="accent1"/>
                  </a:solidFill>
                  <a:latin typeface="ヒラギノ角ゴ Pro W3"/>
                  <a:ea typeface="ヒラギノ角ゴ Pro W3"/>
                  <a:cs typeface="ヒラギノ角ゴ Pro W3"/>
                </a:rPr>
                <a:t>Consistency</a:t>
              </a:r>
              <a:endParaRPr lang="en-US" altLang="ja-JP" sz="1100">
                <a:solidFill>
                  <a:schemeClr val="accent1"/>
                </a:solidFill>
                <a:latin typeface="ヒラギノ角ゴ Pro W3"/>
                <a:ea typeface="ヒラギノ角ゴ Pro W3"/>
                <a:cs typeface="ヒラギノ角ゴ Pro W3"/>
              </a:endParaRPr>
            </a:p>
            <a:p>
              <a:pPr algn="ctr"/>
              <a:r>
                <a:rPr lang="en-US" altLang="ja-JP" sz="1100">
                  <a:solidFill>
                    <a:schemeClr val="accent1"/>
                  </a:solidFill>
                  <a:latin typeface="ヒラギノ角ゴ Pro W3"/>
                  <a:ea typeface="ヒラギノ角ゴ Pro W3"/>
                  <a:cs typeface="ヒラギノ角ゴ Pro W3"/>
                </a:rPr>
                <a:t>for Data</a:t>
              </a:r>
              <a:endParaRPr lang="en-US" altLang="ja-JP" sz="1100">
                <a:latin typeface="ヒラギノ角ゴ Pro W3"/>
                <a:ea typeface="ヒラギノ角ゴ Pro W3"/>
                <a:cs typeface="ヒラギノ角ゴ Pro W3"/>
              </a:endParaRPr>
            </a:p>
          </p:txBody>
        </p:sp>
        <p:sp>
          <p:nvSpPr>
            <p:cNvPr id="27" name="Oval 8"/>
            <p:cNvSpPr>
              <a:spLocks noChangeArrowheads="1"/>
            </p:cNvSpPr>
            <p:nvPr/>
          </p:nvSpPr>
          <p:spPr bwMode="auto">
            <a:xfrm>
              <a:off x="1049338" y="4691063"/>
              <a:ext cx="2133600" cy="1143000"/>
            </a:xfrm>
            <a:prstGeom prst="ellipse">
              <a:avLst/>
            </a:prstGeom>
            <a:solidFill>
              <a:srgbClr val="FFFFCC"/>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ja-JP" sz="1100" b="1" dirty="0">
                  <a:solidFill>
                    <a:srgbClr val="FF0000"/>
                  </a:solidFill>
                  <a:latin typeface="ヒラギノ角ゴ Pro W3"/>
                  <a:ea typeface="ヒラギノ角ゴ Pro W3"/>
                  <a:cs typeface="ヒラギノ角ゴ Pro W3"/>
                </a:rPr>
                <a:t>Coverage</a:t>
              </a:r>
              <a:endParaRPr lang="en-US" altLang="ja-JP" sz="1100" dirty="0">
                <a:solidFill>
                  <a:srgbClr val="FF0000"/>
                </a:solidFill>
                <a:latin typeface="ヒラギノ角ゴ Pro W3"/>
                <a:ea typeface="ヒラギノ角ゴ Pro W3"/>
                <a:cs typeface="ヒラギノ角ゴ Pro W3"/>
              </a:endParaRPr>
            </a:p>
            <a:p>
              <a:pPr algn="ctr"/>
              <a:r>
                <a:rPr lang="en-US" altLang="ja-JP" sz="1100" dirty="0">
                  <a:solidFill>
                    <a:srgbClr val="FF0000"/>
                  </a:solidFill>
                  <a:latin typeface="ヒラギノ角ゴ Pro W3"/>
                  <a:ea typeface="ヒラギノ角ゴ Pro W3"/>
                  <a:cs typeface="ヒラギノ角ゴ Pro W3"/>
                </a:rPr>
                <a:t>for Data</a:t>
              </a:r>
              <a:endParaRPr lang="en-US" altLang="ja-JP" sz="1100" dirty="0">
                <a:latin typeface="ヒラギノ角ゴ Pro W3"/>
                <a:ea typeface="ヒラギノ角ゴ Pro W3"/>
                <a:cs typeface="ヒラギノ角ゴ Pro W3"/>
              </a:endParaRPr>
            </a:p>
          </p:txBody>
        </p:sp>
        <p:sp>
          <p:nvSpPr>
            <p:cNvPr id="28" name="Text Box 9"/>
            <p:cNvSpPr txBox="1">
              <a:spLocks noChangeArrowheads="1"/>
            </p:cNvSpPr>
            <p:nvPr/>
          </p:nvSpPr>
          <p:spPr bwMode="auto">
            <a:xfrm>
              <a:off x="373619" y="2692781"/>
              <a:ext cx="2795281" cy="1194758"/>
            </a:xfrm>
            <a:prstGeom prst="rect">
              <a:avLst/>
            </a:prstGeom>
            <a:solidFill>
              <a:srgbClr val="FF00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nchor="ctr">
              <a:spAutoFit/>
            </a:bodyPr>
            <a:lstStyle/>
            <a:p>
              <a:pPr algn="ctr"/>
              <a:r>
                <a:rPr lang="en-US" altLang="ja-JP" sz="1100" dirty="0">
                  <a:latin typeface="ヒラギノ角ゴ Pro W3"/>
                  <a:ea typeface="ヒラギノ角ゴ Pro W3"/>
                  <a:cs typeface="ヒラギノ角ゴ Pro W3"/>
                </a:rPr>
                <a:t>Matchable principal</a:t>
              </a:r>
            </a:p>
          </p:txBody>
        </p:sp>
        <p:sp>
          <p:nvSpPr>
            <p:cNvPr id="29" name="Line 10"/>
            <p:cNvSpPr>
              <a:spLocks noChangeShapeType="1"/>
            </p:cNvSpPr>
            <p:nvPr/>
          </p:nvSpPr>
          <p:spPr bwMode="auto">
            <a:xfrm flipH="1">
              <a:off x="2654300" y="2832100"/>
              <a:ext cx="1447800" cy="17526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sz="1100">
                <a:latin typeface="ヒラギノ角ゴ Pro W3"/>
                <a:ea typeface="ヒラギノ角ゴ Pro W3"/>
                <a:cs typeface="ヒラギノ角ゴ Pro W3"/>
              </a:endParaRPr>
            </a:p>
          </p:txBody>
        </p:sp>
        <p:sp>
          <p:nvSpPr>
            <p:cNvPr id="30" name="Line 11"/>
            <p:cNvSpPr>
              <a:spLocks noChangeShapeType="1"/>
            </p:cNvSpPr>
            <p:nvPr/>
          </p:nvSpPr>
          <p:spPr bwMode="auto">
            <a:xfrm>
              <a:off x="4940300" y="2832100"/>
              <a:ext cx="1447800" cy="17526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sz="1100">
                <a:latin typeface="ヒラギノ角ゴ Pro W3"/>
                <a:ea typeface="ヒラギノ角ゴ Pro W3"/>
                <a:cs typeface="ヒラギノ角ゴ Pro W3"/>
              </a:endParaRPr>
            </a:p>
          </p:txBody>
        </p:sp>
        <p:sp>
          <p:nvSpPr>
            <p:cNvPr id="31" name="Line 12"/>
            <p:cNvSpPr>
              <a:spLocks noChangeShapeType="1"/>
            </p:cNvSpPr>
            <p:nvPr/>
          </p:nvSpPr>
          <p:spPr bwMode="auto">
            <a:xfrm>
              <a:off x="3340100" y="5270500"/>
              <a:ext cx="251460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sz="1100">
                <a:latin typeface="ヒラギノ角ゴ Pro W3"/>
                <a:ea typeface="ヒラギノ角ゴ Pro W3"/>
                <a:cs typeface="ヒラギノ角ゴ Pro W3"/>
              </a:endParaRPr>
            </a:p>
          </p:txBody>
        </p:sp>
      </p:grpSp>
      <p:sp>
        <p:nvSpPr>
          <p:cNvPr id="2" name="正方形/長方形 1"/>
          <p:cNvSpPr/>
          <p:nvPr/>
        </p:nvSpPr>
        <p:spPr>
          <a:xfrm>
            <a:off x="179512" y="692696"/>
            <a:ext cx="8640960" cy="1200328"/>
          </a:xfrm>
          <a:prstGeom prst="rect">
            <a:avLst/>
          </a:prstGeom>
        </p:spPr>
        <p:txBody>
          <a:bodyPr wrap="square">
            <a:spAutoFit/>
          </a:bodyPr>
          <a:lstStyle/>
          <a:p>
            <a:r>
              <a:rPr lang="en-US" altLang="ja-JP" sz="2400" dirty="0">
                <a:latin typeface="ヒラギノ角ゴ Pro W3"/>
                <a:ea typeface="ヒラギノ角ゴ Pro W3"/>
                <a:cs typeface="ヒラギノ角ゴ Pro W3"/>
              </a:rPr>
              <a:t>The SD method extracts multiple situations</a:t>
            </a:r>
            <a:r>
              <a:rPr lang="en-US" altLang="ja-JP" sz="2400" dirty="0">
                <a:solidFill>
                  <a:srgbClr val="00B050"/>
                </a:solidFill>
                <a:latin typeface="ヒラギノ角ゴ Pro W3"/>
                <a:ea typeface="ヒラギノ角ゴ Pro W3"/>
                <a:cs typeface="ヒラギノ角ゴ Pro W3"/>
              </a:rPr>
              <a:t>,</a:t>
            </a:r>
            <a:r>
              <a:rPr lang="en-US" altLang="ja-JP" sz="2400" dirty="0">
                <a:latin typeface="ヒラギノ角ゴ Pro W3"/>
                <a:ea typeface="ヒラギノ角ゴ Pro W3"/>
                <a:cs typeface="ヒラギノ角ゴ Pro W3"/>
              </a:rPr>
              <a:t> </a:t>
            </a:r>
            <a:r>
              <a:rPr lang="en-US" altLang="ja-JP" sz="2400" dirty="0">
                <a:solidFill>
                  <a:srgbClr val="0000FF"/>
                </a:solidFill>
                <a:latin typeface="ヒラギノ角ゴ Pro W3"/>
                <a:ea typeface="ヒラギノ角ゴ Pro W3"/>
                <a:cs typeface="ヒラギノ角ゴ Pro W3"/>
              </a:rPr>
              <a:t>each of which is a pair of ‘subset of feature’ and ‘subset of events’ containing each rule</a:t>
            </a:r>
            <a:r>
              <a:rPr lang="en-US" altLang="ja-JP" sz="2400" dirty="0">
                <a:latin typeface="ヒラギノ角ゴ Pro W3"/>
                <a:ea typeface="ヒラギノ角ゴ Pro W3"/>
                <a:cs typeface="ヒラギノ角ゴ Pro W3"/>
              </a:rPr>
              <a:t>, from relational data.</a:t>
            </a:r>
          </a:p>
        </p:txBody>
      </p:sp>
      <p:sp>
        <p:nvSpPr>
          <p:cNvPr id="4" name="テキスト ボックス 3"/>
          <p:cNvSpPr txBox="1"/>
          <p:nvPr/>
        </p:nvSpPr>
        <p:spPr>
          <a:xfrm>
            <a:off x="2915816" y="2564904"/>
            <a:ext cx="569387" cy="461665"/>
          </a:xfrm>
          <a:prstGeom prst="rect">
            <a:avLst/>
          </a:prstGeom>
          <a:solidFill>
            <a:schemeClr val="bg1"/>
          </a:solidFill>
        </p:spPr>
        <p:txBody>
          <a:bodyPr wrap="none" rtlCol="0">
            <a:spAutoFit/>
          </a:bodyPr>
          <a:lstStyle/>
          <a:p>
            <a:r>
              <a:rPr kumimoji="1" lang="en-US" altLang="ja-JP" sz="2400" dirty="0"/>
              <a:t>SD</a:t>
            </a:r>
            <a:endParaRPr kumimoji="1" lang="ja-JP" altLang="en-US" sz="2400" dirty="0"/>
          </a:p>
        </p:txBody>
      </p:sp>
      <p:sp>
        <p:nvSpPr>
          <p:cNvPr id="5" name="正方形/長方形 4"/>
          <p:cNvSpPr/>
          <p:nvPr/>
        </p:nvSpPr>
        <p:spPr>
          <a:xfrm>
            <a:off x="611560" y="3557443"/>
            <a:ext cx="3384376" cy="519629"/>
          </a:xfrm>
          <a:prstGeom prst="rect">
            <a:avLst/>
          </a:prstGeom>
        </p:spPr>
        <p:txBody>
          <a:bodyPr wrap="square">
            <a:spAutoFit/>
          </a:bodyPr>
          <a:lstStyle/>
          <a:p>
            <a:pPr>
              <a:lnSpc>
                <a:spcPct val="80000"/>
              </a:lnSpc>
            </a:pPr>
            <a:r>
              <a:rPr lang="en-US" altLang="ja-JP" dirty="0"/>
              <a:t>Multidimensional data in which multiple situations are intertwined</a:t>
            </a:r>
            <a:endParaRPr lang="ja-JP" altLang="en-US" dirty="0"/>
          </a:p>
        </p:txBody>
      </p:sp>
      <p:sp>
        <p:nvSpPr>
          <p:cNvPr id="6" name="正方形/長方形 5"/>
          <p:cNvSpPr/>
          <p:nvPr/>
        </p:nvSpPr>
        <p:spPr>
          <a:xfrm>
            <a:off x="3485203" y="2276872"/>
            <a:ext cx="712443" cy="442035"/>
          </a:xfrm>
          <a:prstGeom prst="rect">
            <a:avLst/>
          </a:prstGeom>
          <a:solidFill>
            <a:schemeClr val="bg1">
              <a:lumMod val="85000"/>
            </a:schemeClr>
          </a:solidFill>
        </p:spPr>
        <p:txBody>
          <a:bodyPr wrap="square" lIns="36000" tIns="36000" rIns="36000" bIns="36000">
            <a:spAutoFit/>
          </a:bodyPr>
          <a:lstStyle/>
          <a:p>
            <a:pPr algn="ctr"/>
            <a:r>
              <a:rPr lang="en-US" altLang="ja-JP" sz="1200" dirty="0"/>
              <a:t>Situation</a:t>
            </a:r>
          </a:p>
          <a:p>
            <a:pPr algn="ctr"/>
            <a:r>
              <a:rPr lang="en-US" altLang="ja-JP" sz="1200" dirty="0"/>
              <a:t> 1 </a:t>
            </a:r>
            <a:endParaRPr lang="ja-JP" altLang="en-US" sz="1200" dirty="0"/>
          </a:p>
        </p:txBody>
      </p:sp>
      <p:sp>
        <p:nvSpPr>
          <p:cNvPr id="38" name="正方形/長方形 37"/>
          <p:cNvSpPr/>
          <p:nvPr/>
        </p:nvSpPr>
        <p:spPr>
          <a:xfrm>
            <a:off x="4499992" y="3212976"/>
            <a:ext cx="705766" cy="442035"/>
          </a:xfrm>
          <a:prstGeom prst="rect">
            <a:avLst/>
          </a:prstGeom>
          <a:solidFill>
            <a:schemeClr val="bg1">
              <a:lumMod val="85000"/>
            </a:schemeClr>
          </a:solidFill>
        </p:spPr>
        <p:txBody>
          <a:bodyPr wrap="square" lIns="36000" tIns="36000" rIns="36000" bIns="36000">
            <a:spAutoFit/>
          </a:bodyPr>
          <a:lstStyle/>
          <a:p>
            <a:pPr algn="ctr"/>
            <a:r>
              <a:rPr lang="en-US" altLang="ja-JP" sz="1200" dirty="0"/>
              <a:t>Situation</a:t>
            </a:r>
          </a:p>
          <a:p>
            <a:pPr algn="ctr"/>
            <a:r>
              <a:rPr lang="en-US" altLang="ja-JP" sz="1200" dirty="0"/>
              <a:t> 3 </a:t>
            </a:r>
            <a:endParaRPr lang="ja-JP" altLang="en-US" sz="1200" dirty="0"/>
          </a:p>
        </p:txBody>
      </p:sp>
      <p:sp>
        <p:nvSpPr>
          <p:cNvPr id="39" name="正方形/長方形 38"/>
          <p:cNvSpPr/>
          <p:nvPr/>
        </p:nvSpPr>
        <p:spPr>
          <a:xfrm>
            <a:off x="6084168" y="3347005"/>
            <a:ext cx="792088" cy="442035"/>
          </a:xfrm>
          <a:prstGeom prst="rect">
            <a:avLst/>
          </a:prstGeom>
          <a:solidFill>
            <a:schemeClr val="bg1">
              <a:lumMod val="85000"/>
            </a:schemeClr>
          </a:solidFill>
        </p:spPr>
        <p:txBody>
          <a:bodyPr wrap="square" lIns="36000" tIns="36000" rIns="36000" bIns="36000">
            <a:spAutoFit/>
          </a:bodyPr>
          <a:lstStyle/>
          <a:p>
            <a:pPr algn="ctr"/>
            <a:r>
              <a:rPr lang="en-US" altLang="ja-JP" sz="1200" dirty="0"/>
              <a:t>Situation</a:t>
            </a:r>
          </a:p>
          <a:p>
            <a:pPr algn="ctr"/>
            <a:r>
              <a:rPr lang="en-US" altLang="ja-JP" sz="1200" dirty="0"/>
              <a:t> 4 </a:t>
            </a:r>
            <a:endParaRPr lang="ja-JP" altLang="en-US" sz="1200" dirty="0"/>
          </a:p>
        </p:txBody>
      </p:sp>
      <p:sp>
        <p:nvSpPr>
          <p:cNvPr id="40" name="正方形/長方形 39"/>
          <p:cNvSpPr/>
          <p:nvPr/>
        </p:nvSpPr>
        <p:spPr>
          <a:xfrm>
            <a:off x="5493790" y="2132856"/>
            <a:ext cx="734394" cy="442035"/>
          </a:xfrm>
          <a:prstGeom prst="rect">
            <a:avLst/>
          </a:prstGeom>
          <a:solidFill>
            <a:schemeClr val="bg1">
              <a:lumMod val="85000"/>
            </a:schemeClr>
          </a:solidFill>
        </p:spPr>
        <p:txBody>
          <a:bodyPr wrap="square" lIns="36000" tIns="36000" rIns="36000" bIns="36000">
            <a:spAutoFit/>
          </a:bodyPr>
          <a:lstStyle/>
          <a:p>
            <a:pPr algn="ctr"/>
            <a:r>
              <a:rPr lang="en-US" altLang="ja-JP" sz="1200" dirty="0"/>
              <a:t>Situation</a:t>
            </a:r>
          </a:p>
          <a:p>
            <a:pPr algn="ctr"/>
            <a:r>
              <a:rPr lang="en-US" altLang="ja-JP" sz="1200" dirty="0"/>
              <a:t> 2 </a:t>
            </a:r>
            <a:endParaRPr lang="ja-JP" altLang="en-US" sz="1200" dirty="0"/>
          </a:p>
        </p:txBody>
      </p:sp>
      <p:sp>
        <p:nvSpPr>
          <p:cNvPr id="41" name="正方形/長方形 40"/>
          <p:cNvSpPr/>
          <p:nvPr/>
        </p:nvSpPr>
        <p:spPr>
          <a:xfrm>
            <a:off x="179512" y="4221088"/>
            <a:ext cx="8640960" cy="461665"/>
          </a:xfrm>
          <a:prstGeom prst="rect">
            <a:avLst/>
          </a:prstGeom>
        </p:spPr>
        <p:txBody>
          <a:bodyPr wrap="square">
            <a:spAutoFit/>
          </a:bodyPr>
          <a:lstStyle/>
          <a:p>
            <a:r>
              <a:rPr lang="en-US" altLang="ja-JP" sz="2400" u="sng" dirty="0">
                <a:latin typeface="ヒラギノ角ゴ Pro W3"/>
                <a:ea typeface="ヒラギノ角ゴ Pro W3"/>
                <a:cs typeface="ヒラギノ角ゴ Pro W3"/>
              </a:rPr>
              <a:t>Criterion to select </a:t>
            </a:r>
            <a:r>
              <a:rPr lang="en-US" altLang="ja-JP" sz="1600" u="sng" dirty="0">
                <a:latin typeface="ヒラギノ角ゴ Pro W3"/>
                <a:ea typeface="ヒラギノ角ゴ Pro W3"/>
                <a:cs typeface="ヒラギノ角ゴ Pro W3"/>
              </a:rPr>
              <a:t>situations based on </a:t>
            </a:r>
            <a:r>
              <a:rPr lang="en-US" altLang="ja-JP" sz="1600" u="sng" dirty="0" err="1">
                <a:latin typeface="ヒラギノ角ゴ Pro W3"/>
                <a:ea typeface="ヒラギノ角ゴ Pro W3"/>
                <a:cs typeface="ヒラギノ角ゴ Pro W3"/>
              </a:rPr>
              <a:t>matchable</a:t>
            </a:r>
            <a:r>
              <a:rPr lang="en-US" altLang="ja-JP" sz="1600" u="sng" dirty="0">
                <a:latin typeface="ヒラギノ角ゴ Pro W3"/>
                <a:ea typeface="ヒラギノ角ゴ Pro W3"/>
                <a:cs typeface="ヒラギノ角ゴ Pro W3"/>
              </a:rPr>
              <a:t>  principle</a:t>
            </a:r>
          </a:p>
        </p:txBody>
      </p:sp>
      <p:sp>
        <p:nvSpPr>
          <p:cNvPr id="42" name="正方形/長方形 41"/>
          <p:cNvSpPr/>
          <p:nvPr/>
        </p:nvSpPr>
        <p:spPr>
          <a:xfrm>
            <a:off x="1259632" y="6237312"/>
            <a:ext cx="4320480" cy="369332"/>
          </a:xfrm>
          <a:prstGeom prst="rect">
            <a:avLst/>
          </a:prstGeom>
        </p:spPr>
        <p:txBody>
          <a:bodyPr wrap="square">
            <a:spAutoFit/>
          </a:bodyPr>
          <a:lstStyle/>
          <a:p>
            <a:r>
              <a:rPr lang="en-US" altLang="ja-JP" sz="1800" i="1" dirty="0">
                <a:latin typeface="Times"/>
                <a:ea typeface="ヒラギノ角ゴ Pro W3"/>
                <a:cs typeface="Times"/>
              </a:rPr>
              <a:t>A</a:t>
            </a:r>
            <a:r>
              <a:rPr lang="en-US" altLang="ja-JP" sz="1800" dirty="0">
                <a:latin typeface="Times"/>
                <a:ea typeface="ヒラギノ角ゴ Pro W3"/>
                <a:cs typeface="Times"/>
              </a:rPr>
              <a:t>: subset of feature, </a:t>
            </a:r>
            <a:r>
              <a:rPr lang="en-US" altLang="ja-JP" sz="1800" i="1" dirty="0">
                <a:latin typeface="Times"/>
                <a:ea typeface="ヒラギノ角ゴ Pro W3"/>
                <a:cs typeface="Times"/>
              </a:rPr>
              <a:t>C</a:t>
            </a:r>
            <a:r>
              <a:rPr lang="en-US" altLang="ja-JP" sz="1800" dirty="0">
                <a:latin typeface="Times"/>
                <a:ea typeface="ヒラギノ角ゴ Pro W3"/>
                <a:cs typeface="Times"/>
              </a:rPr>
              <a:t>: subset of events</a:t>
            </a:r>
          </a:p>
        </p:txBody>
      </p:sp>
      <p:sp>
        <p:nvSpPr>
          <p:cNvPr id="7" name="テキスト ボックス 6"/>
          <p:cNvSpPr txBox="1"/>
          <p:nvPr/>
        </p:nvSpPr>
        <p:spPr>
          <a:xfrm>
            <a:off x="7236296" y="1916832"/>
            <a:ext cx="1813317" cy="353943"/>
          </a:xfrm>
          <a:prstGeom prst="rect">
            <a:avLst/>
          </a:prstGeom>
          <a:noFill/>
        </p:spPr>
        <p:txBody>
          <a:bodyPr wrap="none" rtlCol="0">
            <a:spAutoFit/>
          </a:bodyPr>
          <a:lstStyle/>
          <a:p>
            <a:r>
              <a:rPr kumimoji="1" lang="en-US" altLang="ja-JP" dirty="0" smtClean="0"/>
              <a:t>(Yamakawa, 1998)</a:t>
            </a:r>
            <a:endParaRPr kumimoji="1" lang="ja-JP" altLang="en-US" dirty="0"/>
          </a:p>
        </p:txBody>
      </p:sp>
    </p:spTree>
    <p:extLst>
      <p:ext uri="{BB962C8B-B14F-4D97-AF65-F5344CB8AC3E}">
        <p14:creationId xmlns:p14="http://schemas.microsoft.com/office/powerpoint/2010/main" val="12252992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144000" cy="6858000"/>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179512" y="106488"/>
            <a:ext cx="8712967" cy="586208"/>
          </a:xfrm>
        </p:spPr>
        <p:txBody>
          <a:bodyPr>
            <a:noAutofit/>
          </a:bodyPr>
          <a:lstStyle/>
          <a:p>
            <a:pPr algn="ctr">
              <a:lnSpc>
                <a:spcPct val="110000"/>
              </a:lnSpc>
            </a:pPr>
            <a:r>
              <a:rPr lang="en-US" altLang="ja-JP" u="sng" dirty="0">
                <a:solidFill>
                  <a:schemeClr val="bg1"/>
                </a:solidFill>
              </a:rPr>
              <a:t>EcSIA: Desirable future coexisting with AI</a:t>
            </a:r>
          </a:p>
        </p:txBody>
      </p:sp>
      <p:sp>
        <p:nvSpPr>
          <p:cNvPr id="3" name="コンテンツ プレースホルダー 2"/>
          <p:cNvSpPr>
            <a:spLocks noGrp="1"/>
          </p:cNvSpPr>
          <p:nvPr>
            <p:ph idx="1"/>
          </p:nvPr>
        </p:nvSpPr>
        <p:spPr>
          <a:xfrm>
            <a:off x="179512" y="837968"/>
            <a:ext cx="8783872" cy="5831392"/>
          </a:xfrm>
        </p:spPr>
        <p:txBody>
          <a:bodyPr>
            <a:normAutofit fontScale="85000" lnSpcReduction="10000"/>
          </a:bodyPr>
          <a:lstStyle/>
          <a:p>
            <a:pPr marL="0" indent="354013">
              <a:lnSpc>
                <a:spcPct val="110000"/>
              </a:lnSpc>
              <a:buNone/>
            </a:pPr>
            <a:r>
              <a:rPr lang="en-US" altLang="ja-JP" dirty="0">
                <a:solidFill>
                  <a:schemeClr val="bg1"/>
                </a:solidFill>
              </a:rPr>
              <a:t>In a desirable future, the happiness of all humans will be balanced against the survival of humankind under the purview of a superintelligence.   In that future, society will be an ecosystem formed by augmented human beings and various public AIs, in </a:t>
            </a:r>
            <a:r>
              <a:rPr lang="en-US" altLang="ja-JP" dirty="0">
                <a:solidFill>
                  <a:srgbClr val="FFFFFF"/>
                </a:solidFill>
              </a:rPr>
              <a:t>what I term an </a:t>
            </a:r>
            <a:r>
              <a:rPr lang="en-US" altLang="ja-JP" i="1" dirty="0">
                <a:solidFill>
                  <a:schemeClr val="bg1"/>
                </a:solidFill>
              </a:rPr>
              <a:t>ecosystem of shared intelligent agents </a:t>
            </a:r>
            <a:r>
              <a:rPr lang="en-US" altLang="ja-JP" dirty="0">
                <a:solidFill>
                  <a:schemeClr val="bg1"/>
                </a:solidFill>
              </a:rPr>
              <a:t>(EcSIA). </a:t>
            </a:r>
          </a:p>
          <a:p>
            <a:pPr marL="0" indent="354013">
              <a:lnSpc>
                <a:spcPct val="110000"/>
              </a:lnSpc>
              <a:buNone/>
            </a:pPr>
            <a:r>
              <a:rPr lang="en-US" altLang="ja-JP" dirty="0">
                <a:solidFill>
                  <a:schemeClr val="bg1"/>
                </a:solidFill>
              </a:rPr>
              <a:t>Although no human can completely understand EcSIA—it is too complex and vast—humans can </a:t>
            </a:r>
            <a:r>
              <a:rPr lang="en-US" altLang="ja-JP" dirty="0">
                <a:solidFill>
                  <a:srgbClr val="FFFFFF"/>
                </a:solidFill>
              </a:rPr>
              <a:t>control its basic directions.   In implementing such a control</a:t>
            </a:r>
            <a:r>
              <a:rPr lang="en-US" altLang="ja-JP" dirty="0">
                <a:solidFill>
                  <a:schemeClr val="bg1"/>
                </a:solidFill>
              </a:rPr>
              <a:t>, the grace and wealth that EcSIA affords needs to be properly distributed to everyone.</a:t>
            </a:r>
            <a:r>
              <a:rPr lang="ja-JP" altLang="en-US" dirty="0">
                <a:solidFill>
                  <a:schemeClr val="bg1"/>
                </a:solidFill>
              </a:rPr>
              <a:t>　　　　</a:t>
            </a:r>
          </a:p>
          <a:p>
            <a:pPr marL="0" indent="354013" algn="r">
              <a:lnSpc>
                <a:spcPct val="110000"/>
              </a:lnSpc>
              <a:buNone/>
            </a:pPr>
            <a:r>
              <a:rPr lang="ja-JP" altLang="en-US" dirty="0">
                <a:solidFill>
                  <a:schemeClr val="bg1"/>
                </a:solidFill>
              </a:rPr>
              <a:t>　　　 （</a:t>
            </a:r>
            <a:r>
              <a:rPr lang="en-US" altLang="ja-JP" dirty="0">
                <a:solidFill>
                  <a:schemeClr val="bg1"/>
                </a:solidFill>
              </a:rPr>
              <a:t>Hiroshi Yamakawa, July 2015) </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a:rPr>
              <a:t>Gatsby-Kaken Joint Workshop on AI and Neuroscience </a:t>
            </a:r>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18768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Today’s talk</a:t>
            </a:r>
            <a:endParaRPr lang="ja-JP" altLang="en-US" dirty="0"/>
          </a:p>
        </p:txBody>
      </p:sp>
      <p:sp>
        <p:nvSpPr>
          <p:cNvPr id="3" name="コンテンツ プレースホルダー 2"/>
          <p:cNvSpPr>
            <a:spLocks noGrp="1"/>
          </p:cNvSpPr>
          <p:nvPr>
            <p:ph idx="1"/>
          </p:nvPr>
        </p:nvSpPr>
        <p:spPr/>
        <p:txBody>
          <a:bodyPr/>
          <a:lstStyle/>
          <a:p>
            <a:pPr marL="514350" indent="-514350">
              <a:buFont typeface="+mj-lt"/>
              <a:buAutoNum type="arabicPeriod"/>
            </a:pPr>
            <a:r>
              <a:rPr lang="en-US" altLang="ja-JP" dirty="0">
                <a:solidFill>
                  <a:schemeClr val="bg1">
                    <a:lumMod val="75000"/>
                  </a:schemeClr>
                </a:solidFill>
              </a:rPr>
              <a:t>Self-introduction</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rgbClr val="000000"/>
                </a:solidFill>
              </a:rPr>
              <a:t>Whole brain architecture</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Brain-inspired AI in harmony with humanity</a:t>
            </a:r>
          </a:p>
          <a:p>
            <a:pPr marL="514350" indent="-514350">
              <a:buFont typeface="+mj-lt"/>
              <a:buAutoNum type="arabicPeriod"/>
            </a:pPr>
            <a:endParaRPr lang="en-US" altLang="ja-JP" dirty="0">
              <a:solidFill>
                <a:schemeClr val="bg1">
                  <a:lumMod val="75000"/>
                </a:schemeClr>
              </a:solidFill>
            </a:endParaRPr>
          </a:p>
          <a:p>
            <a:pPr marL="514350" indent="-514350">
              <a:buFont typeface="+mj-lt"/>
              <a:buAutoNum type="arabicPeriod"/>
            </a:pPr>
            <a:r>
              <a:rPr lang="en-US" altLang="ja-JP" dirty="0">
                <a:solidFill>
                  <a:schemeClr val="bg1">
                    <a:lumMod val="75000"/>
                  </a:schemeClr>
                </a:solidFill>
              </a:rPr>
              <a:t>Conclusions</a:t>
            </a:r>
          </a:p>
          <a:p>
            <a:pPr marL="514350" indent="-514350">
              <a:buFont typeface="+mj-lt"/>
              <a:buAutoNum type="arabicPeriod"/>
            </a:pPr>
            <a:endParaRPr lang="en-US" altLang="ja-JP" dirty="0">
              <a:solidFill>
                <a:schemeClr val="bg1">
                  <a:lumMod val="75000"/>
                </a:schemeClr>
              </a:solidFill>
            </a:endParaRPr>
          </a:p>
        </p:txBody>
      </p:sp>
      <p:sp>
        <p:nvSpPr>
          <p:cNvPr id="4" name="フッター プレースホルダー 3"/>
          <p:cNvSpPr>
            <a:spLocks noGrp="1"/>
          </p:cNvSpPr>
          <p:nvPr>
            <p:ph type="ftr" sz="quarter" idx="11"/>
          </p:nvPr>
        </p:nvSpPr>
        <p:spPr/>
        <p:txBody>
          <a:bodyPr/>
          <a:lstStyle/>
          <a:p>
            <a:r>
              <a:rPr lang="en-US" altLang="ja-JP"/>
              <a:t>Gatsby-Kaken Joint Workshop on AI and Neuroscience </a:t>
            </a:r>
            <a:endParaRPr lang="ja-JP" altLang="en-US" dirty="0"/>
          </a:p>
        </p:txBody>
      </p:sp>
    </p:spTree>
    <p:extLst>
      <p:ext uri="{BB962C8B-B14F-4D97-AF65-F5344CB8AC3E}">
        <p14:creationId xmlns:p14="http://schemas.microsoft.com/office/powerpoint/2010/main" val="570309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4" name="Rectangle 4"/>
          <p:cNvSpPr>
            <a:spLocks noGrp="1" noChangeArrowheads="1"/>
          </p:cNvSpPr>
          <p:nvPr>
            <p:ph type="title"/>
          </p:nvPr>
        </p:nvSpPr>
        <p:spPr/>
        <p:txBody>
          <a:bodyPr/>
          <a:lstStyle/>
          <a:p>
            <a:r>
              <a:rPr lang="en-US" altLang="ja-JP" dirty="0"/>
              <a:t>Artificial general intelligence (AGI)</a:t>
            </a:r>
          </a:p>
        </p:txBody>
      </p:sp>
      <p:sp>
        <p:nvSpPr>
          <p:cNvPr id="3" name="フッター プレースホルダー 2"/>
          <p:cNvSpPr>
            <a:spLocks noGrp="1"/>
          </p:cNvSpPr>
          <p:nvPr>
            <p:ph type="ftr" sz="quarter" idx="11"/>
          </p:nvPr>
        </p:nvSpPr>
        <p:spPr>
          <a:xfrm>
            <a:off x="3916288" y="6670136"/>
            <a:ext cx="5120208" cy="215248"/>
          </a:xfrm>
        </p:spPr>
        <p:txBody>
          <a:bodyPr/>
          <a:lstStyle/>
          <a:p>
            <a:r>
              <a:rPr lang="en-US" altLang="ja-JP"/>
              <a:t>Gatsby-Kaken Joint Workshop on AI and Neuroscience </a:t>
            </a:r>
            <a:endParaRPr lang="de-DE" altLang="ja-JP" dirty="0"/>
          </a:p>
        </p:txBody>
      </p:sp>
      <p:sp>
        <p:nvSpPr>
          <p:cNvPr id="10" name="Rectangle 5"/>
          <p:cNvSpPr txBox="1">
            <a:spLocks noChangeArrowheads="1"/>
          </p:cNvSpPr>
          <p:nvPr/>
        </p:nvSpPr>
        <p:spPr bwMode="gray">
          <a:xfrm>
            <a:off x="241587" y="2060848"/>
            <a:ext cx="3970373" cy="3096344"/>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40400" rIns="108000" bIns="140400" numCol="1" anchor="t" anchorCtr="0" compatLnSpc="1">
            <a:prstTxWarp prst="textNoShape">
              <a:avLst/>
            </a:prstTxWarp>
          </a:bodyPr>
          <a:lstStyle>
            <a:lvl1pPr marL="290513" indent="-290513" algn="l" defTabSz="457200" rtl="0" eaLnBrk="1" fontAlgn="base" hangingPunct="1">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1" fontAlgn="base" hangingPunct="1">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1" fontAlgn="base" hangingPunct="1">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1" fontAlgn="base" hangingPunct="1">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9pPr>
          </a:lstStyle>
          <a:p>
            <a:pPr marL="0" marR="0" lvl="0" indent="0" algn="l" defTabSz="457200" rtl="0" eaLnBrk="1" fontAlgn="base" latinLnBrk="0" hangingPunct="1">
              <a:lnSpc>
                <a:spcPct val="90000"/>
              </a:lnSpc>
              <a:spcBef>
                <a:spcPct val="20000"/>
              </a:spcBef>
              <a:spcAft>
                <a:spcPct val="10000"/>
              </a:spcAft>
              <a:buClr>
                <a:srgbClr val="A30B1A"/>
              </a:buClr>
              <a:buSzTx/>
              <a:buFont typeface="Wingdings" pitchFamily="2" charset="2"/>
              <a:buNone/>
              <a:tabLst/>
              <a:defRPr/>
            </a:pPr>
            <a:r>
              <a:rPr kumimoji="1" lang="en-US" altLang="ja-JP" b="1" i="0" u="sng"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Narrow AI</a:t>
            </a:r>
            <a:r>
              <a:rPr kumimoji="1" lang="en-US" altLang="ja-JP" i="0" u="sng"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s</a:t>
            </a:r>
            <a:r>
              <a:rPr kumimoji="1" lang="en-US" altLang="ja-JP" b="1" i="0" u="sng" strike="noStrike" kern="0" cap="none" spc="0" normalizeH="0" noProof="0" dirty="0">
                <a:ln>
                  <a:noFill/>
                </a:ln>
                <a:solidFill>
                  <a:srgbClr val="000000"/>
                </a:solidFill>
                <a:effectLst/>
                <a:uLnTx/>
                <a:uFillTx/>
                <a:latin typeface="ヒラギノ角ゴ Pro W3"/>
                <a:ea typeface="ヒラギノ角ゴ Pro W3"/>
                <a:cs typeface="ヒラギノ角ゴ Pro W3"/>
              </a:rPr>
              <a:t> </a:t>
            </a:r>
            <a:r>
              <a:rPr kumimoji="1" lang="en-US" altLang="ja-JP" i="0" u="sng" strike="noStrike" kern="0" cap="none" spc="0" normalizeH="0" noProof="0" dirty="0">
                <a:ln>
                  <a:noFill/>
                </a:ln>
                <a:solidFill>
                  <a:srgbClr val="000000"/>
                </a:solidFill>
                <a:effectLst/>
                <a:uLnTx/>
                <a:uFillTx/>
                <a:latin typeface="ヒラギノ角ゴ Pro W3"/>
                <a:ea typeface="ヒラギノ角ゴ Pro W3"/>
                <a:cs typeface="ヒラギノ角ゴ Pro W3"/>
              </a:rPr>
              <a:t>are </a:t>
            </a:r>
            <a:r>
              <a:rPr lang="en-US" altLang="ja-JP" u="sng" kern="0" dirty="0">
                <a:latin typeface="ヒラギノ角ゴ Pro W3"/>
                <a:ea typeface="ヒラギノ角ゴ Pro W3"/>
                <a:cs typeface="ヒラギノ角ゴ Pro W3"/>
              </a:rPr>
              <a:t>mature</a:t>
            </a:r>
            <a:endParaRPr kumimoji="1" lang="en-US" altLang="ja-JP" b="0" i="0" u="sng" strike="noStrike" kern="0" cap="none" spc="0" normalizeH="0" baseline="0" noProof="0" dirty="0">
              <a:ln>
                <a:noFill/>
              </a:ln>
              <a:solidFill>
                <a:srgbClr val="000000"/>
              </a:solidFill>
              <a:effectLst/>
              <a:uLnTx/>
              <a:uFillTx/>
              <a:latin typeface="ヒラギノ角ゴ Pro W3"/>
              <a:ea typeface="ヒラギノ角ゴ Pro W3"/>
              <a:cs typeface="ヒラギノ角ゴ Pro W3"/>
            </a:endParaRPr>
          </a:p>
          <a:p>
            <a:pPr marR="0" lvl="0" algn="l" defTabSz="457200" rtl="0" eaLnBrk="1" fontAlgn="base" latinLnBrk="0" hangingPunct="1">
              <a:lnSpc>
                <a:spcPct val="90000"/>
              </a:lnSpc>
              <a:spcBef>
                <a:spcPct val="20000"/>
              </a:spcBef>
              <a:spcAft>
                <a:spcPct val="10000"/>
              </a:spcAft>
              <a:buClrTx/>
              <a:buSzTx/>
              <a:buFont typeface="Wingdings" charset="2"/>
              <a:buChar char="l"/>
              <a:tabLst/>
              <a:defRPr/>
            </a:pPr>
            <a:r>
              <a:rPr kumimoji="1" lang="en-US" altLang="ja-JP" sz="2000"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Operate intelligently within particular domains</a:t>
            </a:r>
          </a:p>
          <a:p>
            <a:pPr marR="0" lvl="0" algn="l" defTabSz="457200" rtl="0" eaLnBrk="1" fontAlgn="base" latinLnBrk="0" hangingPunct="1">
              <a:lnSpc>
                <a:spcPct val="90000"/>
              </a:lnSpc>
              <a:spcBef>
                <a:spcPct val="20000"/>
              </a:spcBef>
              <a:spcAft>
                <a:spcPct val="10000"/>
              </a:spcAft>
              <a:buClrTx/>
              <a:buSzTx/>
              <a:buFont typeface="Wingdings" charset="2"/>
              <a:buChar char="l"/>
              <a:tabLst/>
              <a:defRPr/>
            </a:pPr>
            <a:r>
              <a:rPr lang="en-US" altLang="ja-JP" sz="2000" kern="0" dirty="0">
                <a:latin typeface="ヒラギノ角ゴ Pro W3"/>
                <a:ea typeface="ヒラギノ角ゴ Pro W3"/>
                <a:cs typeface="ヒラギノ角ゴ Pro W3"/>
              </a:rPr>
              <a:t>Machine learning for enough data domain</a:t>
            </a:r>
            <a:endParaRPr kumimoji="1" lang="en-US" altLang="ja-JP"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endParaRPr>
          </a:p>
          <a:p>
            <a:pPr marR="0" lvl="0" algn="l" defTabSz="457200" rtl="0" eaLnBrk="1" fontAlgn="base" latinLnBrk="0" hangingPunct="1">
              <a:lnSpc>
                <a:spcPct val="90000"/>
              </a:lnSpc>
              <a:spcBef>
                <a:spcPct val="20000"/>
              </a:spcBef>
              <a:spcAft>
                <a:spcPct val="10000"/>
              </a:spcAft>
              <a:buClrTx/>
              <a:buSzTx/>
              <a:buFont typeface="Wingdings" charset="2"/>
              <a:buChar char="l"/>
              <a:tabLst/>
              <a:defRPr/>
            </a:pPr>
            <a:r>
              <a:rPr kumimoji="1" lang="en-US" altLang="ja-JP" sz="2000"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Many systems with capabilities exceeding those </a:t>
            </a:r>
            <a:r>
              <a:rPr kumimoji="1" lang="en-US" altLang="ja-JP" sz="2000" b="0" i="0" u="none" strike="noStrike" kern="0" cap="none" spc="0" normalizeH="0" baseline="0" noProof="0" dirty="0">
                <a:ln>
                  <a:noFill/>
                </a:ln>
                <a:effectLst/>
                <a:uLnTx/>
                <a:uFillTx/>
                <a:latin typeface="ヒラギノ角ゴ Pro W3"/>
                <a:ea typeface="ヒラギノ角ゴ Pro W3"/>
                <a:cs typeface="ヒラギノ角ゴ Pro W3"/>
              </a:rPr>
              <a:t>of humans have </a:t>
            </a:r>
            <a:r>
              <a:rPr kumimoji="1" lang="en-US" altLang="ja-JP" sz="2000"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already been implemented</a:t>
            </a:r>
          </a:p>
          <a:p>
            <a:pPr marL="581025" marR="0" lvl="1" indent="-242888" algn="l" defTabSz="457200" rtl="0" eaLnBrk="1" fontAlgn="base" latinLnBrk="0" hangingPunct="1">
              <a:lnSpc>
                <a:spcPct val="90000"/>
              </a:lnSpc>
              <a:spcBef>
                <a:spcPct val="20000"/>
              </a:spcBef>
              <a:spcAft>
                <a:spcPct val="10000"/>
              </a:spcAft>
              <a:buClr>
                <a:srgbClr val="87867E"/>
              </a:buClr>
              <a:buSzTx/>
              <a:buFont typeface="Wingdings" pitchFamily="2" charset="2"/>
              <a:buChar char="n"/>
              <a:tabLst/>
              <a:defRPr/>
            </a:pPr>
            <a:endParaRPr kumimoji="1" lang="en-US" altLang="ja-JP"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endParaRPr>
          </a:p>
        </p:txBody>
      </p:sp>
      <p:sp>
        <p:nvSpPr>
          <p:cNvPr id="11" name="コンテンツ プレースホルダー 1"/>
          <p:cNvSpPr txBox="1">
            <a:spLocks/>
          </p:cNvSpPr>
          <p:nvPr/>
        </p:nvSpPr>
        <p:spPr bwMode="gray">
          <a:xfrm>
            <a:off x="4860032" y="2060848"/>
            <a:ext cx="4104456" cy="3096344"/>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8000" tIns="140400" rIns="108000" bIns="140400" numCol="1" anchor="t" anchorCtr="0" compatLnSpc="1">
            <a:prstTxWarp prst="textNoShape">
              <a:avLst/>
            </a:prstTxWarp>
          </a:bodyPr>
          <a:lstStyle>
            <a:lvl1pPr marL="290513" indent="-290513" algn="l" defTabSz="457200" rtl="0" eaLnBrk="1" fontAlgn="base" hangingPunct="1">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1" fontAlgn="base" hangingPunct="1">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1" fontAlgn="base" hangingPunct="1">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1" fontAlgn="base" hangingPunct="1">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9pPr>
          </a:lstStyle>
          <a:p>
            <a:pPr marL="0" marR="0" lvl="0" indent="0" algn="l" defTabSz="457200" rtl="0" eaLnBrk="1" fontAlgn="base" latinLnBrk="0" hangingPunct="1">
              <a:lnSpc>
                <a:spcPct val="90000"/>
              </a:lnSpc>
              <a:spcBef>
                <a:spcPct val="20000"/>
              </a:spcBef>
              <a:spcAft>
                <a:spcPct val="10000"/>
              </a:spcAft>
              <a:buClr>
                <a:srgbClr val="A30B1A"/>
              </a:buClr>
              <a:buSzTx/>
              <a:buFont typeface="Wingdings" pitchFamily="2" charset="2"/>
              <a:buNone/>
              <a:tabLst/>
              <a:defRPr/>
            </a:pPr>
            <a:r>
              <a:rPr kumimoji="1" lang="en-US" altLang="ja-JP" b="1" i="0" u="sng"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AGI </a:t>
            </a:r>
            <a:r>
              <a:rPr kumimoji="1" lang="en-US" altLang="ja-JP" sz="2000" b="0" i="0" u="sng"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is </a:t>
            </a:r>
            <a:r>
              <a:rPr kumimoji="1" lang="en-US" altLang="ja-JP" sz="2000" b="0" i="0" u="sng" strike="noStrike" kern="0" cap="none" spc="0" normalizeH="0" baseline="0" noProof="0" dirty="0">
                <a:ln>
                  <a:noFill/>
                </a:ln>
                <a:effectLst/>
                <a:uLnTx/>
                <a:uFillTx/>
                <a:latin typeface="ヒラギノ角ゴ Pro W3"/>
                <a:ea typeface="ヒラギノ角ゴ Pro W3"/>
                <a:cs typeface="ヒラギノ角ゴ Pro W3"/>
              </a:rPr>
              <a:t>the technological goal</a:t>
            </a:r>
            <a:endParaRPr kumimoji="1" lang="en-US" altLang="ja-JP" sz="1100" b="0" i="0" u="sng" strike="noStrike" kern="0" cap="none" spc="0" normalizeH="0" baseline="0" noProof="0" dirty="0">
              <a:ln>
                <a:noFill/>
              </a:ln>
              <a:effectLst/>
              <a:uLnTx/>
              <a:uFillTx/>
              <a:latin typeface="ヒラギノ角ゴ Pro W3"/>
              <a:ea typeface="ヒラギノ角ゴ Pro W3"/>
              <a:cs typeface="ヒラギノ角ゴ Pro W3"/>
            </a:endParaRPr>
          </a:p>
          <a:p>
            <a:pPr marL="0" marR="0" lvl="0" indent="0" algn="l" defTabSz="457200" rtl="0" eaLnBrk="1" fontAlgn="base" latinLnBrk="0" hangingPunct="1">
              <a:lnSpc>
                <a:spcPct val="90000"/>
              </a:lnSpc>
              <a:spcBef>
                <a:spcPct val="20000"/>
              </a:spcBef>
              <a:spcAft>
                <a:spcPct val="10000"/>
              </a:spcAft>
              <a:buClr>
                <a:srgbClr val="A30B1A"/>
              </a:buClr>
              <a:buSzTx/>
              <a:buNone/>
              <a:tabLst/>
              <a:defRPr/>
            </a:pPr>
            <a:r>
              <a:rPr kumimoji="1" lang="en-US" altLang="ja-JP" sz="2000" b="0" i="0" u="none" strike="noStrike" kern="0" cap="none" spc="0" normalizeH="0" baseline="0" noProof="0" dirty="0">
                <a:ln>
                  <a:noFill/>
                </a:ln>
                <a:effectLst/>
                <a:uLnTx/>
                <a:uFillTx/>
                <a:latin typeface="ヒラギノ角ゴ Pro W3"/>
                <a:ea typeface="ヒラギノ角ゴ Pro W3"/>
                <a:cs typeface="ヒラギノ角ゴ Pro W3"/>
              </a:rPr>
              <a:t>Learning problem-solving in multiple domains</a:t>
            </a:r>
          </a:p>
          <a:p>
            <a:pPr marL="390525" indent="-342900">
              <a:lnSpc>
                <a:spcPct val="90000"/>
              </a:lnSpc>
              <a:buClr>
                <a:schemeClr val="tx1"/>
              </a:buClr>
              <a:buFont typeface="Wingdings" charset="2"/>
              <a:buChar char="l"/>
              <a:defRPr/>
            </a:pPr>
            <a:r>
              <a:rPr kumimoji="1" lang="ja-JP" altLang="en-US" sz="2000" b="0" i="0" u="none" strike="noStrike" kern="0" cap="none" spc="0" normalizeH="0" baseline="0" noProof="0" dirty="0">
                <a:ln>
                  <a:noFill/>
                </a:ln>
                <a:effectLst/>
                <a:uLnTx/>
                <a:uFillTx/>
                <a:latin typeface="ヒラギノ角ゴ Pro W3"/>
                <a:ea typeface="ヒラギノ角ゴ Pro W3"/>
                <a:cs typeface="ヒラギノ角ゴ Pro W3"/>
              </a:rPr>
              <a:t>Can solve </a:t>
            </a:r>
            <a:r>
              <a:rPr lang="en-US" altLang="ja-JP" sz="2000" kern="0" dirty="0">
                <a:latin typeface="ヒラギノ角ゴ Pro W3"/>
                <a:ea typeface="ヒラギノ角ゴ Pro W3"/>
                <a:cs typeface="ヒラギノ角ゴ Pro W3"/>
              </a:rPr>
              <a:t>unexpected </a:t>
            </a:r>
            <a:r>
              <a:rPr kumimoji="1" lang="ja-JP" altLang="en-US" sz="2000" b="0" i="0" u="none" strike="noStrike" kern="0" cap="none" spc="0" normalizeH="0" baseline="0" noProof="0" dirty="0">
                <a:ln>
                  <a:noFill/>
                </a:ln>
                <a:effectLst/>
                <a:uLnTx/>
                <a:uFillTx/>
                <a:latin typeface="ヒラギノ角ゴ Pro W3"/>
                <a:ea typeface="ヒラギノ角ゴ Pro W3"/>
                <a:cs typeface="ヒラギノ角ゴ Pro W3"/>
              </a:rPr>
              <a:t>problems </a:t>
            </a:r>
            <a:r>
              <a:rPr kumimoji="1" lang="en-US" altLang="ja-JP" sz="2000" b="0" i="0" u="none" strike="noStrike" kern="0" cap="none" spc="0" normalizeH="0" noProof="0" dirty="0">
                <a:ln>
                  <a:noFill/>
                </a:ln>
                <a:effectLst/>
                <a:uLnTx/>
                <a:uFillTx/>
                <a:latin typeface="ヒラギノ角ゴ Pro W3"/>
                <a:ea typeface="ヒラギノ角ゴ Pro W3"/>
                <a:cs typeface="ヒラギノ角ゴ Pro W3"/>
              </a:rPr>
              <a:t>when appropriately </a:t>
            </a:r>
            <a:r>
              <a:rPr kumimoji="1" lang="en-US" altLang="ja-JP" sz="2000" b="0" i="0" u="none" strike="noStrike" kern="0" cap="none" spc="0" normalizeH="0" noProof="0" dirty="0">
                <a:ln>
                  <a:noFill/>
                </a:ln>
                <a:solidFill>
                  <a:srgbClr val="000000"/>
                </a:solidFill>
                <a:effectLst/>
                <a:uLnTx/>
                <a:uFillTx/>
                <a:latin typeface="ヒラギノ角ゴ Pro W3"/>
                <a:ea typeface="ヒラギノ角ゴ Pro W3"/>
                <a:cs typeface="ヒラギノ角ゴ Pro W3"/>
              </a:rPr>
              <a:t>designed</a:t>
            </a:r>
          </a:p>
          <a:p>
            <a:pPr marL="390525" indent="-342900">
              <a:lnSpc>
                <a:spcPct val="90000"/>
              </a:lnSpc>
              <a:buClr>
                <a:schemeClr val="tx1"/>
              </a:buClr>
              <a:buFont typeface="Wingdings" charset="2"/>
              <a:buChar char="l"/>
              <a:defRPr/>
            </a:pPr>
            <a:r>
              <a:rPr lang="en-US" altLang="ja-JP" sz="2000" kern="0" dirty="0">
                <a:latin typeface="ヒラギノ角ゴ Pro W3"/>
                <a:ea typeface="ヒラギノ角ゴ Pro W3"/>
                <a:cs typeface="ヒラギノ角ゴ Pro W3"/>
              </a:rPr>
              <a:t>Data sparseness problem</a:t>
            </a:r>
            <a:endParaRPr kumimoji="1" lang="en-US" altLang="ja-JP" sz="2000"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endParaRPr>
          </a:p>
          <a:p>
            <a:pPr marL="390525" indent="-342900">
              <a:lnSpc>
                <a:spcPct val="90000"/>
              </a:lnSpc>
              <a:buClr>
                <a:schemeClr val="tx1"/>
              </a:buClr>
              <a:buFont typeface="Wingdings" charset="2"/>
              <a:buChar char="l"/>
              <a:defRPr/>
            </a:pPr>
            <a:r>
              <a:rPr lang="en-US" altLang="ja-JP" sz="2000" kern="0" dirty="0">
                <a:latin typeface="ヒラギノ角ゴ Pro W3"/>
                <a:ea typeface="ヒラギノ角ゴ Pro W3"/>
                <a:cs typeface="ヒラギノ角ゴ Pro W3"/>
              </a:rPr>
              <a:t>Self-awareness / autonomous self-control</a:t>
            </a:r>
          </a:p>
          <a:p>
            <a:pPr marL="338137" marR="0" lvl="1" indent="0" algn="l" defTabSz="457200" rtl="0" eaLnBrk="1" fontAlgn="base" latinLnBrk="0" hangingPunct="1">
              <a:lnSpc>
                <a:spcPct val="90000"/>
              </a:lnSpc>
              <a:spcBef>
                <a:spcPct val="20000"/>
              </a:spcBef>
              <a:spcAft>
                <a:spcPct val="10000"/>
              </a:spcAft>
              <a:buClr>
                <a:srgbClr val="87867E"/>
              </a:buClr>
              <a:buSzTx/>
              <a:buNone/>
              <a:tabLst/>
              <a:defRPr/>
            </a:pPr>
            <a:endParaRPr kumimoji="1" lang="en-US" altLang="ja-JP" sz="1800"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endParaRPr>
          </a:p>
        </p:txBody>
      </p:sp>
      <p:cxnSp>
        <p:nvCxnSpPr>
          <p:cNvPr id="5" name="曲線コネクタ 4"/>
          <p:cNvCxnSpPr>
            <a:stCxn id="10" idx="0"/>
            <a:endCxn id="11" idx="0"/>
          </p:cNvCxnSpPr>
          <p:nvPr/>
        </p:nvCxnSpPr>
        <p:spPr>
          <a:xfrm rot="5400000" flipH="1" flipV="1">
            <a:off x="4569517" y="-281895"/>
            <a:ext cx="12700" cy="4685486"/>
          </a:xfrm>
          <a:prstGeom prst="bentConnector3">
            <a:avLst>
              <a:gd name="adj1" fmla="val 6767039"/>
            </a:avLst>
          </a:prstGeom>
          <a:ln w="76200" cmpd="sng">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6" name="Rectangle 5"/>
          <p:cNvSpPr txBox="1">
            <a:spLocks noChangeArrowheads="1"/>
          </p:cNvSpPr>
          <p:nvPr/>
        </p:nvSpPr>
        <p:spPr bwMode="gray">
          <a:xfrm>
            <a:off x="2483768" y="908720"/>
            <a:ext cx="4176464" cy="576064"/>
          </a:xfrm>
          <a:prstGeom prst="rect">
            <a:avLst/>
          </a:prstGeom>
          <a:solidFill>
            <a:schemeClr val="bg1">
              <a:lumMod val="85000"/>
            </a:schemeClr>
          </a:solidFill>
          <a:ln>
            <a:noFill/>
          </a:ln>
          <a:extLst/>
        </p:spPr>
        <p:txBody>
          <a:bodyPr vert="horz" wrap="square" lIns="108000" tIns="140400" rIns="108000" bIns="140400" numCol="1" anchor="t" anchorCtr="0" compatLnSpc="1">
            <a:prstTxWarp prst="textNoShape">
              <a:avLst/>
            </a:prstTxWarp>
          </a:bodyPr>
          <a:lstStyle>
            <a:lvl1pPr marL="290513" indent="-290513" algn="l" defTabSz="457200" rtl="0" eaLnBrk="1" fontAlgn="base" hangingPunct="1">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1" fontAlgn="base" hangingPunct="1">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1" fontAlgn="base" hangingPunct="1">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1" fontAlgn="base" hangingPunct="1">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9pPr>
          </a:lstStyle>
          <a:p>
            <a:pPr marL="0" lvl="0" indent="0">
              <a:buNone/>
              <a:defRPr/>
            </a:pPr>
            <a:r>
              <a:rPr lang="en-US" altLang="ja-JP" sz="2000" b="1" kern="0" dirty="0">
                <a:solidFill>
                  <a:schemeClr val="tx1"/>
                </a:solidFill>
                <a:latin typeface="ヒラギノ角ゴ Pro W3"/>
                <a:ea typeface="ヒラギノ角ゴ Pro W3"/>
                <a:cs typeface="ヒラギノ角ゴ Pro W3"/>
              </a:rPr>
              <a:t>Execution systems are similar</a:t>
            </a:r>
            <a:endParaRPr kumimoji="1" lang="en-US" altLang="ja-JP" sz="2000" b="0" i="0" u="none" strike="noStrike" kern="0" cap="none" spc="0" normalizeH="0" baseline="0" noProof="0" dirty="0">
              <a:ln>
                <a:noFill/>
              </a:ln>
              <a:solidFill>
                <a:schemeClr val="tx1"/>
              </a:solidFill>
              <a:effectLst/>
              <a:uLnTx/>
              <a:uFillTx/>
              <a:latin typeface="ヒラギノ角ゴ Pro W3"/>
              <a:ea typeface="ヒラギノ角ゴ Pro W3"/>
              <a:cs typeface="ヒラギノ角ゴ Pro W3"/>
            </a:endParaRPr>
          </a:p>
        </p:txBody>
      </p:sp>
      <p:sp>
        <p:nvSpPr>
          <p:cNvPr id="21" name="右矢印 20"/>
          <p:cNvSpPr/>
          <p:nvPr/>
        </p:nvSpPr>
        <p:spPr>
          <a:xfrm>
            <a:off x="2735796" y="1484784"/>
            <a:ext cx="3816424" cy="576064"/>
          </a:xfrm>
          <a:prstGeom prst="rightArrow">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a:t>Versatility is increased gradually</a:t>
            </a:r>
            <a:endParaRPr kumimoji="1" lang="ja-JP" altLang="en-US" dirty="0"/>
          </a:p>
        </p:txBody>
      </p:sp>
      <p:cxnSp>
        <p:nvCxnSpPr>
          <p:cNvPr id="24" name="曲線コネクタ 4"/>
          <p:cNvCxnSpPr>
            <a:stCxn id="10" idx="2"/>
            <a:endCxn id="11" idx="2"/>
          </p:cNvCxnSpPr>
          <p:nvPr/>
        </p:nvCxnSpPr>
        <p:spPr>
          <a:xfrm rot="16200000" flipH="1">
            <a:off x="4569517" y="2814449"/>
            <a:ext cx="12700" cy="4685486"/>
          </a:xfrm>
          <a:prstGeom prst="bentConnector3">
            <a:avLst>
              <a:gd name="adj1" fmla="val 4184181"/>
            </a:avLst>
          </a:prstGeom>
          <a:ln w="76200" cmpd="sng">
            <a:solidFill>
              <a:schemeClr val="tx1"/>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2" name="Rectangle 5"/>
          <p:cNvSpPr txBox="1">
            <a:spLocks noChangeArrowheads="1"/>
          </p:cNvSpPr>
          <p:nvPr/>
        </p:nvSpPr>
        <p:spPr bwMode="gray">
          <a:xfrm>
            <a:off x="2555776" y="5373216"/>
            <a:ext cx="4176464" cy="936104"/>
          </a:xfrm>
          <a:prstGeom prst="rect">
            <a:avLst/>
          </a:prstGeom>
          <a:solidFill>
            <a:schemeClr val="bg1">
              <a:lumMod val="85000"/>
            </a:schemeClr>
          </a:solidFill>
          <a:ln>
            <a:noFill/>
          </a:ln>
          <a:extLst/>
        </p:spPr>
        <p:txBody>
          <a:bodyPr vert="horz" wrap="square" lIns="108000" tIns="140400" rIns="108000" bIns="140400" numCol="1" anchor="t" anchorCtr="0" compatLnSpc="1">
            <a:prstTxWarp prst="textNoShape">
              <a:avLst/>
            </a:prstTxWarp>
          </a:bodyPr>
          <a:lstStyle>
            <a:lvl1pPr marL="290513" indent="-290513" algn="l" defTabSz="457200" rtl="0" eaLnBrk="1" fontAlgn="base" hangingPunct="1">
              <a:lnSpc>
                <a:spcPct val="95000"/>
              </a:lnSpc>
              <a:spcBef>
                <a:spcPct val="20000"/>
              </a:spcBef>
              <a:spcAft>
                <a:spcPct val="10000"/>
              </a:spcAft>
              <a:buClr>
                <a:srgbClr val="A30B1A"/>
              </a:buClr>
              <a:buFont typeface="Wingdings" pitchFamily="2" charset="2"/>
              <a:buChar char="n"/>
              <a:defRPr kumimoji="1" sz="2400">
                <a:solidFill>
                  <a:srgbClr val="000000"/>
                </a:solidFill>
                <a:latin typeface="+mn-lt"/>
                <a:ea typeface="+mn-ea"/>
                <a:cs typeface="+mn-cs"/>
              </a:defRPr>
            </a:lvl1pPr>
            <a:lvl2pPr marL="581025" indent="-242888" algn="l" defTabSz="457200" rtl="0" eaLnBrk="1" fontAlgn="base" hangingPunct="1">
              <a:lnSpc>
                <a:spcPct val="95000"/>
              </a:lnSpc>
              <a:spcBef>
                <a:spcPct val="20000"/>
              </a:spcBef>
              <a:spcAft>
                <a:spcPct val="10000"/>
              </a:spcAft>
              <a:buClr>
                <a:srgbClr val="87867E"/>
              </a:buClr>
              <a:buFont typeface="Wingdings" pitchFamily="2" charset="2"/>
              <a:buChar char="n"/>
              <a:defRPr kumimoji="1" sz="2000">
                <a:solidFill>
                  <a:srgbClr val="000000"/>
                </a:solidFill>
                <a:latin typeface="+mn-lt"/>
                <a:ea typeface="+mn-ea"/>
                <a:cs typeface="+mn-cs"/>
              </a:defRPr>
            </a:lvl2pPr>
            <a:lvl3pPr marL="795338" indent="-138113" algn="l" defTabSz="457200" rtl="0" eaLnBrk="1" fontAlgn="base" hangingPunct="1">
              <a:lnSpc>
                <a:spcPct val="95000"/>
              </a:lnSpc>
              <a:spcBef>
                <a:spcPct val="20000"/>
              </a:spcBef>
              <a:spcAft>
                <a:spcPct val="10000"/>
              </a:spcAft>
              <a:buClr>
                <a:srgbClr val="87867E"/>
              </a:buClr>
              <a:buSzPct val="100000"/>
              <a:buChar char="•"/>
              <a:defRPr kumimoji="1">
                <a:solidFill>
                  <a:srgbClr val="000000"/>
                </a:solidFill>
                <a:latin typeface="+mn-lt"/>
                <a:ea typeface="+mn-ea"/>
                <a:cs typeface="+mn-cs"/>
              </a:defRPr>
            </a:lvl3pPr>
            <a:lvl4pPr marL="1014413" indent="-134938" algn="l" defTabSz="457200" rtl="0" eaLnBrk="1" fontAlgn="base" hangingPunct="1">
              <a:lnSpc>
                <a:spcPct val="95000"/>
              </a:lnSpc>
              <a:spcBef>
                <a:spcPct val="20000"/>
              </a:spcBef>
              <a:spcAft>
                <a:spcPct val="10000"/>
              </a:spcAft>
              <a:buClr>
                <a:srgbClr val="87867E"/>
              </a:buClr>
              <a:buSzPct val="100000"/>
              <a:buChar char="•"/>
              <a:defRPr kumimoji="1" sz="1600">
                <a:solidFill>
                  <a:srgbClr val="000000"/>
                </a:solidFill>
                <a:latin typeface="+mn-lt"/>
                <a:ea typeface="+mn-ea"/>
                <a:cs typeface="+mn-cs"/>
              </a:defRPr>
            </a:lvl4pPr>
            <a:lvl5pPr marL="23050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5pPr>
            <a:lvl6pPr marL="27622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6pPr>
            <a:lvl7pPr marL="32194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7pPr>
            <a:lvl8pPr marL="36766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8pPr>
            <a:lvl9pPr marL="4133850" indent="365125" algn="l" defTabSz="457200" rtl="0" eaLnBrk="1" fontAlgn="base" hangingPunct="1">
              <a:spcBef>
                <a:spcPct val="0"/>
              </a:spcBef>
              <a:spcAft>
                <a:spcPct val="0"/>
              </a:spcAft>
              <a:buBlip>
                <a:blip r:embed="rId3"/>
              </a:buBlip>
              <a:defRPr kumimoji="1" sz="2000">
                <a:solidFill>
                  <a:srgbClr val="000000"/>
                </a:solidFill>
                <a:latin typeface="+mn-lt"/>
                <a:ea typeface="+mn-ea"/>
                <a:cs typeface="+mn-cs"/>
              </a:defRPr>
            </a:lvl9pPr>
          </a:lstStyle>
          <a:p>
            <a:pPr marL="0" lvl="0" indent="0">
              <a:buNone/>
              <a:defRPr/>
            </a:pPr>
            <a:r>
              <a:rPr lang="en-US" altLang="ja-JP" sz="2000" b="1" kern="0" dirty="0">
                <a:latin typeface="ヒラギノ角ゴ Pro W3"/>
                <a:ea typeface="ヒラギノ角ゴ Pro W3"/>
                <a:cs typeface="ヒラギノ角ゴ Pro W3"/>
              </a:rPr>
              <a:t>R&amp;D process is different.</a:t>
            </a:r>
          </a:p>
          <a:p>
            <a:pPr marL="0" lvl="0" indent="0">
              <a:buNone/>
              <a:defRPr/>
            </a:pPr>
            <a:r>
              <a:rPr kumimoji="1" lang="en-US" altLang="ja-JP" sz="1200" b="1"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rPr>
              <a:t>The difference between machine</a:t>
            </a:r>
            <a:r>
              <a:rPr kumimoji="1" lang="en-US" altLang="ja-JP" sz="1200" b="1" i="0" u="none" strike="noStrike" kern="0" cap="none" spc="0" normalizeH="0" noProof="0" dirty="0">
                <a:ln>
                  <a:noFill/>
                </a:ln>
                <a:solidFill>
                  <a:srgbClr val="000000"/>
                </a:solidFill>
                <a:effectLst/>
                <a:uLnTx/>
                <a:uFillTx/>
                <a:latin typeface="ヒラギノ角ゴ Pro W3"/>
                <a:ea typeface="ヒラギノ角ゴ Pro W3"/>
                <a:cs typeface="ヒラギノ角ゴ Pro W3"/>
              </a:rPr>
              <a:t> learning </a:t>
            </a:r>
            <a:r>
              <a:rPr lang="en-US" altLang="ja-JP" sz="1200" b="1" kern="0" dirty="0">
                <a:latin typeface="ヒラギノ角ゴ Pro W3"/>
                <a:ea typeface="ヒラギノ角ゴ Pro W3"/>
                <a:cs typeface="ヒラギノ角ゴ Pro W3"/>
              </a:rPr>
              <a:t>studies </a:t>
            </a:r>
            <a:r>
              <a:rPr kumimoji="1" lang="en-US" altLang="ja-JP" sz="1200" b="1" i="0" u="none" strike="noStrike" kern="0" cap="none" spc="0" normalizeH="0" noProof="0" dirty="0">
                <a:ln>
                  <a:noFill/>
                </a:ln>
                <a:solidFill>
                  <a:srgbClr val="000000"/>
                </a:solidFill>
                <a:effectLst/>
                <a:uLnTx/>
                <a:uFillTx/>
                <a:latin typeface="ヒラギノ角ゴ Pro W3"/>
                <a:ea typeface="ヒラギノ角ゴ Pro W3"/>
                <a:cs typeface="ヒラギノ角ゴ Pro W3"/>
              </a:rPr>
              <a:t>and knowledge engineering.</a:t>
            </a:r>
            <a:endParaRPr kumimoji="1" lang="en-US" altLang="ja-JP" sz="1200" b="0" i="0" u="none" strike="noStrike" kern="0" cap="none" spc="0" normalizeH="0" baseline="0" noProof="0" dirty="0">
              <a:ln>
                <a:noFill/>
              </a:ln>
              <a:solidFill>
                <a:srgbClr val="000000"/>
              </a:solidFill>
              <a:effectLst/>
              <a:uLnTx/>
              <a:uFillTx/>
              <a:latin typeface="ヒラギノ角ゴ Pro W3"/>
              <a:ea typeface="ヒラギノ角ゴ Pro W3"/>
              <a:cs typeface="ヒラギノ角ゴ Pro W3"/>
            </a:endParaRPr>
          </a:p>
        </p:txBody>
      </p:sp>
    </p:spTree>
    <p:extLst>
      <p:ext uri="{BB962C8B-B14F-4D97-AF65-F5344CB8AC3E}">
        <p14:creationId xmlns:p14="http://schemas.microsoft.com/office/powerpoint/2010/main" val="40025238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5027</Words>
  <Application>Microsoft Macintosh PowerPoint</Application>
  <PresentationFormat>画面に合わせる (4:3)</PresentationFormat>
  <Paragraphs>900</Paragraphs>
  <Slides>45</Slides>
  <Notes>29</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45</vt:i4>
      </vt:variant>
    </vt:vector>
  </HeadingPairs>
  <TitlesOfParts>
    <vt:vector size="47" baseType="lpstr">
      <vt:lpstr>ホワイト</vt:lpstr>
      <vt:lpstr>数式</vt:lpstr>
      <vt:lpstr>PowerPoint プレゼンテーション</vt:lpstr>
      <vt:lpstr>Today’s talk</vt:lpstr>
      <vt:lpstr>Today’s talk</vt:lpstr>
      <vt:lpstr>RL+DL was my dream in 1990’s</vt:lpstr>
      <vt:lpstr>直感力を実現した深層学習</vt:lpstr>
      <vt:lpstr>SD (Situation decomposition) method</vt:lpstr>
      <vt:lpstr>EcSIA: Desirable future coexisting with AI</vt:lpstr>
      <vt:lpstr>Today’s talk</vt:lpstr>
      <vt:lpstr>Artificial general intelligence (AGI)</vt:lpstr>
      <vt:lpstr>Visual temporal lobe pathway and CNN</vt:lpstr>
      <vt:lpstr>DL opens the door to HLAI realization</vt:lpstr>
      <vt:lpstr>Adult AI vs. Infant AI</vt:lpstr>
      <vt:lpstr>Unsolved core issues in AI after DL</vt:lpstr>
      <vt:lpstr>Cognitive architecture</vt:lpstr>
      <vt:lpstr>Architecture to integrate distribution &amp; concentration</vt:lpstr>
      <vt:lpstr>Uniformity of the neocortex is the basis for its versatility</vt:lpstr>
      <vt:lpstr>Whole Brain Architecture approach</vt:lpstr>
      <vt:lpstr>What makes this approach feasible?</vt:lpstr>
      <vt:lpstr>Finding Architecture &amp; Adaptive structure </vt:lpstr>
      <vt:lpstr>Finding Architecture &amp; Adaptive structure </vt:lpstr>
      <vt:lpstr>Finding Architecture &amp; Adaptive structure </vt:lpstr>
      <vt:lpstr>Expanding success of neocognitron</vt:lpstr>
      <vt:lpstr>Framework is important to develop WBA </vt:lpstr>
      <vt:lpstr>Reinterpretation of cortical circuits</vt:lpstr>
      <vt:lpstr>Integrate ML modules on connectome</vt:lpstr>
      <vt:lpstr>Integrate ML modules on connectome</vt:lpstr>
      <vt:lpstr>Reinterpretation of hippocampal formation</vt:lpstr>
      <vt:lpstr>ES (equivalent structure) extraction inspired by HCF</vt:lpstr>
      <vt:lpstr>Today’s talk</vt:lpstr>
      <vt:lpstr>Abilities of AGI</vt:lpstr>
      <vt:lpstr>Emergence of  AGI (creative intelligence)</vt:lpstr>
      <vt:lpstr>WBAI, non-profit organization (Since 2015)</vt:lpstr>
      <vt:lpstr>We promote open co-creation of AGI on Brain</vt:lpstr>
      <vt:lpstr>Need care to grow AGI technology</vt:lpstr>
      <vt:lpstr>Basic idea of WBAI</vt:lpstr>
      <vt:lpstr>ELSI related activity of WBAI</vt:lpstr>
      <vt:lpstr>ELSI related activity of WBAI</vt:lpstr>
      <vt:lpstr>One of the major activity of WBAI</vt:lpstr>
      <vt:lpstr>Democratization of AGI development with LIS</vt:lpstr>
      <vt:lpstr>Waiting for support for WBAI</vt:lpstr>
      <vt:lpstr>Today’s talk</vt:lpstr>
      <vt:lpstr>Ways to construct a good superintelligence</vt:lpstr>
      <vt:lpstr>Just before AGI comes true</vt:lpstr>
      <vt:lpstr>Neuroscience support story of AGI</vt:lpstr>
      <vt:lpstr>At 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2013-08-20T07:35:45Z</dcterms:created>
  <dcterms:modified xsi:type="dcterms:W3CDTF">2017-05-13T09:35:03Z</dcterms:modified>
</cp:coreProperties>
</file>